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2"/>
  </p:notesMasterIdLst>
  <p:handoutMasterIdLst>
    <p:handoutMasterId r:id="rId38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handoutMaster" Target="handoutMasters/handout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tableStyles" Target="tableStyle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17380-CA50-413D-B34B-8B439E43AB52}" type="datetimeFigureOut">
              <a:rPr lang="en-US" smtClean="0"/>
              <a:t>11/08/2021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3A977-D542-4F98-B7DF-D8214145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51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BAC6E-5F23-40B8-8E83-F51989F41E01}" type="datetimeFigureOut">
              <a:rPr lang="en-US" smtClean="0"/>
              <a:t>11/08/2021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BA533-8968-4C44-8CF6-6099C9A2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588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96743" y="100076"/>
            <a:ext cx="4350512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11/08/2021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11/08/2021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11/08/2021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11/08/2021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1762" y="736853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8956">
            <a:solidFill>
              <a:srgbClr val="CC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" y="-9719"/>
            <a:ext cx="9144000" cy="719455"/>
          </a:xfrm>
          <a:custGeom>
            <a:avLst/>
            <a:gdLst/>
            <a:ahLst/>
            <a:cxnLst/>
            <a:rect l="l" t="t" r="r" b="b"/>
            <a:pathLst>
              <a:path w="9144000" h="719455">
                <a:moveTo>
                  <a:pt x="0" y="719328"/>
                </a:moveTo>
                <a:lnTo>
                  <a:pt x="9144000" y="719328"/>
                </a:lnTo>
                <a:lnTo>
                  <a:pt x="9144000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ln w="25908">
            <a:solidFill>
              <a:srgbClr val="00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62" y="749045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96743" y="100076"/>
            <a:ext cx="4350512" cy="588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1634" y="1084834"/>
            <a:ext cx="8380730" cy="4525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11/08/2021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852664" y="6441564"/>
            <a:ext cx="833120" cy="250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uyhadt@gmail.com" TargetMode="External"/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tit.edu.vn/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tit.edu.vn/" TargetMode="External"/><Relationship Id="rId4" Type="http://schemas.openxmlformats.org/officeDocument/2006/relationships/image" Target="../media/image7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tit.edu.vn/" TargetMode="Externa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ptit.edu.vn/" TargetMode="External"/><Relationship Id="rId4" Type="http://schemas.openxmlformats.org/officeDocument/2006/relationships/image" Target="../media/image103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tit.edu.vn/" TargetMode="Externa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ptit.edu.vn/" TargetMode="External"/><Relationship Id="rId4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tit.edu.vn/" TargetMode="Externa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hyperlink" Target="http://www.ptit.edu.vn/" TargetMode="External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tit.edu.vn/" TargetMode="Externa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g"/><Relationship Id="rId3" Type="http://schemas.openxmlformats.org/officeDocument/2006/relationships/image" Target="../media/image163.png"/><Relationship Id="rId7" Type="http://schemas.openxmlformats.org/officeDocument/2006/relationships/image" Target="../media/image167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hyperlink" Target="http://www.ptit.edu.vn/" TargetMode="Externa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tit.edu.vn/" TargetMode="Externa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tit.edu.vn/" TargetMode="Externa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tur.v&#432;n/" TargetMode="External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t.e&#432;du.&#7907;vnng/" TargetMode="External"/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tit.edu.vn/" TargetMode="External"/><Relationship Id="rId4" Type="http://schemas.openxmlformats.org/officeDocument/2006/relationships/image" Target="../media/image191.pn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ptit.edu.vn/" TargetMode="External"/><Relationship Id="rId4" Type="http://schemas.openxmlformats.org/officeDocument/2006/relationships/image" Target="../media/image194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ptit.edu.vn/" TargetMode="External"/><Relationship Id="rId4" Type="http://schemas.openxmlformats.org/officeDocument/2006/relationships/image" Target="../media/image196.png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tit.edu.vn/" TargetMode="External"/><Relationship Id="rId5" Type="http://schemas.openxmlformats.org/officeDocument/2006/relationships/image" Target="../media/image200.png"/><Relationship Id="rId4" Type="http://schemas.openxmlformats.org/officeDocument/2006/relationships/image" Target="../media/image199.jp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tit.edu.vn/" TargetMode="Externa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ptit.edu.vn/" TargetMode="Externa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tit.edu.vn/" TargetMode="External"/><Relationship Id="rId4" Type="http://schemas.openxmlformats.org/officeDocument/2006/relationships/image" Target="../media/image1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ptit.edu.vn/" TargetMode="Externa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ptit.edu.vn/" TargetMode="External"/><Relationship Id="rId4" Type="http://schemas.openxmlformats.org/officeDocument/2006/relationships/image" Target="../media/image2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tit.edu.vn/" TargetMode="External"/><Relationship Id="rId4" Type="http://schemas.openxmlformats.org/officeDocument/2006/relationships/image" Target="../media/image2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tit.edu.vn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tit.edu.v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tit.edu.vn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tit.edu.vn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tit.edu.vn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it.edu.vn/" TargetMode="Externa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it.edu.vn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2"/>
            <a:ext cx="9144761" cy="4681092"/>
            <a:chOff x="0" y="762"/>
            <a:chExt cx="9144761" cy="4681092"/>
          </a:xfrm>
        </p:grpSpPr>
        <p:sp>
          <p:nvSpPr>
            <p:cNvPr id="3" name="object 3"/>
            <p:cNvSpPr/>
            <p:nvPr/>
          </p:nvSpPr>
          <p:spPr>
            <a:xfrm>
              <a:off x="381761" y="736854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1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0667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7"/>
                  </a:lnTo>
                  <a:lnTo>
                    <a:pt x="9144000" y="719327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0667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7"/>
                  </a:moveTo>
                  <a:lnTo>
                    <a:pt x="9144000" y="7193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7"/>
                  </a:lnTo>
                  <a:close/>
                </a:path>
              </a:pathLst>
            </a:custGeom>
            <a:ln w="9144">
              <a:solidFill>
                <a:srgbClr val="85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9623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9144000" y="0"/>
                  </a:moveTo>
                  <a:lnTo>
                    <a:pt x="0" y="0"/>
                  </a:lnTo>
                  <a:lnTo>
                    <a:pt x="0" y="719327"/>
                  </a:lnTo>
                  <a:lnTo>
                    <a:pt x="9144000" y="719327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739" y="6366764"/>
            <a:ext cx="1441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76322" y="6228679"/>
            <a:ext cx="4463415" cy="60769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470"/>
              </a:spcBef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KTDT1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52664" y="6419494"/>
            <a:ext cx="704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6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12335" y="2636520"/>
            <a:ext cx="1224280" cy="1224280"/>
          </a:xfrm>
          <a:custGeom>
            <a:avLst/>
            <a:gdLst/>
            <a:ahLst/>
            <a:cxnLst/>
            <a:rect l="l" t="t" r="r" b="b"/>
            <a:pathLst>
              <a:path w="1224279" h="1224279">
                <a:moveTo>
                  <a:pt x="611886" y="0"/>
                </a:moveTo>
                <a:lnTo>
                  <a:pt x="564065" y="1840"/>
                </a:lnTo>
                <a:lnTo>
                  <a:pt x="517252" y="7272"/>
                </a:lnTo>
                <a:lnTo>
                  <a:pt x="471582" y="16159"/>
                </a:lnTo>
                <a:lnTo>
                  <a:pt x="427191" y="28365"/>
                </a:lnTo>
                <a:lnTo>
                  <a:pt x="384214" y="43754"/>
                </a:lnTo>
                <a:lnTo>
                  <a:pt x="342788" y="62190"/>
                </a:lnTo>
                <a:lnTo>
                  <a:pt x="303050" y="83537"/>
                </a:lnTo>
                <a:lnTo>
                  <a:pt x="265134" y="107659"/>
                </a:lnTo>
                <a:lnTo>
                  <a:pt x="229177" y="134420"/>
                </a:lnTo>
                <a:lnTo>
                  <a:pt x="195315" y="163684"/>
                </a:lnTo>
                <a:lnTo>
                  <a:pt x="163684" y="195315"/>
                </a:lnTo>
                <a:lnTo>
                  <a:pt x="134420" y="229177"/>
                </a:lnTo>
                <a:lnTo>
                  <a:pt x="107659" y="265134"/>
                </a:lnTo>
                <a:lnTo>
                  <a:pt x="83537" y="303050"/>
                </a:lnTo>
                <a:lnTo>
                  <a:pt x="62190" y="342788"/>
                </a:lnTo>
                <a:lnTo>
                  <a:pt x="43754" y="384214"/>
                </a:lnTo>
                <a:lnTo>
                  <a:pt x="28365" y="427191"/>
                </a:lnTo>
                <a:lnTo>
                  <a:pt x="16159" y="471582"/>
                </a:lnTo>
                <a:lnTo>
                  <a:pt x="7272" y="517252"/>
                </a:lnTo>
                <a:lnTo>
                  <a:pt x="1840" y="564065"/>
                </a:lnTo>
                <a:lnTo>
                  <a:pt x="0" y="611885"/>
                </a:lnTo>
                <a:lnTo>
                  <a:pt x="1840" y="659706"/>
                </a:lnTo>
                <a:lnTo>
                  <a:pt x="7272" y="706519"/>
                </a:lnTo>
                <a:lnTo>
                  <a:pt x="16159" y="752189"/>
                </a:lnTo>
                <a:lnTo>
                  <a:pt x="28365" y="796580"/>
                </a:lnTo>
                <a:lnTo>
                  <a:pt x="43754" y="839557"/>
                </a:lnTo>
                <a:lnTo>
                  <a:pt x="62190" y="880983"/>
                </a:lnTo>
                <a:lnTo>
                  <a:pt x="83537" y="920721"/>
                </a:lnTo>
                <a:lnTo>
                  <a:pt x="107659" y="958637"/>
                </a:lnTo>
                <a:lnTo>
                  <a:pt x="134420" y="994594"/>
                </a:lnTo>
                <a:lnTo>
                  <a:pt x="163684" y="1028456"/>
                </a:lnTo>
                <a:lnTo>
                  <a:pt x="195315" y="1060087"/>
                </a:lnTo>
                <a:lnTo>
                  <a:pt x="229177" y="1089351"/>
                </a:lnTo>
                <a:lnTo>
                  <a:pt x="265134" y="1116112"/>
                </a:lnTo>
                <a:lnTo>
                  <a:pt x="303050" y="1140234"/>
                </a:lnTo>
                <a:lnTo>
                  <a:pt x="342788" y="1161581"/>
                </a:lnTo>
                <a:lnTo>
                  <a:pt x="384214" y="1180017"/>
                </a:lnTo>
                <a:lnTo>
                  <a:pt x="427191" y="1195406"/>
                </a:lnTo>
                <a:lnTo>
                  <a:pt x="471582" y="1207612"/>
                </a:lnTo>
                <a:lnTo>
                  <a:pt x="517252" y="1216499"/>
                </a:lnTo>
                <a:lnTo>
                  <a:pt x="564065" y="1221931"/>
                </a:lnTo>
                <a:lnTo>
                  <a:pt x="611886" y="1223771"/>
                </a:lnTo>
                <a:lnTo>
                  <a:pt x="659706" y="1221931"/>
                </a:lnTo>
                <a:lnTo>
                  <a:pt x="706519" y="1216499"/>
                </a:lnTo>
                <a:lnTo>
                  <a:pt x="752189" y="1207612"/>
                </a:lnTo>
                <a:lnTo>
                  <a:pt x="796580" y="1195406"/>
                </a:lnTo>
                <a:lnTo>
                  <a:pt x="839557" y="1180017"/>
                </a:lnTo>
                <a:lnTo>
                  <a:pt x="880983" y="1161581"/>
                </a:lnTo>
                <a:lnTo>
                  <a:pt x="920721" y="1140234"/>
                </a:lnTo>
                <a:lnTo>
                  <a:pt x="958637" y="1116112"/>
                </a:lnTo>
                <a:lnTo>
                  <a:pt x="994594" y="1089351"/>
                </a:lnTo>
                <a:lnTo>
                  <a:pt x="1028456" y="1060087"/>
                </a:lnTo>
                <a:lnTo>
                  <a:pt x="1060087" y="1028456"/>
                </a:lnTo>
                <a:lnTo>
                  <a:pt x="1089351" y="994594"/>
                </a:lnTo>
                <a:lnTo>
                  <a:pt x="1116112" y="958637"/>
                </a:lnTo>
                <a:lnTo>
                  <a:pt x="1140234" y="920721"/>
                </a:lnTo>
                <a:lnTo>
                  <a:pt x="1161581" y="880983"/>
                </a:lnTo>
                <a:lnTo>
                  <a:pt x="1180017" y="839557"/>
                </a:lnTo>
                <a:lnTo>
                  <a:pt x="1195406" y="796580"/>
                </a:lnTo>
                <a:lnTo>
                  <a:pt x="1207612" y="752189"/>
                </a:lnTo>
                <a:lnTo>
                  <a:pt x="1216499" y="706519"/>
                </a:lnTo>
                <a:lnTo>
                  <a:pt x="1221931" y="659706"/>
                </a:lnTo>
                <a:lnTo>
                  <a:pt x="1223772" y="611885"/>
                </a:lnTo>
                <a:lnTo>
                  <a:pt x="1221931" y="564065"/>
                </a:lnTo>
                <a:lnTo>
                  <a:pt x="1216499" y="517252"/>
                </a:lnTo>
                <a:lnTo>
                  <a:pt x="1207612" y="471582"/>
                </a:lnTo>
                <a:lnTo>
                  <a:pt x="1195406" y="427191"/>
                </a:lnTo>
                <a:lnTo>
                  <a:pt x="1180017" y="384214"/>
                </a:lnTo>
                <a:lnTo>
                  <a:pt x="1161581" y="342788"/>
                </a:lnTo>
                <a:lnTo>
                  <a:pt x="1140234" y="303050"/>
                </a:lnTo>
                <a:lnTo>
                  <a:pt x="1116112" y="265134"/>
                </a:lnTo>
                <a:lnTo>
                  <a:pt x="1089351" y="229177"/>
                </a:lnTo>
                <a:lnTo>
                  <a:pt x="1060087" y="195315"/>
                </a:lnTo>
                <a:lnTo>
                  <a:pt x="1028456" y="163684"/>
                </a:lnTo>
                <a:lnTo>
                  <a:pt x="994594" y="134420"/>
                </a:lnTo>
                <a:lnTo>
                  <a:pt x="958637" y="107659"/>
                </a:lnTo>
                <a:lnTo>
                  <a:pt x="920721" y="83537"/>
                </a:lnTo>
                <a:lnTo>
                  <a:pt x="880983" y="62190"/>
                </a:lnTo>
                <a:lnTo>
                  <a:pt x="839557" y="43754"/>
                </a:lnTo>
                <a:lnTo>
                  <a:pt x="796580" y="28365"/>
                </a:lnTo>
                <a:lnTo>
                  <a:pt x="752189" y="16159"/>
                </a:lnTo>
                <a:lnTo>
                  <a:pt x="706519" y="7272"/>
                </a:lnTo>
                <a:lnTo>
                  <a:pt x="659706" y="1840"/>
                </a:lnTo>
                <a:lnTo>
                  <a:pt x="611886" y="0"/>
                </a:lnTo>
                <a:close/>
              </a:path>
            </a:pathLst>
          </a:custGeom>
          <a:solidFill>
            <a:srgbClr val="1BABE4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28901" y="59284"/>
            <a:ext cx="6178550" cy="7181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6385" algn="ctr">
              <a:lnSpc>
                <a:spcPct val="100000"/>
              </a:lnSpc>
              <a:spcBef>
                <a:spcPts val="425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2000" b="1" dirty="0">
                <a:latin typeface="Times New Roman"/>
                <a:cs typeface="Times New Roman"/>
              </a:rPr>
              <a:t>HỌC </a:t>
            </a:r>
            <a:r>
              <a:rPr sz="2000" b="1" spc="-5" dirty="0">
                <a:latin typeface="Times New Roman"/>
                <a:cs typeface="Times New Roman"/>
              </a:rPr>
              <a:t>VIỆN </a:t>
            </a:r>
            <a:r>
              <a:rPr sz="2000" b="1" dirty="0">
                <a:latin typeface="Times New Roman"/>
                <a:cs typeface="Times New Roman"/>
              </a:rPr>
              <a:t>CÔNG NGHỆ BƯU </a:t>
            </a:r>
            <a:r>
              <a:rPr sz="2000" b="1" spc="-5" dirty="0">
                <a:latin typeface="Times New Roman"/>
                <a:cs typeface="Times New Roman"/>
              </a:rPr>
              <a:t>CHÍNH VIỄN</a:t>
            </a:r>
            <a:r>
              <a:rPr sz="2000" b="1" spc="-20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THÔNG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65852" y="1929511"/>
            <a:ext cx="2087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BÀI GIẢNG</a:t>
            </a:r>
            <a:r>
              <a:rPr sz="2000" b="1" u="heavy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MÔN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5844" y="4520403"/>
            <a:ext cx="2558415" cy="173355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latin typeface="Times New Roman"/>
                <a:cs typeface="Times New Roman"/>
              </a:rPr>
              <a:t>Giảng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viên:</a:t>
            </a:r>
            <a:endParaRPr sz="2000">
              <a:latin typeface="Times New Roman"/>
              <a:cs typeface="Times New Roman"/>
            </a:endParaRPr>
          </a:p>
          <a:p>
            <a:pPr marL="12700" marR="526415">
              <a:lnSpc>
                <a:spcPct val="140000"/>
              </a:lnSpc>
            </a:pPr>
            <a:r>
              <a:rPr sz="2000" b="1" spc="-5" dirty="0">
                <a:latin typeface="Times New Roman"/>
                <a:cs typeface="Times New Roman"/>
              </a:rPr>
              <a:t>Điện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thoại/E-mail:  </a:t>
            </a:r>
            <a:r>
              <a:rPr sz="2000" b="1" dirty="0">
                <a:latin typeface="Times New Roman"/>
                <a:cs typeface="Times New Roman"/>
              </a:rPr>
              <a:t>Bộ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môn: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latin typeface="Times New Roman"/>
                <a:cs typeface="Times New Roman"/>
              </a:rPr>
              <a:t>Học </a:t>
            </a:r>
            <a:r>
              <a:rPr sz="2000" b="1" spc="5" dirty="0">
                <a:latin typeface="Times New Roman"/>
                <a:cs typeface="Times New Roman"/>
              </a:rPr>
              <a:t>kỳ/Năm </a:t>
            </a:r>
            <a:r>
              <a:rPr sz="2000" b="1" spc="-5" dirty="0">
                <a:latin typeface="Times New Roman"/>
                <a:cs typeface="Times New Roman"/>
              </a:rPr>
              <a:t>biên</a:t>
            </a:r>
            <a:r>
              <a:rPr sz="2000" b="1" spc="-1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soạn: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89375" y="4520403"/>
            <a:ext cx="3839210" cy="173355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000" b="1" spc="-5" dirty="0">
                <a:latin typeface="Times New Roman"/>
                <a:cs typeface="Times New Roman"/>
              </a:rPr>
              <a:t>ThS. </a:t>
            </a:r>
            <a:r>
              <a:rPr sz="2000" b="1" spc="-40" dirty="0">
                <a:latin typeface="Times New Roman"/>
                <a:cs typeface="Times New Roman"/>
              </a:rPr>
              <a:t>Trần </a:t>
            </a:r>
            <a:r>
              <a:rPr sz="2000" b="1" spc="-5" dirty="0">
                <a:latin typeface="Times New Roman"/>
                <a:cs typeface="Times New Roman"/>
              </a:rPr>
              <a:t>Thúy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Hà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40000"/>
              </a:lnSpc>
            </a:pPr>
            <a:r>
              <a:rPr sz="2000" b="1" dirty="0">
                <a:latin typeface="Times New Roman"/>
                <a:cs typeface="Times New Roman"/>
              </a:rPr>
              <a:t>0912166577 /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  <a:hlinkClick r:id="rId3"/>
              </a:rPr>
              <a:t>thuyhadt@gmail.com </a:t>
            </a:r>
            <a:r>
              <a:rPr sz="2000" b="1" dirty="0">
                <a:latin typeface="Times New Roman"/>
                <a:cs typeface="Times New Roman"/>
              </a:rPr>
              <a:t> Kỹ thuật </a:t>
            </a:r>
            <a:r>
              <a:rPr sz="2000" b="1" spc="-5" dirty="0">
                <a:latin typeface="Times New Roman"/>
                <a:cs typeface="Times New Roman"/>
              </a:rPr>
              <a:t>điện </a:t>
            </a:r>
            <a:r>
              <a:rPr sz="2000" b="1" spc="5" dirty="0">
                <a:latin typeface="Times New Roman"/>
                <a:cs typeface="Times New Roman"/>
              </a:rPr>
              <a:t>tử- </a:t>
            </a:r>
            <a:r>
              <a:rPr sz="2000" b="1" dirty="0">
                <a:latin typeface="Times New Roman"/>
                <a:cs typeface="Times New Roman"/>
              </a:rPr>
              <a:t>Khoa KTDT1  Học </a:t>
            </a:r>
            <a:r>
              <a:rPr sz="2000" b="1" spc="-5" dirty="0">
                <a:latin typeface="Times New Roman"/>
                <a:cs typeface="Times New Roman"/>
              </a:rPr>
              <a:t>kỳ </a:t>
            </a:r>
            <a:r>
              <a:rPr sz="2000" b="1" dirty="0">
                <a:latin typeface="Times New Roman"/>
                <a:cs typeface="Times New Roman"/>
              </a:rPr>
              <a:t>2 </a:t>
            </a:r>
            <a:r>
              <a:rPr sz="2000" b="1" spc="-5" dirty="0">
                <a:latin typeface="Times New Roman"/>
                <a:cs typeface="Times New Roman"/>
              </a:rPr>
              <a:t>năm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2013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528" y="986027"/>
            <a:ext cx="3633470" cy="3776979"/>
            <a:chOff x="33528" y="986027"/>
            <a:chExt cx="3633470" cy="3776979"/>
          </a:xfrm>
        </p:grpSpPr>
        <p:sp>
          <p:nvSpPr>
            <p:cNvPr id="22" name="object 22"/>
            <p:cNvSpPr/>
            <p:nvPr/>
          </p:nvSpPr>
          <p:spPr>
            <a:xfrm>
              <a:off x="96012" y="1048511"/>
              <a:ext cx="3570732" cy="37139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578" y="1005077"/>
              <a:ext cx="3529965" cy="3672840"/>
            </a:xfrm>
            <a:custGeom>
              <a:avLst/>
              <a:gdLst/>
              <a:ahLst/>
              <a:cxnLst/>
              <a:rect l="l" t="t" r="r" b="b"/>
              <a:pathLst>
                <a:path w="3529965" h="3672840">
                  <a:moveTo>
                    <a:pt x="1764792" y="0"/>
                  </a:moveTo>
                  <a:lnTo>
                    <a:pt x="1717777" y="639"/>
                  </a:lnTo>
                  <a:lnTo>
                    <a:pt x="1671066" y="2545"/>
                  </a:lnTo>
                  <a:lnTo>
                    <a:pt x="1624673" y="5703"/>
                  </a:lnTo>
                  <a:lnTo>
                    <a:pt x="1578614" y="10097"/>
                  </a:lnTo>
                  <a:lnTo>
                    <a:pt x="1532904" y="15711"/>
                  </a:lnTo>
                  <a:lnTo>
                    <a:pt x="1487559" y="22529"/>
                  </a:lnTo>
                  <a:lnTo>
                    <a:pt x="1442593" y="30535"/>
                  </a:lnTo>
                  <a:lnTo>
                    <a:pt x="1398021" y="39713"/>
                  </a:lnTo>
                  <a:lnTo>
                    <a:pt x="1353860" y="50047"/>
                  </a:lnTo>
                  <a:lnTo>
                    <a:pt x="1310124" y="61523"/>
                  </a:lnTo>
                  <a:lnTo>
                    <a:pt x="1266828" y="74123"/>
                  </a:lnTo>
                  <a:lnTo>
                    <a:pt x="1223988" y="87831"/>
                  </a:lnTo>
                  <a:lnTo>
                    <a:pt x="1181619" y="102633"/>
                  </a:lnTo>
                  <a:lnTo>
                    <a:pt x="1139736" y="118512"/>
                  </a:lnTo>
                  <a:lnTo>
                    <a:pt x="1098355" y="135452"/>
                  </a:lnTo>
                  <a:lnTo>
                    <a:pt x="1057491" y="153438"/>
                  </a:lnTo>
                  <a:lnTo>
                    <a:pt x="1017158" y="172453"/>
                  </a:lnTo>
                  <a:lnTo>
                    <a:pt x="977373" y="192481"/>
                  </a:lnTo>
                  <a:lnTo>
                    <a:pt x="938150" y="213508"/>
                  </a:lnTo>
                  <a:lnTo>
                    <a:pt x="899505" y="235516"/>
                  </a:lnTo>
                  <a:lnTo>
                    <a:pt x="861453" y="258490"/>
                  </a:lnTo>
                  <a:lnTo>
                    <a:pt x="824009" y="282415"/>
                  </a:lnTo>
                  <a:lnTo>
                    <a:pt x="787188" y="307274"/>
                  </a:lnTo>
                  <a:lnTo>
                    <a:pt x="751006" y="333051"/>
                  </a:lnTo>
                  <a:lnTo>
                    <a:pt x="715478" y="359731"/>
                  </a:lnTo>
                  <a:lnTo>
                    <a:pt x="680620" y="387297"/>
                  </a:lnTo>
                  <a:lnTo>
                    <a:pt x="646445" y="415735"/>
                  </a:lnTo>
                  <a:lnTo>
                    <a:pt x="612971" y="445027"/>
                  </a:lnTo>
                  <a:lnTo>
                    <a:pt x="580211" y="475159"/>
                  </a:lnTo>
                  <a:lnTo>
                    <a:pt x="548182" y="506114"/>
                  </a:lnTo>
                  <a:lnTo>
                    <a:pt x="516897" y="537876"/>
                  </a:lnTo>
                  <a:lnTo>
                    <a:pt x="486374" y="570430"/>
                  </a:lnTo>
                  <a:lnTo>
                    <a:pt x="456626" y="603760"/>
                  </a:lnTo>
                  <a:lnTo>
                    <a:pt x="427670" y="637849"/>
                  </a:lnTo>
                  <a:lnTo>
                    <a:pt x="399520" y="672682"/>
                  </a:lnTo>
                  <a:lnTo>
                    <a:pt x="372192" y="708243"/>
                  </a:lnTo>
                  <a:lnTo>
                    <a:pt x="345700" y="744517"/>
                  </a:lnTo>
                  <a:lnTo>
                    <a:pt x="320061" y="781487"/>
                  </a:lnTo>
                  <a:lnTo>
                    <a:pt x="295289" y="819137"/>
                  </a:lnTo>
                  <a:lnTo>
                    <a:pt x="271400" y="857452"/>
                  </a:lnTo>
                  <a:lnTo>
                    <a:pt x="248408" y="896416"/>
                  </a:lnTo>
                  <a:lnTo>
                    <a:pt x="226330" y="936013"/>
                  </a:lnTo>
                  <a:lnTo>
                    <a:pt x="205180" y="976226"/>
                  </a:lnTo>
                  <a:lnTo>
                    <a:pt x="184974" y="1017041"/>
                  </a:lnTo>
                  <a:lnTo>
                    <a:pt x="165726" y="1058441"/>
                  </a:lnTo>
                  <a:lnTo>
                    <a:pt x="147453" y="1100411"/>
                  </a:lnTo>
                  <a:lnTo>
                    <a:pt x="130169" y="1142934"/>
                  </a:lnTo>
                  <a:lnTo>
                    <a:pt x="113890" y="1185995"/>
                  </a:lnTo>
                  <a:lnTo>
                    <a:pt x="98630" y="1229577"/>
                  </a:lnTo>
                  <a:lnTo>
                    <a:pt x="84406" y="1273666"/>
                  </a:lnTo>
                  <a:lnTo>
                    <a:pt x="71232" y="1318244"/>
                  </a:lnTo>
                  <a:lnTo>
                    <a:pt x="59123" y="1363297"/>
                  </a:lnTo>
                  <a:lnTo>
                    <a:pt x="48096" y="1408809"/>
                  </a:lnTo>
                  <a:lnTo>
                    <a:pt x="38164" y="1454762"/>
                  </a:lnTo>
                  <a:lnTo>
                    <a:pt x="29344" y="1501143"/>
                  </a:lnTo>
                  <a:lnTo>
                    <a:pt x="21650" y="1547934"/>
                  </a:lnTo>
                  <a:lnTo>
                    <a:pt x="15098" y="1595120"/>
                  </a:lnTo>
                  <a:lnTo>
                    <a:pt x="9703" y="1642685"/>
                  </a:lnTo>
                  <a:lnTo>
                    <a:pt x="5481" y="1690614"/>
                  </a:lnTo>
                  <a:lnTo>
                    <a:pt x="2446" y="1738890"/>
                  </a:lnTo>
                  <a:lnTo>
                    <a:pt x="614" y="1787497"/>
                  </a:lnTo>
                  <a:lnTo>
                    <a:pt x="0" y="1836420"/>
                  </a:lnTo>
                  <a:lnTo>
                    <a:pt x="614" y="1885342"/>
                  </a:lnTo>
                  <a:lnTo>
                    <a:pt x="2446" y="1933949"/>
                  </a:lnTo>
                  <a:lnTo>
                    <a:pt x="5481" y="1982225"/>
                  </a:lnTo>
                  <a:lnTo>
                    <a:pt x="9703" y="2030154"/>
                  </a:lnTo>
                  <a:lnTo>
                    <a:pt x="15098" y="2077719"/>
                  </a:lnTo>
                  <a:lnTo>
                    <a:pt x="21650" y="2124905"/>
                  </a:lnTo>
                  <a:lnTo>
                    <a:pt x="29344" y="2171696"/>
                  </a:lnTo>
                  <a:lnTo>
                    <a:pt x="38164" y="2218077"/>
                  </a:lnTo>
                  <a:lnTo>
                    <a:pt x="48096" y="2264030"/>
                  </a:lnTo>
                  <a:lnTo>
                    <a:pt x="59123" y="2309542"/>
                  </a:lnTo>
                  <a:lnTo>
                    <a:pt x="71232" y="2354595"/>
                  </a:lnTo>
                  <a:lnTo>
                    <a:pt x="84406" y="2399173"/>
                  </a:lnTo>
                  <a:lnTo>
                    <a:pt x="98630" y="2443262"/>
                  </a:lnTo>
                  <a:lnTo>
                    <a:pt x="113890" y="2486844"/>
                  </a:lnTo>
                  <a:lnTo>
                    <a:pt x="130169" y="2529905"/>
                  </a:lnTo>
                  <a:lnTo>
                    <a:pt x="147453" y="2572428"/>
                  </a:lnTo>
                  <a:lnTo>
                    <a:pt x="165726" y="2614398"/>
                  </a:lnTo>
                  <a:lnTo>
                    <a:pt x="184974" y="2655798"/>
                  </a:lnTo>
                  <a:lnTo>
                    <a:pt x="205180" y="2696613"/>
                  </a:lnTo>
                  <a:lnTo>
                    <a:pt x="226330" y="2736826"/>
                  </a:lnTo>
                  <a:lnTo>
                    <a:pt x="248408" y="2776423"/>
                  </a:lnTo>
                  <a:lnTo>
                    <a:pt x="271400" y="2815387"/>
                  </a:lnTo>
                  <a:lnTo>
                    <a:pt x="295289" y="2853702"/>
                  </a:lnTo>
                  <a:lnTo>
                    <a:pt x="320061" y="2891352"/>
                  </a:lnTo>
                  <a:lnTo>
                    <a:pt x="345700" y="2928322"/>
                  </a:lnTo>
                  <a:lnTo>
                    <a:pt x="372192" y="2964596"/>
                  </a:lnTo>
                  <a:lnTo>
                    <a:pt x="399520" y="3000157"/>
                  </a:lnTo>
                  <a:lnTo>
                    <a:pt x="427670" y="3034990"/>
                  </a:lnTo>
                  <a:lnTo>
                    <a:pt x="456626" y="3069079"/>
                  </a:lnTo>
                  <a:lnTo>
                    <a:pt x="486374" y="3102409"/>
                  </a:lnTo>
                  <a:lnTo>
                    <a:pt x="516897" y="3134963"/>
                  </a:lnTo>
                  <a:lnTo>
                    <a:pt x="548182" y="3166725"/>
                  </a:lnTo>
                  <a:lnTo>
                    <a:pt x="580211" y="3197680"/>
                  </a:lnTo>
                  <a:lnTo>
                    <a:pt x="612971" y="3227812"/>
                  </a:lnTo>
                  <a:lnTo>
                    <a:pt x="646445" y="3257104"/>
                  </a:lnTo>
                  <a:lnTo>
                    <a:pt x="680620" y="3285542"/>
                  </a:lnTo>
                  <a:lnTo>
                    <a:pt x="715478" y="3313108"/>
                  </a:lnTo>
                  <a:lnTo>
                    <a:pt x="751006" y="3339788"/>
                  </a:lnTo>
                  <a:lnTo>
                    <a:pt x="787188" y="3365565"/>
                  </a:lnTo>
                  <a:lnTo>
                    <a:pt x="824009" y="3390424"/>
                  </a:lnTo>
                  <a:lnTo>
                    <a:pt x="861453" y="3414349"/>
                  </a:lnTo>
                  <a:lnTo>
                    <a:pt x="899505" y="3437323"/>
                  </a:lnTo>
                  <a:lnTo>
                    <a:pt x="938150" y="3459331"/>
                  </a:lnTo>
                  <a:lnTo>
                    <a:pt x="977373" y="3480358"/>
                  </a:lnTo>
                  <a:lnTo>
                    <a:pt x="1017158" y="3500386"/>
                  </a:lnTo>
                  <a:lnTo>
                    <a:pt x="1057491" y="3519401"/>
                  </a:lnTo>
                  <a:lnTo>
                    <a:pt x="1098355" y="3537387"/>
                  </a:lnTo>
                  <a:lnTo>
                    <a:pt x="1139736" y="3554327"/>
                  </a:lnTo>
                  <a:lnTo>
                    <a:pt x="1181619" y="3570206"/>
                  </a:lnTo>
                  <a:lnTo>
                    <a:pt x="1223988" y="3585008"/>
                  </a:lnTo>
                  <a:lnTo>
                    <a:pt x="1266828" y="3598716"/>
                  </a:lnTo>
                  <a:lnTo>
                    <a:pt x="1310124" y="3611316"/>
                  </a:lnTo>
                  <a:lnTo>
                    <a:pt x="1353860" y="3622792"/>
                  </a:lnTo>
                  <a:lnTo>
                    <a:pt x="1398021" y="3633126"/>
                  </a:lnTo>
                  <a:lnTo>
                    <a:pt x="1442593" y="3642304"/>
                  </a:lnTo>
                  <a:lnTo>
                    <a:pt x="1487559" y="3650310"/>
                  </a:lnTo>
                  <a:lnTo>
                    <a:pt x="1532904" y="3657128"/>
                  </a:lnTo>
                  <a:lnTo>
                    <a:pt x="1578614" y="3662742"/>
                  </a:lnTo>
                  <a:lnTo>
                    <a:pt x="1624673" y="3667136"/>
                  </a:lnTo>
                  <a:lnTo>
                    <a:pt x="1671066" y="3670294"/>
                  </a:lnTo>
                  <a:lnTo>
                    <a:pt x="1717777" y="3672200"/>
                  </a:lnTo>
                  <a:lnTo>
                    <a:pt x="1764792" y="3672840"/>
                  </a:lnTo>
                  <a:lnTo>
                    <a:pt x="1811809" y="3672200"/>
                  </a:lnTo>
                  <a:lnTo>
                    <a:pt x="1858523" y="3670294"/>
                  </a:lnTo>
                  <a:lnTo>
                    <a:pt x="1904918" y="3667136"/>
                  </a:lnTo>
                  <a:lnTo>
                    <a:pt x="1950980" y="3662742"/>
                  </a:lnTo>
                  <a:lnTo>
                    <a:pt x="1996692" y="3657128"/>
                  </a:lnTo>
                  <a:lnTo>
                    <a:pt x="2042039" y="3650310"/>
                  </a:lnTo>
                  <a:lnTo>
                    <a:pt x="2087007" y="3642304"/>
                  </a:lnTo>
                  <a:lnTo>
                    <a:pt x="2131581" y="3633126"/>
                  </a:lnTo>
                  <a:lnTo>
                    <a:pt x="2175743" y="3622792"/>
                  </a:lnTo>
                  <a:lnTo>
                    <a:pt x="2219481" y="3611316"/>
                  </a:lnTo>
                  <a:lnTo>
                    <a:pt x="2262778" y="3598716"/>
                  </a:lnTo>
                  <a:lnTo>
                    <a:pt x="2305619" y="3585008"/>
                  </a:lnTo>
                  <a:lnTo>
                    <a:pt x="2347989" y="3570206"/>
                  </a:lnTo>
                  <a:lnTo>
                    <a:pt x="2389872" y="3554327"/>
                  </a:lnTo>
                  <a:lnTo>
                    <a:pt x="2431254" y="3537387"/>
                  </a:lnTo>
                  <a:lnTo>
                    <a:pt x="2472119" y="3519401"/>
                  </a:lnTo>
                  <a:lnTo>
                    <a:pt x="2512452" y="3500386"/>
                  </a:lnTo>
                  <a:lnTo>
                    <a:pt x="2552238" y="3480358"/>
                  </a:lnTo>
                  <a:lnTo>
                    <a:pt x="2591461" y="3459331"/>
                  </a:lnTo>
                  <a:lnTo>
                    <a:pt x="2630106" y="3437323"/>
                  </a:lnTo>
                  <a:lnTo>
                    <a:pt x="2668159" y="3414349"/>
                  </a:lnTo>
                  <a:lnTo>
                    <a:pt x="2705602" y="3390424"/>
                  </a:lnTo>
                  <a:lnTo>
                    <a:pt x="2742423" y="3365565"/>
                  </a:lnTo>
                  <a:lnTo>
                    <a:pt x="2778604" y="3339788"/>
                  </a:lnTo>
                  <a:lnTo>
                    <a:pt x="2814132" y="3313108"/>
                  </a:lnTo>
                  <a:lnTo>
                    <a:pt x="2848990" y="3285542"/>
                  </a:lnTo>
                  <a:lnTo>
                    <a:pt x="2883164" y="3257104"/>
                  </a:lnTo>
                  <a:lnTo>
                    <a:pt x="2916638" y="3227812"/>
                  </a:lnTo>
                  <a:lnTo>
                    <a:pt x="2949397" y="3197680"/>
                  </a:lnTo>
                  <a:lnTo>
                    <a:pt x="2981426" y="3166725"/>
                  </a:lnTo>
                  <a:lnTo>
                    <a:pt x="3012709" y="3134963"/>
                  </a:lnTo>
                  <a:lnTo>
                    <a:pt x="3043232" y="3102409"/>
                  </a:lnTo>
                  <a:lnTo>
                    <a:pt x="3072979" y="3069079"/>
                  </a:lnTo>
                  <a:lnTo>
                    <a:pt x="3101934" y="3034990"/>
                  </a:lnTo>
                  <a:lnTo>
                    <a:pt x="3130083" y="3000157"/>
                  </a:lnTo>
                  <a:lnTo>
                    <a:pt x="3157411" y="2964596"/>
                  </a:lnTo>
                  <a:lnTo>
                    <a:pt x="3183901" y="2928322"/>
                  </a:lnTo>
                  <a:lnTo>
                    <a:pt x="3209540" y="2891352"/>
                  </a:lnTo>
                  <a:lnTo>
                    <a:pt x="3234310" y="2853702"/>
                  </a:lnTo>
                  <a:lnTo>
                    <a:pt x="3258199" y="2815387"/>
                  </a:lnTo>
                  <a:lnTo>
                    <a:pt x="3281189" y="2776423"/>
                  </a:lnTo>
                  <a:lnTo>
                    <a:pt x="3303266" y="2736826"/>
                  </a:lnTo>
                  <a:lnTo>
                    <a:pt x="3324415" y="2696613"/>
                  </a:lnTo>
                  <a:lnTo>
                    <a:pt x="3344621" y="2655798"/>
                  </a:lnTo>
                  <a:lnTo>
                    <a:pt x="3363867" y="2614398"/>
                  </a:lnTo>
                  <a:lnTo>
                    <a:pt x="3382139" y="2572428"/>
                  </a:lnTo>
                  <a:lnTo>
                    <a:pt x="3399422" y="2529905"/>
                  </a:lnTo>
                  <a:lnTo>
                    <a:pt x="3415701" y="2486844"/>
                  </a:lnTo>
                  <a:lnTo>
                    <a:pt x="3430959" y="2443262"/>
                  </a:lnTo>
                  <a:lnTo>
                    <a:pt x="3445183" y="2399173"/>
                  </a:lnTo>
                  <a:lnTo>
                    <a:pt x="3458356" y="2354595"/>
                  </a:lnTo>
                  <a:lnTo>
                    <a:pt x="3470464" y="2309542"/>
                  </a:lnTo>
                  <a:lnTo>
                    <a:pt x="3481491" y="2264030"/>
                  </a:lnTo>
                  <a:lnTo>
                    <a:pt x="3491422" y="2218077"/>
                  </a:lnTo>
                  <a:lnTo>
                    <a:pt x="3500242" y="2171696"/>
                  </a:lnTo>
                  <a:lnTo>
                    <a:pt x="3507935" y="2124905"/>
                  </a:lnTo>
                  <a:lnTo>
                    <a:pt x="3514486" y="2077719"/>
                  </a:lnTo>
                  <a:lnTo>
                    <a:pt x="3519881" y="2030154"/>
                  </a:lnTo>
                  <a:lnTo>
                    <a:pt x="3524103" y="1982225"/>
                  </a:lnTo>
                  <a:lnTo>
                    <a:pt x="3527137" y="1933949"/>
                  </a:lnTo>
                  <a:lnTo>
                    <a:pt x="3528969" y="1885342"/>
                  </a:lnTo>
                  <a:lnTo>
                    <a:pt x="3529584" y="1836420"/>
                  </a:lnTo>
                  <a:lnTo>
                    <a:pt x="3528969" y="1787497"/>
                  </a:lnTo>
                  <a:lnTo>
                    <a:pt x="3527137" y="1738890"/>
                  </a:lnTo>
                  <a:lnTo>
                    <a:pt x="3524103" y="1690614"/>
                  </a:lnTo>
                  <a:lnTo>
                    <a:pt x="3519881" y="1642685"/>
                  </a:lnTo>
                  <a:lnTo>
                    <a:pt x="3514486" y="1595120"/>
                  </a:lnTo>
                  <a:lnTo>
                    <a:pt x="3507935" y="1547934"/>
                  </a:lnTo>
                  <a:lnTo>
                    <a:pt x="3500242" y="1501143"/>
                  </a:lnTo>
                  <a:lnTo>
                    <a:pt x="3491422" y="1454762"/>
                  </a:lnTo>
                  <a:lnTo>
                    <a:pt x="3481491" y="1408809"/>
                  </a:lnTo>
                  <a:lnTo>
                    <a:pt x="3470464" y="1363297"/>
                  </a:lnTo>
                  <a:lnTo>
                    <a:pt x="3458356" y="1318244"/>
                  </a:lnTo>
                  <a:lnTo>
                    <a:pt x="3445183" y="1273666"/>
                  </a:lnTo>
                  <a:lnTo>
                    <a:pt x="3430959" y="1229577"/>
                  </a:lnTo>
                  <a:lnTo>
                    <a:pt x="3415701" y="1185995"/>
                  </a:lnTo>
                  <a:lnTo>
                    <a:pt x="3399422" y="1142934"/>
                  </a:lnTo>
                  <a:lnTo>
                    <a:pt x="3382139" y="1100411"/>
                  </a:lnTo>
                  <a:lnTo>
                    <a:pt x="3363867" y="1058441"/>
                  </a:lnTo>
                  <a:lnTo>
                    <a:pt x="3344621" y="1017041"/>
                  </a:lnTo>
                  <a:lnTo>
                    <a:pt x="3324415" y="976226"/>
                  </a:lnTo>
                  <a:lnTo>
                    <a:pt x="3303266" y="936013"/>
                  </a:lnTo>
                  <a:lnTo>
                    <a:pt x="3281189" y="896416"/>
                  </a:lnTo>
                  <a:lnTo>
                    <a:pt x="3258199" y="857452"/>
                  </a:lnTo>
                  <a:lnTo>
                    <a:pt x="3234310" y="819137"/>
                  </a:lnTo>
                  <a:lnTo>
                    <a:pt x="3209540" y="781487"/>
                  </a:lnTo>
                  <a:lnTo>
                    <a:pt x="3183901" y="744517"/>
                  </a:lnTo>
                  <a:lnTo>
                    <a:pt x="3157411" y="708243"/>
                  </a:lnTo>
                  <a:lnTo>
                    <a:pt x="3130083" y="672682"/>
                  </a:lnTo>
                  <a:lnTo>
                    <a:pt x="3101934" y="637849"/>
                  </a:lnTo>
                  <a:lnTo>
                    <a:pt x="3072979" y="603760"/>
                  </a:lnTo>
                  <a:lnTo>
                    <a:pt x="3043232" y="570430"/>
                  </a:lnTo>
                  <a:lnTo>
                    <a:pt x="3012709" y="537876"/>
                  </a:lnTo>
                  <a:lnTo>
                    <a:pt x="2981426" y="506114"/>
                  </a:lnTo>
                  <a:lnTo>
                    <a:pt x="2949397" y="475159"/>
                  </a:lnTo>
                  <a:lnTo>
                    <a:pt x="2916638" y="445027"/>
                  </a:lnTo>
                  <a:lnTo>
                    <a:pt x="2883164" y="415735"/>
                  </a:lnTo>
                  <a:lnTo>
                    <a:pt x="2848990" y="387297"/>
                  </a:lnTo>
                  <a:lnTo>
                    <a:pt x="2814132" y="359731"/>
                  </a:lnTo>
                  <a:lnTo>
                    <a:pt x="2778604" y="333051"/>
                  </a:lnTo>
                  <a:lnTo>
                    <a:pt x="2742423" y="307274"/>
                  </a:lnTo>
                  <a:lnTo>
                    <a:pt x="2705602" y="282415"/>
                  </a:lnTo>
                  <a:lnTo>
                    <a:pt x="2668159" y="258490"/>
                  </a:lnTo>
                  <a:lnTo>
                    <a:pt x="2630106" y="235516"/>
                  </a:lnTo>
                  <a:lnTo>
                    <a:pt x="2591461" y="213508"/>
                  </a:lnTo>
                  <a:lnTo>
                    <a:pt x="2552238" y="192481"/>
                  </a:lnTo>
                  <a:lnTo>
                    <a:pt x="2512452" y="172453"/>
                  </a:lnTo>
                  <a:lnTo>
                    <a:pt x="2472119" y="153438"/>
                  </a:lnTo>
                  <a:lnTo>
                    <a:pt x="2431254" y="135452"/>
                  </a:lnTo>
                  <a:lnTo>
                    <a:pt x="2389872" y="118512"/>
                  </a:lnTo>
                  <a:lnTo>
                    <a:pt x="2347989" y="102633"/>
                  </a:lnTo>
                  <a:lnTo>
                    <a:pt x="2305619" y="87831"/>
                  </a:lnTo>
                  <a:lnTo>
                    <a:pt x="2262778" y="74123"/>
                  </a:lnTo>
                  <a:lnTo>
                    <a:pt x="2219481" y="61523"/>
                  </a:lnTo>
                  <a:lnTo>
                    <a:pt x="2175743" y="50047"/>
                  </a:lnTo>
                  <a:lnTo>
                    <a:pt x="2131581" y="39713"/>
                  </a:lnTo>
                  <a:lnTo>
                    <a:pt x="2087007" y="30535"/>
                  </a:lnTo>
                  <a:lnTo>
                    <a:pt x="2042039" y="22529"/>
                  </a:lnTo>
                  <a:lnTo>
                    <a:pt x="1996692" y="15711"/>
                  </a:lnTo>
                  <a:lnTo>
                    <a:pt x="1950980" y="10097"/>
                  </a:lnTo>
                  <a:lnTo>
                    <a:pt x="1904918" y="5703"/>
                  </a:lnTo>
                  <a:lnTo>
                    <a:pt x="1858523" y="2545"/>
                  </a:lnTo>
                  <a:lnTo>
                    <a:pt x="1811809" y="639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578" y="1005077"/>
              <a:ext cx="3529965" cy="3672840"/>
            </a:xfrm>
            <a:custGeom>
              <a:avLst/>
              <a:gdLst/>
              <a:ahLst/>
              <a:cxnLst/>
              <a:rect l="l" t="t" r="r" b="b"/>
              <a:pathLst>
                <a:path w="3529965" h="3672840">
                  <a:moveTo>
                    <a:pt x="0" y="1836420"/>
                  </a:moveTo>
                  <a:lnTo>
                    <a:pt x="614" y="1787497"/>
                  </a:lnTo>
                  <a:lnTo>
                    <a:pt x="2446" y="1738890"/>
                  </a:lnTo>
                  <a:lnTo>
                    <a:pt x="5481" y="1690614"/>
                  </a:lnTo>
                  <a:lnTo>
                    <a:pt x="9703" y="1642685"/>
                  </a:lnTo>
                  <a:lnTo>
                    <a:pt x="15098" y="1595120"/>
                  </a:lnTo>
                  <a:lnTo>
                    <a:pt x="21650" y="1547934"/>
                  </a:lnTo>
                  <a:lnTo>
                    <a:pt x="29344" y="1501143"/>
                  </a:lnTo>
                  <a:lnTo>
                    <a:pt x="38164" y="1454762"/>
                  </a:lnTo>
                  <a:lnTo>
                    <a:pt x="48096" y="1408809"/>
                  </a:lnTo>
                  <a:lnTo>
                    <a:pt x="59123" y="1363297"/>
                  </a:lnTo>
                  <a:lnTo>
                    <a:pt x="71232" y="1318244"/>
                  </a:lnTo>
                  <a:lnTo>
                    <a:pt x="84406" y="1273666"/>
                  </a:lnTo>
                  <a:lnTo>
                    <a:pt x="98630" y="1229577"/>
                  </a:lnTo>
                  <a:lnTo>
                    <a:pt x="113890" y="1185995"/>
                  </a:lnTo>
                  <a:lnTo>
                    <a:pt x="130169" y="1142934"/>
                  </a:lnTo>
                  <a:lnTo>
                    <a:pt x="147453" y="1100411"/>
                  </a:lnTo>
                  <a:lnTo>
                    <a:pt x="165726" y="1058441"/>
                  </a:lnTo>
                  <a:lnTo>
                    <a:pt x="184974" y="1017041"/>
                  </a:lnTo>
                  <a:lnTo>
                    <a:pt x="205180" y="976226"/>
                  </a:lnTo>
                  <a:lnTo>
                    <a:pt x="226330" y="936013"/>
                  </a:lnTo>
                  <a:lnTo>
                    <a:pt x="248408" y="896416"/>
                  </a:lnTo>
                  <a:lnTo>
                    <a:pt x="271400" y="857452"/>
                  </a:lnTo>
                  <a:lnTo>
                    <a:pt x="295289" y="819137"/>
                  </a:lnTo>
                  <a:lnTo>
                    <a:pt x="320061" y="781487"/>
                  </a:lnTo>
                  <a:lnTo>
                    <a:pt x="345700" y="744517"/>
                  </a:lnTo>
                  <a:lnTo>
                    <a:pt x="372192" y="708243"/>
                  </a:lnTo>
                  <a:lnTo>
                    <a:pt x="399520" y="672682"/>
                  </a:lnTo>
                  <a:lnTo>
                    <a:pt x="427670" y="637849"/>
                  </a:lnTo>
                  <a:lnTo>
                    <a:pt x="456626" y="603760"/>
                  </a:lnTo>
                  <a:lnTo>
                    <a:pt x="486374" y="570430"/>
                  </a:lnTo>
                  <a:lnTo>
                    <a:pt x="516897" y="537876"/>
                  </a:lnTo>
                  <a:lnTo>
                    <a:pt x="548182" y="506114"/>
                  </a:lnTo>
                  <a:lnTo>
                    <a:pt x="580211" y="475159"/>
                  </a:lnTo>
                  <a:lnTo>
                    <a:pt x="612971" y="445027"/>
                  </a:lnTo>
                  <a:lnTo>
                    <a:pt x="646445" y="415735"/>
                  </a:lnTo>
                  <a:lnTo>
                    <a:pt x="680620" y="387297"/>
                  </a:lnTo>
                  <a:lnTo>
                    <a:pt x="715478" y="359731"/>
                  </a:lnTo>
                  <a:lnTo>
                    <a:pt x="751006" y="333051"/>
                  </a:lnTo>
                  <a:lnTo>
                    <a:pt x="787188" y="307274"/>
                  </a:lnTo>
                  <a:lnTo>
                    <a:pt x="824009" y="282415"/>
                  </a:lnTo>
                  <a:lnTo>
                    <a:pt x="861453" y="258490"/>
                  </a:lnTo>
                  <a:lnTo>
                    <a:pt x="899505" y="235516"/>
                  </a:lnTo>
                  <a:lnTo>
                    <a:pt x="938150" y="213508"/>
                  </a:lnTo>
                  <a:lnTo>
                    <a:pt x="977373" y="192481"/>
                  </a:lnTo>
                  <a:lnTo>
                    <a:pt x="1017158" y="172453"/>
                  </a:lnTo>
                  <a:lnTo>
                    <a:pt x="1057491" y="153438"/>
                  </a:lnTo>
                  <a:lnTo>
                    <a:pt x="1098355" y="135452"/>
                  </a:lnTo>
                  <a:lnTo>
                    <a:pt x="1139736" y="118512"/>
                  </a:lnTo>
                  <a:lnTo>
                    <a:pt x="1181619" y="102633"/>
                  </a:lnTo>
                  <a:lnTo>
                    <a:pt x="1223988" y="87831"/>
                  </a:lnTo>
                  <a:lnTo>
                    <a:pt x="1266828" y="74123"/>
                  </a:lnTo>
                  <a:lnTo>
                    <a:pt x="1310124" y="61523"/>
                  </a:lnTo>
                  <a:lnTo>
                    <a:pt x="1353860" y="50047"/>
                  </a:lnTo>
                  <a:lnTo>
                    <a:pt x="1398021" y="39713"/>
                  </a:lnTo>
                  <a:lnTo>
                    <a:pt x="1442593" y="30535"/>
                  </a:lnTo>
                  <a:lnTo>
                    <a:pt x="1487559" y="22529"/>
                  </a:lnTo>
                  <a:lnTo>
                    <a:pt x="1532904" y="15711"/>
                  </a:lnTo>
                  <a:lnTo>
                    <a:pt x="1578614" y="10097"/>
                  </a:lnTo>
                  <a:lnTo>
                    <a:pt x="1624673" y="5703"/>
                  </a:lnTo>
                  <a:lnTo>
                    <a:pt x="1671066" y="2545"/>
                  </a:lnTo>
                  <a:lnTo>
                    <a:pt x="1717777" y="639"/>
                  </a:lnTo>
                  <a:lnTo>
                    <a:pt x="1764792" y="0"/>
                  </a:lnTo>
                  <a:lnTo>
                    <a:pt x="1811809" y="639"/>
                  </a:lnTo>
                  <a:lnTo>
                    <a:pt x="1858523" y="2545"/>
                  </a:lnTo>
                  <a:lnTo>
                    <a:pt x="1904918" y="5703"/>
                  </a:lnTo>
                  <a:lnTo>
                    <a:pt x="1950980" y="10097"/>
                  </a:lnTo>
                  <a:lnTo>
                    <a:pt x="1996692" y="15711"/>
                  </a:lnTo>
                  <a:lnTo>
                    <a:pt x="2042039" y="22529"/>
                  </a:lnTo>
                  <a:lnTo>
                    <a:pt x="2087007" y="30535"/>
                  </a:lnTo>
                  <a:lnTo>
                    <a:pt x="2131581" y="39713"/>
                  </a:lnTo>
                  <a:lnTo>
                    <a:pt x="2175743" y="50047"/>
                  </a:lnTo>
                  <a:lnTo>
                    <a:pt x="2219481" y="61523"/>
                  </a:lnTo>
                  <a:lnTo>
                    <a:pt x="2262778" y="74123"/>
                  </a:lnTo>
                  <a:lnTo>
                    <a:pt x="2305619" y="87831"/>
                  </a:lnTo>
                  <a:lnTo>
                    <a:pt x="2347989" y="102633"/>
                  </a:lnTo>
                  <a:lnTo>
                    <a:pt x="2389872" y="118512"/>
                  </a:lnTo>
                  <a:lnTo>
                    <a:pt x="2431254" y="135452"/>
                  </a:lnTo>
                  <a:lnTo>
                    <a:pt x="2472119" y="153438"/>
                  </a:lnTo>
                  <a:lnTo>
                    <a:pt x="2512452" y="172453"/>
                  </a:lnTo>
                  <a:lnTo>
                    <a:pt x="2552238" y="192481"/>
                  </a:lnTo>
                  <a:lnTo>
                    <a:pt x="2591461" y="213508"/>
                  </a:lnTo>
                  <a:lnTo>
                    <a:pt x="2630106" y="235516"/>
                  </a:lnTo>
                  <a:lnTo>
                    <a:pt x="2668159" y="258490"/>
                  </a:lnTo>
                  <a:lnTo>
                    <a:pt x="2705602" y="282415"/>
                  </a:lnTo>
                  <a:lnTo>
                    <a:pt x="2742423" y="307274"/>
                  </a:lnTo>
                  <a:lnTo>
                    <a:pt x="2778604" y="333051"/>
                  </a:lnTo>
                  <a:lnTo>
                    <a:pt x="2814132" y="359731"/>
                  </a:lnTo>
                  <a:lnTo>
                    <a:pt x="2848990" y="387297"/>
                  </a:lnTo>
                  <a:lnTo>
                    <a:pt x="2883164" y="415735"/>
                  </a:lnTo>
                  <a:lnTo>
                    <a:pt x="2916638" y="445027"/>
                  </a:lnTo>
                  <a:lnTo>
                    <a:pt x="2949397" y="475159"/>
                  </a:lnTo>
                  <a:lnTo>
                    <a:pt x="2981426" y="506114"/>
                  </a:lnTo>
                  <a:lnTo>
                    <a:pt x="3012709" y="537876"/>
                  </a:lnTo>
                  <a:lnTo>
                    <a:pt x="3043232" y="570430"/>
                  </a:lnTo>
                  <a:lnTo>
                    <a:pt x="3072979" y="603760"/>
                  </a:lnTo>
                  <a:lnTo>
                    <a:pt x="3101934" y="637849"/>
                  </a:lnTo>
                  <a:lnTo>
                    <a:pt x="3130083" y="672682"/>
                  </a:lnTo>
                  <a:lnTo>
                    <a:pt x="3157411" y="708243"/>
                  </a:lnTo>
                  <a:lnTo>
                    <a:pt x="3183901" y="744517"/>
                  </a:lnTo>
                  <a:lnTo>
                    <a:pt x="3209540" y="781487"/>
                  </a:lnTo>
                  <a:lnTo>
                    <a:pt x="3234310" y="819137"/>
                  </a:lnTo>
                  <a:lnTo>
                    <a:pt x="3258199" y="857452"/>
                  </a:lnTo>
                  <a:lnTo>
                    <a:pt x="3281189" y="896416"/>
                  </a:lnTo>
                  <a:lnTo>
                    <a:pt x="3303266" y="936013"/>
                  </a:lnTo>
                  <a:lnTo>
                    <a:pt x="3324415" y="976226"/>
                  </a:lnTo>
                  <a:lnTo>
                    <a:pt x="3344621" y="1017041"/>
                  </a:lnTo>
                  <a:lnTo>
                    <a:pt x="3363867" y="1058441"/>
                  </a:lnTo>
                  <a:lnTo>
                    <a:pt x="3382139" y="1100411"/>
                  </a:lnTo>
                  <a:lnTo>
                    <a:pt x="3399422" y="1142934"/>
                  </a:lnTo>
                  <a:lnTo>
                    <a:pt x="3415701" y="1185995"/>
                  </a:lnTo>
                  <a:lnTo>
                    <a:pt x="3430959" y="1229577"/>
                  </a:lnTo>
                  <a:lnTo>
                    <a:pt x="3445183" y="1273666"/>
                  </a:lnTo>
                  <a:lnTo>
                    <a:pt x="3458356" y="1318244"/>
                  </a:lnTo>
                  <a:lnTo>
                    <a:pt x="3470464" y="1363297"/>
                  </a:lnTo>
                  <a:lnTo>
                    <a:pt x="3481491" y="1408809"/>
                  </a:lnTo>
                  <a:lnTo>
                    <a:pt x="3491422" y="1454762"/>
                  </a:lnTo>
                  <a:lnTo>
                    <a:pt x="3500242" y="1501143"/>
                  </a:lnTo>
                  <a:lnTo>
                    <a:pt x="3507935" y="1547934"/>
                  </a:lnTo>
                  <a:lnTo>
                    <a:pt x="3514486" y="1595120"/>
                  </a:lnTo>
                  <a:lnTo>
                    <a:pt x="3519881" y="1642685"/>
                  </a:lnTo>
                  <a:lnTo>
                    <a:pt x="3524103" y="1690614"/>
                  </a:lnTo>
                  <a:lnTo>
                    <a:pt x="3527137" y="1738890"/>
                  </a:lnTo>
                  <a:lnTo>
                    <a:pt x="3528969" y="1787497"/>
                  </a:lnTo>
                  <a:lnTo>
                    <a:pt x="3529584" y="1836420"/>
                  </a:lnTo>
                  <a:lnTo>
                    <a:pt x="3528969" y="1885342"/>
                  </a:lnTo>
                  <a:lnTo>
                    <a:pt x="3527137" y="1933949"/>
                  </a:lnTo>
                  <a:lnTo>
                    <a:pt x="3524103" y="1982225"/>
                  </a:lnTo>
                  <a:lnTo>
                    <a:pt x="3519881" y="2030154"/>
                  </a:lnTo>
                  <a:lnTo>
                    <a:pt x="3514486" y="2077719"/>
                  </a:lnTo>
                  <a:lnTo>
                    <a:pt x="3507935" y="2124905"/>
                  </a:lnTo>
                  <a:lnTo>
                    <a:pt x="3500242" y="2171696"/>
                  </a:lnTo>
                  <a:lnTo>
                    <a:pt x="3491422" y="2218077"/>
                  </a:lnTo>
                  <a:lnTo>
                    <a:pt x="3481491" y="2264030"/>
                  </a:lnTo>
                  <a:lnTo>
                    <a:pt x="3470464" y="2309542"/>
                  </a:lnTo>
                  <a:lnTo>
                    <a:pt x="3458356" y="2354595"/>
                  </a:lnTo>
                  <a:lnTo>
                    <a:pt x="3445183" y="2399173"/>
                  </a:lnTo>
                  <a:lnTo>
                    <a:pt x="3430959" y="2443262"/>
                  </a:lnTo>
                  <a:lnTo>
                    <a:pt x="3415701" y="2486844"/>
                  </a:lnTo>
                  <a:lnTo>
                    <a:pt x="3399422" y="2529905"/>
                  </a:lnTo>
                  <a:lnTo>
                    <a:pt x="3382139" y="2572428"/>
                  </a:lnTo>
                  <a:lnTo>
                    <a:pt x="3363867" y="2614398"/>
                  </a:lnTo>
                  <a:lnTo>
                    <a:pt x="3344621" y="2655798"/>
                  </a:lnTo>
                  <a:lnTo>
                    <a:pt x="3324415" y="2696613"/>
                  </a:lnTo>
                  <a:lnTo>
                    <a:pt x="3303266" y="2736826"/>
                  </a:lnTo>
                  <a:lnTo>
                    <a:pt x="3281189" y="2776423"/>
                  </a:lnTo>
                  <a:lnTo>
                    <a:pt x="3258199" y="2815387"/>
                  </a:lnTo>
                  <a:lnTo>
                    <a:pt x="3234310" y="2853702"/>
                  </a:lnTo>
                  <a:lnTo>
                    <a:pt x="3209540" y="2891352"/>
                  </a:lnTo>
                  <a:lnTo>
                    <a:pt x="3183901" y="2928322"/>
                  </a:lnTo>
                  <a:lnTo>
                    <a:pt x="3157411" y="2964596"/>
                  </a:lnTo>
                  <a:lnTo>
                    <a:pt x="3130083" y="3000157"/>
                  </a:lnTo>
                  <a:lnTo>
                    <a:pt x="3101934" y="3034990"/>
                  </a:lnTo>
                  <a:lnTo>
                    <a:pt x="3072979" y="3069079"/>
                  </a:lnTo>
                  <a:lnTo>
                    <a:pt x="3043232" y="3102409"/>
                  </a:lnTo>
                  <a:lnTo>
                    <a:pt x="3012709" y="3134963"/>
                  </a:lnTo>
                  <a:lnTo>
                    <a:pt x="2981426" y="3166725"/>
                  </a:lnTo>
                  <a:lnTo>
                    <a:pt x="2949397" y="3197680"/>
                  </a:lnTo>
                  <a:lnTo>
                    <a:pt x="2916638" y="3227812"/>
                  </a:lnTo>
                  <a:lnTo>
                    <a:pt x="2883164" y="3257104"/>
                  </a:lnTo>
                  <a:lnTo>
                    <a:pt x="2848990" y="3285542"/>
                  </a:lnTo>
                  <a:lnTo>
                    <a:pt x="2814132" y="3313108"/>
                  </a:lnTo>
                  <a:lnTo>
                    <a:pt x="2778604" y="3339788"/>
                  </a:lnTo>
                  <a:lnTo>
                    <a:pt x="2742423" y="3365565"/>
                  </a:lnTo>
                  <a:lnTo>
                    <a:pt x="2705602" y="3390424"/>
                  </a:lnTo>
                  <a:lnTo>
                    <a:pt x="2668159" y="3414349"/>
                  </a:lnTo>
                  <a:lnTo>
                    <a:pt x="2630106" y="3437323"/>
                  </a:lnTo>
                  <a:lnTo>
                    <a:pt x="2591461" y="3459331"/>
                  </a:lnTo>
                  <a:lnTo>
                    <a:pt x="2552238" y="3480358"/>
                  </a:lnTo>
                  <a:lnTo>
                    <a:pt x="2512452" y="3500386"/>
                  </a:lnTo>
                  <a:lnTo>
                    <a:pt x="2472119" y="3519401"/>
                  </a:lnTo>
                  <a:lnTo>
                    <a:pt x="2431254" y="3537387"/>
                  </a:lnTo>
                  <a:lnTo>
                    <a:pt x="2389872" y="3554327"/>
                  </a:lnTo>
                  <a:lnTo>
                    <a:pt x="2347989" y="3570206"/>
                  </a:lnTo>
                  <a:lnTo>
                    <a:pt x="2305619" y="3585008"/>
                  </a:lnTo>
                  <a:lnTo>
                    <a:pt x="2262778" y="3598716"/>
                  </a:lnTo>
                  <a:lnTo>
                    <a:pt x="2219481" y="3611316"/>
                  </a:lnTo>
                  <a:lnTo>
                    <a:pt x="2175743" y="3622792"/>
                  </a:lnTo>
                  <a:lnTo>
                    <a:pt x="2131581" y="3633126"/>
                  </a:lnTo>
                  <a:lnTo>
                    <a:pt x="2087007" y="3642304"/>
                  </a:lnTo>
                  <a:lnTo>
                    <a:pt x="2042039" y="3650310"/>
                  </a:lnTo>
                  <a:lnTo>
                    <a:pt x="1996692" y="3657128"/>
                  </a:lnTo>
                  <a:lnTo>
                    <a:pt x="1950980" y="3662742"/>
                  </a:lnTo>
                  <a:lnTo>
                    <a:pt x="1904918" y="3667136"/>
                  </a:lnTo>
                  <a:lnTo>
                    <a:pt x="1858523" y="3670294"/>
                  </a:lnTo>
                  <a:lnTo>
                    <a:pt x="1811809" y="3672200"/>
                  </a:lnTo>
                  <a:lnTo>
                    <a:pt x="1764792" y="3672840"/>
                  </a:lnTo>
                  <a:lnTo>
                    <a:pt x="1717777" y="3672200"/>
                  </a:lnTo>
                  <a:lnTo>
                    <a:pt x="1671066" y="3670294"/>
                  </a:lnTo>
                  <a:lnTo>
                    <a:pt x="1624673" y="3667136"/>
                  </a:lnTo>
                  <a:lnTo>
                    <a:pt x="1578614" y="3662742"/>
                  </a:lnTo>
                  <a:lnTo>
                    <a:pt x="1532904" y="3657128"/>
                  </a:lnTo>
                  <a:lnTo>
                    <a:pt x="1487559" y="3650310"/>
                  </a:lnTo>
                  <a:lnTo>
                    <a:pt x="1442593" y="3642304"/>
                  </a:lnTo>
                  <a:lnTo>
                    <a:pt x="1398021" y="3633126"/>
                  </a:lnTo>
                  <a:lnTo>
                    <a:pt x="1353860" y="3622792"/>
                  </a:lnTo>
                  <a:lnTo>
                    <a:pt x="1310124" y="3611316"/>
                  </a:lnTo>
                  <a:lnTo>
                    <a:pt x="1266828" y="3598716"/>
                  </a:lnTo>
                  <a:lnTo>
                    <a:pt x="1223988" y="3585008"/>
                  </a:lnTo>
                  <a:lnTo>
                    <a:pt x="1181619" y="3570206"/>
                  </a:lnTo>
                  <a:lnTo>
                    <a:pt x="1139736" y="3554327"/>
                  </a:lnTo>
                  <a:lnTo>
                    <a:pt x="1098355" y="3537387"/>
                  </a:lnTo>
                  <a:lnTo>
                    <a:pt x="1057491" y="3519401"/>
                  </a:lnTo>
                  <a:lnTo>
                    <a:pt x="1017158" y="3500386"/>
                  </a:lnTo>
                  <a:lnTo>
                    <a:pt x="977373" y="3480358"/>
                  </a:lnTo>
                  <a:lnTo>
                    <a:pt x="938150" y="3459331"/>
                  </a:lnTo>
                  <a:lnTo>
                    <a:pt x="899505" y="3437323"/>
                  </a:lnTo>
                  <a:lnTo>
                    <a:pt x="861453" y="3414349"/>
                  </a:lnTo>
                  <a:lnTo>
                    <a:pt x="824009" y="3390424"/>
                  </a:lnTo>
                  <a:lnTo>
                    <a:pt x="787188" y="3365565"/>
                  </a:lnTo>
                  <a:lnTo>
                    <a:pt x="751006" y="3339788"/>
                  </a:lnTo>
                  <a:lnTo>
                    <a:pt x="715478" y="3313108"/>
                  </a:lnTo>
                  <a:lnTo>
                    <a:pt x="680620" y="3285542"/>
                  </a:lnTo>
                  <a:lnTo>
                    <a:pt x="646445" y="3257104"/>
                  </a:lnTo>
                  <a:lnTo>
                    <a:pt x="612971" y="3227812"/>
                  </a:lnTo>
                  <a:lnTo>
                    <a:pt x="580211" y="3197680"/>
                  </a:lnTo>
                  <a:lnTo>
                    <a:pt x="548182" y="3166725"/>
                  </a:lnTo>
                  <a:lnTo>
                    <a:pt x="516897" y="3134963"/>
                  </a:lnTo>
                  <a:lnTo>
                    <a:pt x="486374" y="3102409"/>
                  </a:lnTo>
                  <a:lnTo>
                    <a:pt x="456626" y="3069079"/>
                  </a:lnTo>
                  <a:lnTo>
                    <a:pt x="427670" y="3034990"/>
                  </a:lnTo>
                  <a:lnTo>
                    <a:pt x="399520" y="3000157"/>
                  </a:lnTo>
                  <a:lnTo>
                    <a:pt x="372192" y="2964596"/>
                  </a:lnTo>
                  <a:lnTo>
                    <a:pt x="345700" y="2928322"/>
                  </a:lnTo>
                  <a:lnTo>
                    <a:pt x="320061" y="2891352"/>
                  </a:lnTo>
                  <a:lnTo>
                    <a:pt x="295289" y="2853702"/>
                  </a:lnTo>
                  <a:lnTo>
                    <a:pt x="271400" y="2815387"/>
                  </a:lnTo>
                  <a:lnTo>
                    <a:pt x="248408" y="2776423"/>
                  </a:lnTo>
                  <a:lnTo>
                    <a:pt x="226330" y="2736826"/>
                  </a:lnTo>
                  <a:lnTo>
                    <a:pt x="205180" y="2696613"/>
                  </a:lnTo>
                  <a:lnTo>
                    <a:pt x="184974" y="2655798"/>
                  </a:lnTo>
                  <a:lnTo>
                    <a:pt x="165726" y="2614398"/>
                  </a:lnTo>
                  <a:lnTo>
                    <a:pt x="147453" y="2572428"/>
                  </a:lnTo>
                  <a:lnTo>
                    <a:pt x="130169" y="2529905"/>
                  </a:lnTo>
                  <a:lnTo>
                    <a:pt x="113890" y="2486844"/>
                  </a:lnTo>
                  <a:lnTo>
                    <a:pt x="98630" y="2443262"/>
                  </a:lnTo>
                  <a:lnTo>
                    <a:pt x="84406" y="2399173"/>
                  </a:lnTo>
                  <a:lnTo>
                    <a:pt x="71232" y="2354595"/>
                  </a:lnTo>
                  <a:lnTo>
                    <a:pt x="59123" y="2309542"/>
                  </a:lnTo>
                  <a:lnTo>
                    <a:pt x="48096" y="2264030"/>
                  </a:lnTo>
                  <a:lnTo>
                    <a:pt x="38164" y="2218077"/>
                  </a:lnTo>
                  <a:lnTo>
                    <a:pt x="29344" y="2171696"/>
                  </a:lnTo>
                  <a:lnTo>
                    <a:pt x="21650" y="2124905"/>
                  </a:lnTo>
                  <a:lnTo>
                    <a:pt x="15098" y="2077719"/>
                  </a:lnTo>
                  <a:lnTo>
                    <a:pt x="9703" y="2030154"/>
                  </a:lnTo>
                  <a:lnTo>
                    <a:pt x="5481" y="1982225"/>
                  </a:lnTo>
                  <a:lnTo>
                    <a:pt x="2446" y="1933949"/>
                  </a:lnTo>
                  <a:lnTo>
                    <a:pt x="614" y="1885342"/>
                  </a:lnTo>
                  <a:lnTo>
                    <a:pt x="0" y="183642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6428" y="1804416"/>
              <a:ext cx="2819400" cy="21442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3911" y="2670124"/>
            <a:ext cx="28816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Times New Roman"/>
                <a:cs typeface="Times New Roman"/>
              </a:rPr>
              <a:t>XỬ LÝ</a:t>
            </a:r>
            <a:r>
              <a:rPr sz="4000" b="1" spc="-90" dirty="0">
                <a:latin typeface="Times New Roman"/>
                <a:cs typeface="Times New Roman"/>
              </a:rPr>
              <a:t> </a:t>
            </a:r>
            <a:r>
              <a:rPr sz="4000" b="1" spc="-10" dirty="0">
                <a:latin typeface="Times New Roman"/>
                <a:cs typeface="Times New Roman"/>
              </a:rPr>
              <a:t>ẢNH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811" y="2154381"/>
            <a:ext cx="8815144" cy="3475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9740" y="1010157"/>
            <a:ext cx="80600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Sơ đồ tổng quát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của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một </a:t>
            </a:r>
            <a:r>
              <a:rPr sz="3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hệ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thống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xử lý</a:t>
            </a:r>
            <a:r>
              <a:rPr sz="3200" b="1" u="heavy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ảnh: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856234"/>
            <a:ext cx="860742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Nhiều </a:t>
            </a:r>
            <a:r>
              <a:rPr sz="3600" b="1" dirty="0">
                <a:latin typeface="Times New Roman"/>
                <a:cs typeface="Times New Roman"/>
              </a:rPr>
              <a:t>bộ lọc </a:t>
            </a:r>
            <a:r>
              <a:rPr sz="3600" b="1" spc="-5" dirty="0">
                <a:latin typeface="Times New Roman"/>
                <a:cs typeface="Times New Roman"/>
              </a:rPr>
              <a:t>không </a:t>
            </a:r>
            <a:r>
              <a:rPr sz="3600" b="1" dirty="0">
                <a:latin typeface="Times New Roman"/>
                <a:cs typeface="Times New Roman"/>
              </a:rPr>
              <a:t>gian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thực </a:t>
            </a:r>
            <a:r>
              <a:rPr sz="3600" b="1" spc="-5" dirty="0">
                <a:latin typeface="Times New Roman"/>
                <a:cs typeface="Times New Roman"/>
              </a:rPr>
              <a:t>hiện  </a:t>
            </a:r>
            <a:r>
              <a:rPr sz="3600" b="1" dirty="0">
                <a:latin typeface="Times New Roman"/>
                <a:cs typeface="Times New Roman"/>
              </a:rPr>
              <a:t>thông </a:t>
            </a:r>
            <a:r>
              <a:rPr sz="3600" b="1" spc="-5" dirty="0">
                <a:latin typeface="Times New Roman"/>
                <a:cs typeface="Times New Roman"/>
              </a:rPr>
              <a:t>qua </a:t>
            </a:r>
            <a:r>
              <a:rPr sz="3600" b="1" dirty="0">
                <a:latin typeface="Times New Roman"/>
                <a:cs typeface="Times New Roman"/>
              </a:rPr>
              <a:t>phép cuộn. </a:t>
            </a:r>
            <a:r>
              <a:rPr sz="3600" b="1" spc="-5" dirty="0">
                <a:latin typeface="Times New Roman"/>
                <a:cs typeface="Times New Roman"/>
              </a:rPr>
              <a:t>Bởi vì </a:t>
            </a:r>
            <a:r>
              <a:rPr sz="3600" b="1" dirty="0">
                <a:latin typeface="Times New Roman"/>
                <a:cs typeface="Times New Roman"/>
              </a:rPr>
              <a:t>thao tác </a:t>
            </a:r>
            <a:r>
              <a:rPr sz="3600" b="1" spc="-5" dirty="0">
                <a:latin typeface="Times New Roman"/>
                <a:cs typeface="Times New Roman"/>
              </a:rPr>
              <a:t>mặt  </a:t>
            </a:r>
            <a:r>
              <a:rPr sz="3600" b="1" dirty="0">
                <a:latin typeface="Times New Roman"/>
                <a:cs typeface="Times New Roman"/>
              </a:rPr>
              <a:t>nạ cuộn </a:t>
            </a:r>
            <a:r>
              <a:rPr sz="3600" b="1" spc="-5" dirty="0">
                <a:latin typeface="Times New Roman"/>
                <a:cs typeface="Times New Roman"/>
              </a:rPr>
              <a:t>cung </a:t>
            </a:r>
            <a:r>
              <a:rPr sz="3600" b="1" dirty="0">
                <a:latin typeface="Times New Roman"/>
                <a:cs typeface="Times New Roman"/>
              </a:rPr>
              <a:t>cấp </a:t>
            </a:r>
            <a:r>
              <a:rPr sz="3600" b="1" spc="-5" dirty="0">
                <a:latin typeface="Times New Roman"/>
                <a:cs typeface="Times New Roman"/>
              </a:rPr>
              <a:t>kết </a:t>
            </a:r>
            <a:r>
              <a:rPr sz="3600" b="1" dirty="0">
                <a:latin typeface="Times New Roman"/>
                <a:cs typeface="Times New Roman"/>
              </a:rPr>
              <a:t>quả </a:t>
            </a:r>
            <a:r>
              <a:rPr sz="3600" b="1" spc="-5" dirty="0">
                <a:latin typeface="Times New Roman"/>
                <a:cs typeface="Times New Roman"/>
              </a:rPr>
              <a:t>là </a:t>
            </a:r>
            <a:r>
              <a:rPr sz="3600" b="1" dirty="0">
                <a:latin typeface="Times New Roman"/>
                <a:cs typeface="Times New Roman"/>
              </a:rPr>
              <a:t>tổng trọng số  của các giá trị của </a:t>
            </a:r>
            <a:r>
              <a:rPr sz="3600" b="1" spc="-5" dirty="0">
                <a:latin typeface="Times New Roman"/>
                <a:cs typeface="Times New Roman"/>
              </a:rPr>
              <a:t>một </a:t>
            </a:r>
            <a:r>
              <a:rPr sz="3600" b="1" dirty="0">
                <a:latin typeface="Times New Roman"/>
                <a:cs typeface="Times New Roman"/>
              </a:rPr>
              <a:t>pixel và các láng  giềng của nó, nên </a:t>
            </a:r>
            <a:r>
              <a:rPr sz="3600" b="1" spc="-5" dirty="0">
                <a:latin typeface="Times New Roman"/>
                <a:cs typeface="Times New Roman"/>
              </a:rPr>
              <a:t>được gọi </a:t>
            </a:r>
            <a:r>
              <a:rPr sz="3600" b="1" dirty="0">
                <a:latin typeface="Times New Roman"/>
                <a:cs typeface="Times New Roman"/>
              </a:rPr>
              <a:t>là </a:t>
            </a:r>
            <a:r>
              <a:rPr sz="3600" b="1" spc="-5" dirty="0">
                <a:latin typeface="Times New Roman"/>
                <a:cs typeface="Times New Roman"/>
              </a:rPr>
              <a:t>là </a:t>
            </a:r>
            <a:r>
              <a:rPr sz="3600" b="1" dirty="0">
                <a:latin typeface="Times New Roman"/>
                <a:cs typeface="Times New Roman"/>
              </a:rPr>
              <a:t>một bộ  lọc tuyến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tính.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33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73328"/>
            <a:ext cx="8300720" cy="19037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3.2.1. Phép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nhân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chập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và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mẫu (phép cuộn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và</a:t>
            </a:r>
            <a:r>
              <a:rPr sz="2800" b="1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mẫu)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Giả sử </a:t>
            </a:r>
            <a:r>
              <a:rPr sz="2800" b="1" spc="-10" dirty="0">
                <a:latin typeface="Times New Roman"/>
                <a:cs typeface="Times New Roman"/>
              </a:rPr>
              <a:t>ta có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I kích thước M × N, mẫu T có kích  thước m × n khi </a:t>
            </a:r>
            <a:r>
              <a:rPr sz="2800" b="1" dirty="0">
                <a:latin typeface="Times New Roman"/>
                <a:cs typeface="Times New Roman"/>
              </a:rPr>
              <a:t>đó, ảnh </a:t>
            </a:r>
            <a:r>
              <a:rPr sz="2800" b="1" spc="-5" dirty="0">
                <a:latin typeface="Times New Roman"/>
                <a:cs typeface="Times New Roman"/>
              </a:rPr>
              <a:t>I </a:t>
            </a:r>
            <a:r>
              <a:rPr sz="2800" b="1" dirty="0">
                <a:latin typeface="Times New Roman"/>
                <a:cs typeface="Times New Roman"/>
              </a:rPr>
              <a:t>nhân </a:t>
            </a:r>
            <a:r>
              <a:rPr sz="2800" b="1" spc="-5" dirty="0">
                <a:latin typeface="Times New Roman"/>
                <a:cs typeface="Times New Roman"/>
              </a:rPr>
              <a:t>chập theo </a:t>
            </a:r>
            <a:r>
              <a:rPr sz="2800" b="1" dirty="0">
                <a:latin typeface="Times New Roman"/>
                <a:cs typeface="Times New Roman"/>
              </a:rPr>
              <a:t>mẫu </a:t>
            </a:r>
            <a:r>
              <a:rPr sz="2800" b="1" spc="-5" dirty="0">
                <a:latin typeface="Times New Roman"/>
                <a:cs typeface="Times New Roman"/>
              </a:rPr>
              <a:t>T 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dirty="0">
                <a:latin typeface="Times New Roman"/>
                <a:cs typeface="Times New Roman"/>
              </a:rPr>
              <a:t>xác </a:t>
            </a:r>
            <a:r>
              <a:rPr sz="2800" b="1" spc="-5" dirty="0">
                <a:latin typeface="Times New Roman"/>
                <a:cs typeface="Times New Roman"/>
              </a:rPr>
              <a:t>định </a:t>
            </a:r>
            <a:r>
              <a:rPr sz="2800" b="1" spc="-10" dirty="0">
                <a:latin typeface="Times New Roman"/>
                <a:cs typeface="Times New Roman"/>
              </a:rPr>
              <a:t>bởi </a:t>
            </a:r>
            <a:r>
              <a:rPr sz="2800" b="1" spc="-5" dirty="0">
                <a:latin typeface="Times New Roman"/>
                <a:cs typeface="Times New Roman"/>
              </a:rPr>
              <a:t>công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thức: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655" y="2984937"/>
            <a:ext cx="8668028" cy="1135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537" y="4572000"/>
            <a:ext cx="8879322" cy="142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34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19100" y="649223"/>
            <a:ext cx="8072120" cy="2685415"/>
            <a:chOff x="419100" y="649223"/>
            <a:chExt cx="8072120" cy="2685415"/>
          </a:xfrm>
        </p:grpSpPr>
        <p:sp>
          <p:nvSpPr>
            <p:cNvPr id="5" name="object 5"/>
            <p:cNvSpPr/>
            <p:nvPr/>
          </p:nvSpPr>
          <p:spPr>
            <a:xfrm>
              <a:off x="419100" y="649223"/>
              <a:ext cx="4846320" cy="2685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3339" y="1371600"/>
              <a:ext cx="2657397" cy="13391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6341" y="3679316"/>
            <a:ext cx="8300720" cy="2244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Chú </a:t>
            </a:r>
            <a:r>
              <a:rPr sz="2800" b="1" dirty="0">
                <a:latin typeface="Times New Roman"/>
                <a:cs typeface="Times New Roman"/>
              </a:rPr>
              <a:t>ý: tâm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dirty="0">
                <a:latin typeface="Times New Roman"/>
                <a:cs typeface="Times New Roman"/>
              </a:rPr>
              <a:t>nhân </a:t>
            </a:r>
            <a:r>
              <a:rPr sz="2800" b="1" spc="-5" dirty="0">
                <a:latin typeface="Times New Roman"/>
                <a:cs typeface="Times New Roman"/>
              </a:rPr>
              <a:t>chập thường ở giữa cửa sổ  </a:t>
            </a:r>
            <a:r>
              <a:rPr sz="2800" b="1" dirty="0">
                <a:latin typeface="Times New Roman"/>
                <a:cs typeface="Times New Roman"/>
              </a:rPr>
              <a:t>chập.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Tại một vị trí </a:t>
            </a:r>
            <a:r>
              <a:rPr sz="2800" b="1" dirty="0">
                <a:latin typeface="Times New Roman"/>
                <a:cs typeface="Times New Roman"/>
              </a:rPr>
              <a:t>bất </a:t>
            </a:r>
            <a:r>
              <a:rPr sz="2800" b="1" spc="-5" dirty="0">
                <a:latin typeface="Times New Roman"/>
                <a:cs typeface="Times New Roman"/>
              </a:rPr>
              <a:t>kỳ, </a:t>
            </a:r>
            <a:r>
              <a:rPr sz="2800" b="1" dirty="0">
                <a:latin typeface="Times New Roman"/>
                <a:cs typeface="Times New Roman"/>
              </a:rPr>
              <a:t>pixel </a:t>
            </a:r>
            <a:r>
              <a:rPr sz="2800" b="1" spc="-5" dirty="0">
                <a:latin typeface="Times New Roman"/>
                <a:cs typeface="Times New Roman"/>
              </a:rPr>
              <a:t>đích sẽ </a:t>
            </a:r>
            <a:r>
              <a:rPr sz="2800" b="1" dirty="0">
                <a:latin typeface="Times New Roman"/>
                <a:cs typeface="Times New Roman"/>
              </a:rPr>
              <a:t>bằng </a:t>
            </a:r>
            <a:r>
              <a:rPr sz="2800" b="1" spc="-5" dirty="0">
                <a:latin typeface="Times New Roman"/>
                <a:cs typeface="Times New Roman"/>
              </a:rPr>
              <a:t>tổng các  tích giữa </a:t>
            </a:r>
            <a:r>
              <a:rPr sz="2800" b="1" dirty="0">
                <a:latin typeface="Times New Roman"/>
                <a:cs typeface="Times New Roman"/>
              </a:rPr>
              <a:t>pixel nguồn </a:t>
            </a:r>
            <a:r>
              <a:rPr sz="2800" b="1" spc="-5" dirty="0">
                <a:latin typeface="Times New Roman"/>
                <a:cs typeface="Times New Roman"/>
              </a:rPr>
              <a:t>với các </a:t>
            </a:r>
            <a:r>
              <a:rPr sz="2800" b="1" dirty="0">
                <a:latin typeface="Times New Roman"/>
                <a:cs typeface="Times New Roman"/>
              </a:rPr>
              <a:t>phần </a:t>
            </a:r>
            <a:r>
              <a:rPr sz="2800" b="1" spc="5" dirty="0">
                <a:latin typeface="Times New Roman"/>
                <a:cs typeface="Times New Roman"/>
              </a:rPr>
              <a:t>tử </a:t>
            </a:r>
            <a:r>
              <a:rPr sz="2800" b="1" spc="-5" dirty="0">
                <a:latin typeface="Times New Roman"/>
                <a:cs typeface="Times New Roman"/>
              </a:rPr>
              <a:t>tương </a:t>
            </a:r>
            <a:r>
              <a:rPr sz="2800" b="1" spc="-10" dirty="0">
                <a:latin typeface="Times New Roman"/>
                <a:cs typeface="Times New Roman"/>
              </a:rPr>
              <a:t>ứng  </a:t>
            </a:r>
            <a:r>
              <a:rPr sz="2800" b="1" spc="-15" dirty="0">
                <a:latin typeface="Times New Roman"/>
                <a:cs typeface="Times New Roman"/>
              </a:rPr>
              <a:t>trong</a:t>
            </a:r>
            <a:r>
              <a:rPr sz="2800" b="1" dirty="0">
                <a:latin typeface="Times New Roman"/>
                <a:cs typeface="Times New Roman"/>
              </a:rPr>
              <a:t> nhân.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35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594483"/>
            <a:ext cx="8836025" cy="529336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76555" indent="-364490" algn="just">
              <a:lnSpc>
                <a:spcPct val="100000"/>
              </a:lnSpc>
              <a:spcBef>
                <a:spcPts val="96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Nhận</a:t>
            </a:r>
            <a:r>
              <a:rPr sz="36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xét: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Trong quá trình thực </a:t>
            </a:r>
            <a:r>
              <a:rPr sz="3600" b="1" spc="-5" dirty="0">
                <a:latin typeface="Times New Roman"/>
                <a:cs typeface="Times New Roman"/>
              </a:rPr>
              <a:t>hiện </a:t>
            </a:r>
            <a:r>
              <a:rPr sz="3600" b="1" dirty="0">
                <a:latin typeface="Times New Roman"/>
                <a:cs typeface="Times New Roman"/>
              </a:rPr>
              <a:t>phép </a:t>
            </a:r>
            <a:r>
              <a:rPr sz="3600" b="1" spc="-5" dirty="0">
                <a:latin typeface="Times New Roman"/>
                <a:cs typeface="Times New Roman"/>
              </a:rPr>
              <a:t>nhân </a:t>
            </a:r>
            <a:r>
              <a:rPr sz="3600" b="1" dirty="0">
                <a:latin typeface="Times New Roman"/>
                <a:cs typeface="Times New Roman"/>
              </a:rPr>
              <a:t>chập 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một số thao tác </a:t>
            </a:r>
            <a:r>
              <a:rPr sz="3600" b="1" spc="-5" dirty="0">
                <a:latin typeface="Times New Roman"/>
                <a:cs typeface="Times New Roman"/>
              </a:rPr>
              <a:t>ra </a:t>
            </a:r>
            <a:r>
              <a:rPr sz="3600" b="1" dirty="0">
                <a:latin typeface="Times New Roman"/>
                <a:cs typeface="Times New Roman"/>
              </a:rPr>
              <a:t>ngoài ảnh, ảnh không 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xác </a:t>
            </a:r>
            <a:r>
              <a:rPr sz="3600" b="1" spc="-5" dirty="0">
                <a:latin typeface="Times New Roman"/>
                <a:cs typeface="Times New Roman"/>
              </a:rPr>
              <a:t>định </a:t>
            </a:r>
            <a:r>
              <a:rPr sz="3600" b="1" dirty="0">
                <a:latin typeface="Times New Roman"/>
                <a:cs typeface="Times New Roman"/>
              </a:rPr>
              <a:t>tại </a:t>
            </a:r>
            <a:r>
              <a:rPr sz="3600" b="1" spc="-5" dirty="0">
                <a:latin typeface="Times New Roman"/>
                <a:cs typeface="Times New Roman"/>
              </a:rPr>
              <a:t>những </a:t>
            </a:r>
            <a:r>
              <a:rPr sz="3600" b="1" dirty="0">
                <a:latin typeface="Times New Roman"/>
                <a:cs typeface="Times New Roman"/>
              </a:rPr>
              <a:t>vị trí đó dẫn </a:t>
            </a:r>
            <a:r>
              <a:rPr sz="3600" b="1" spc="-5" dirty="0">
                <a:latin typeface="Times New Roman"/>
                <a:cs typeface="Times New Roman"/>
              </a:rPr>
              <a:t>đến  </a:t>
            </a:r>
            <a:r>
              <a:rPr sz="3600" b="1" dirty="0">
                <a:latin typeface="Times New Roman"/>
                <a:cs typeface="Times New Roman"/>
              </a:rPr>
              <a:t>ảnh thu </a:t>
            </a:r>
            <a:r>
              <a:rPr sz="3600" b="1" spc="-5" dirty="0">
                <a:latin typeface="Times New Roman"/>
                <a:cs typeface="Times New Roman"/>
              </a:rPr>
              <a:t>được có </a:t>
            </a:r>
            <a:r>
              <a:rPr sz="3600" b="1" dirty="0">
                <a:latin typeface="Times New Roman"/>
                <a:cs typeface="Times New Roman"/>
              </a:rPr>
              <a:t>kích thước nhỏ</a:t>
            </a:r>
            <a:r>
              <a:rPr sz="3600" b="1" spc="-7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hơn.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7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Ảnh </a:t>
            </a:r>
            <a:r>
              <a:rPr sz="3600" b="1" dirty="0">
                <a:latin typeface="Times New Roman"/>
                <a:cs typeface="Times New Roman"/>
              </a:rPr>
              <a:t>thực </a:t>
            </a:r>
            <a:r>
              <a:rPr sz="3600" b="1" spc="-5" dirty="0">
                <a:latin typeface="Times New Roman"/>
                <a:cs typeface="Times New Roman"/>
              </a:rPr>
              <a:t>hiện </a:t>
            </a:r>
            <a:r>
              <a:rPr sz="3600" b="1" dirty="0">
                <a:latin typeface="Times New Roman"/>
                <a:cs typeface="Times New Roman"/>
              </a:rPr>
              <a:t>theo công thức 3.1 và 3.2 chỉ  sai </a:t>
            </a:r>
            <a:r>
              <a:rPr sz="3600" b="1" spc="-5" dirty="0">
                <a:latin typeface="Times New Roman"/>
                <a:cs typeface="Times New Roman"/>
              </a:rPr>
              <a:t>khác </a:t>
            </a:r>
            <a:r>
              <a:rPr sz="3600" b="1" dirty="0">
                <a:latin typeface="Times New Roman"/>
                <a:cs typeface="Times New Roman"/>
              </a:rPr>
              <a:t>nhau 1 phép </a:t>
            </a:r>
            <a:r>
              <a:rPr sz="3600" b="1" spc="-5" dirty="0">
                <a:latin typeface="Times New Roman"/>
                <a:cs typeface="Times New Roman"/>
              </a:rPr>
              <a:t>dịch </a:t>
            </a:r>
            <a:r>
              <a:rPr sz="3600" b="1" dirty="0">
                <a:latin typeface="Times New Roman"/>
                <a:cs typeface="Times New Roman"/>
              </a:rPr>
              <a:t>chuyển </a:t>
            </a:r>
            <a:r>
              <a:rPr sz="3600" b="1" spc="-10" dirty="0">
                <a:latin typeface="Times New Roman"/>
                <a:cs typeface="Times New Roman"/>
              </a:rPr>
              <a:t>để </a:t>
            </a:r>
            <a:r>
              <a:rPr sz="3600" b="1" spc="-5" dirty="0">
                <a:latin typeface="Times New Roman"/>
                <a:cs typeface="Times New Roman"/>
              </a:rPr>
              <a:t>đơn  </a:t>
            </a:r>
            <a:r>
              <a:rPr sz="3600" b="1" dirty="0">
                <a:latin typeface="Times New Roman"/>
                <a:cs typeface="Times New Roman"/>
              </a:rPr>
              <a:t>giản ta sẽ </a:t>
            </a:r>
            <a:r>
              <a:rPr sz="3600" b="1" spc="-5" dirty="0">
                <a:latin typeface="Times New Roman"/>
                <a:cs typeface="Times New Roman"/>
              </a:rPr>
              <a:t>hiểu phép nhân </a:t>
            </a:r>
            <a:r>
              <a:rPr sz="3600" b="1" dirty="0">
                <a:latin typeface="Times New Roman"/>
                <a:cs typeface="Times New Roman"/>
              </a:rPr>
              <a:t>chập </a:t>
            </a:r>
            <a:r>
              <a:rPr sz="3600" b="1" spc="-5" dirty="0">
                <a:latin typeface="Times New Roman"/>
                <a:cs typeface="Times New Roman"/>
              </a:rPr>
              <a:t>là </a:t>
            </a:r>
            <a:r>
              <a:rPr sz="3600" b="1" dirty="0">
                <a:latin typeface="Times New Roman"/>
                <a:cs typeface="Times New Roman"/>
              </a:rPr>
              <a:t>theo  công thức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3.1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36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87654"/>
            <a:ext cx="3888104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3.2.2. Một số mẫu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thông</a:t>
            </a:r>
            <a:r>
              <a:rPr sz="2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dụng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dirty="0">
                <a:latin typeface="Times New Roman"/>
                <a:cs typeface="Times New Roman"/>
              </a:rPr>
              <a:t>-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Mẫu: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19400" y="1502825"/>
            <a:ext cx="2825044" cy="1449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9740" y="3146882"/>
            <a:ext cx="58896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Dùng để khử nhiễu </a:t>
            </a:r>
            <a:r>
              <a:rPr sz="2400" b="0" spc="1015" dirty="0">
                <a:latin typeface="Tuffy"/>
                <a:cs typeface="Tuffy"/>
              </a:rPr>
              <a:t>⇒</a:t>
            </a:r>
            <a:r>
              <a:rPr sz="2400" b="0" spc="-160" dirty="0">
                <a:latin typeface="Tuffy"/>
                <a:cs typeface="Tuffy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Các điểm </a:t>
            </a:r>
            <a:r>
              <a:rPr sz="2400" b="1" dirty="0">
                <a:latin typeface="Times New Roman"/>
                <a:cs typeface="Times New Roman"/>
              </a:rPr>
              <a:t>có tần số cao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000" y="3669791"/>
            <a:ext cx="5705856" cy="3188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37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2689986"/>
            <a:ext cx="6557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Mẫu này </a:t>
            </a:r>
            <a:r>
              <a:rPr sz="2400" b="1" spc="-5" dirty="0">
                <a:latin typeface="Times New Roman"/>
                <a:cs typeface="Times New Roman"/>
              </a:rPr>
              <a:t>dùng để phát hiện </a:t>
            </a:r>
            <a:r>
              <a:rPr sz="2400" b="1" dirty="0">
                <a:latin typeface="Times New Roman"/>
                <a:cs typeface="Times New Roman"/>
              </a:rPr>
              <a:t>các </a:t>
            </a:r>
            <a:r>
              <a:rPr sz="2400" b="1" spc="-5" dirty="0">
                <a:latin typeface="Times New Roman"/>
                <a:cs typeface="Times New Roman"/>
              </a:rPr>
              <a:t>điểm </a:t>
            </a:r>
            <a:r>
              <a:rPr sz="2400" b="1" dirty="0">
                <a:latin typeface="Times New Roman"/>
                <a:cs typeface="Times New Roman"/>
              </a:rPr>
              <a:t>có tần số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cao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838200"/>
            <a:ext cx="3075431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302" y="3493008"/>
            <a:ext cx="4217408" cy="2144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38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08431"/>
            <a:ext cx="8837295" cy="47085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3.2.3. Lọc trung vị (Median</a:t>
            </a:r>
            <a:r>
              <a:rPr sz="32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Filter)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Lọc </a:t>
            </a:r>
            <a:r>
              <a:rPr sz="3200" b="1" spc="-5" dirty="0">
                <a:latin typeface="Times New Roman"/>
                <a:cs typeface="Times New Roman"/>
              </a:rPr>
              <a:t>Trung </a:t>
            </a:r>
            <a:r>
              <a:rPr sz="3200" b="1" dirty="0">
                <a:latin typeface="Times New Roman"/>
                <a:cs typeface="Times New Roman"/>
              </a:rPr>
              <a:t>vị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một </a:t>
            </a:r>
            <a:r>
              <a:rPr sz="3200" b="1" spc="-5" dirty="0">
                <a:latin typeface="Times New Roman"/>
                <a:cs typeface="Times New Roman"/>
              </a:rPr>
              <a:t>kĩ thuật lọc </a:t>
            </a:r>
            <a:r>
              <a:rPr sz="3200" b="1" spc="-10" dirty="0">
                <a:latin typeface="Times New Roman"/>
                <a:cs typeface="Times New Roman"/>
              </a:rPr>
              <a:t>phi </a:t>
            </a:r>
            <a:r>
              <a:rPr sz="3200" b="1" spc="-5" dirty="0">
                <a:latin typeface="Times New Roman"/>
                <a:cs typeface="Times New Roman"/>
              </a:rPr>
              <a:t>tuyến </a:t>
            </a:r>
            <a:r>
              <a:rPr sz="3200" b="1" spc="-10" dirty="0">
                <a:latin typeface="Times New Roman"/>
                <a:cs typeface="Times New Roman"/>
              </a:rPr>
              <a:t>(non-  </a:t>
            </a:r>
            <a:r>
              <a:rPr sz="3200" b="1" dirty="0">
                <a:latin typeface="Times New Roman"/>
                <a:cs typeface="Times New Roman"/>
              </a:rPr>
              <a:t>linear), </a:t>
            </a:r>
            <a:r>
              <a:rPr sz="3200" b="1" spc="-5" dirty="0">
                <a:latin typeface="Times New Roman"/>
                <a:cs typeface="Times New Roman"/>
              </a:rPr>
              <a:t>nó khá hiệu quả đối </a:t>
            </a:r>
            <a:r>
              <a:rPr sz="3200" b="1" dirty="0">
                <a:latin typeface="Times New Roman"/>
                <a:cs typeface="Times New Roman"/>
              </a:rPr>
              <a:t>với hai </a:t>
            </a:r>
            <a:r>
              <a:rPr sz="3200" b="1" spc="-5" dirty="0">
                <a:latin typeface="Times New Roman"/>
                <a:cs typeface="Times New Roman"/>
              </a:rPr>
              <a:t>loại nhiễu:  nhiễu đốm (speckle noise) </a:t>
            </a: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10" dirty="0">
                <a:latin typeface="Times New Roman"/>
                <a:cs typeface="Times New Roman"/>
              </a:rPr>
              <a:t>nhiễu </a:t>
            </a:r>
            <a:r>
              <a:rPr sz="3200" b="1" spc="-5" dirty="0">
                <a:latin typeface="Times New Roman"/>
                <a:cs typeface="Times New Roman"/>
              </a:rPr>
              <a:t>muối </a:t>
            </a:r>
            <a:r>
              <a:rPr sz="3200" b="1" dirty="0">
                <a:latin typeface="Times New Roman"/>
                <a:cs typeface="Times New Roman"/>
              </a:rPr>
              <a:t>tiêu  </a:t>
            </a:r>
            <a:r>
              <a:rPr sz="3200" b="1" spc="-5" dirty="0">
                <a:latin typeface="Times New Roman"/>
                <a:cs typeface="Times New Roman"/>
              </a:rPr>
              <a:t>(salt-pepper </a:t>
            </a:r>
            <a:r>
              <a:rPr sz="3200" b="1" dirty="0">
                <a:latin typeface="Times New Roman"/>
                <a:cs typeface="Times New Roman"/>
              </a:rPr>
              <a:t>noise). Kĩ </a:t>
            </a:r>
            <a:r>
              <a:rPr sz="3200" b="1" spc="-5" dirty="0">
                <a:latin typeface="Times New Roman"/>
                <a:cs typeface="Times New Roman"/>
              </a:rPr>
              <a:t>thuật này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một </a:t>
            </a:r>
            <a:r>
              <a:rPr sz="3200" b="1" spc="-10" dirty="0">
                <a:latin typeface="Times New Roman"/>
                <a:cs typeface="Times New Roman"/>
              </a:rPr>
              <a:t>bước </a:t>
            </a:r>
            <a:r>
              <a:rPr sz="3200" b="1" dirty="0">
                <a:latin typeface="Times New Roman"/>
                <a:cs typeface="Times New Roman"/>
              </a:rPr>
              <a:t>rất  </a:t>
            </a:r>
            <a:r>
              <a:rPr sz="3200" b="1" spc="-5" dirty="0">
                <a:latin typeface="Times New Roman"/>
                <a:cs typeface="Times New Roman"/>
              </a:rPr>
              <a:t>phổ biến </a:t>
            </a:r>
            <a:r>
              <a:rPr sz="3200" b="1" dirty="0">
                <a:latin typeface="Times New Roman"/>
                <a:cs typeface="Times New Roman"/>
              </a:rPr>
              <a:t>trong xử </a:t>
            </a:r>
            <a:r>
              <a:rPr sz="3200" b="1" spc="-5" dirty="0">
                <a:latin typeface="Times New Roman"/>
                <a:cs typeface="Times New Roman"/>
              </a:rPr>
              <a:t>lý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ảnh.</a:t>
            </a:r>
            <a:endParaRPr sz="3200">
              <a:latin typeface="Times New Roman"/>
              <a:cs typeface="Times New Roman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Chức </a:t>
            </a:r>
            <a:r>
              <a:rPr sz="32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năng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cơ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bản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của </a:t>
            </a:r>
            <a:r>
              <a:rPr sz="32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nó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là thiết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lập giá </a:t>
            </a:r>
            <a:r>
              <a:rPr sz="32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trị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của  các điểm với các mức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xám khác nhau thành giá 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trị có vẻ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như </a:t>
            </a:r>
            <a:r>
              <a:rPr sz="32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gần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giống với </a:t>
            </a:r>
            <a:r>
              <a:rPr sz="32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các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điểm lân</a:t>
            </a:r>
            <a:r>
              <a:rPr sz="3200" b="1" i="1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cận.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39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1140" y="100076"/>
            <a:ext cx="8531225" cy="6247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19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Thuật toán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lọc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Trung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vị gồm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các</a:t>
            </a:r>
            <a:r>
              <a:rPr sz="28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bước:</a:t>
            </a:r>
            <a:endParaRPr sz="2800">
              <a:latin typeface="Times New Roman"/>
              <a:cs typeface="Times New Roman"/>
            </a:endParaRPr>
          </a:p>
          <a:p>
            <a:pPr marL="698500" marR="6985" lvl="1" indent="-343535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699135" algn="l"/>
              </a:tabLst>
            </a:pPr>
            <a:r>
              <a:rPr sz="2800" b="1" dirty="0">
                <a:latin typeface="Times New Roman"/>
                <a:cs typeface="Times New Roman"/>
              </a:rPr>
              <a:t>Sử dụng </a:t>
            </a:r>
            <a:r>
              <a:rPr sz="2800" b="1" spc="-5" dirty="0">
                <a:latin typeface="Times New Roman"/>
                <a:cs typeface="Times New Roman"/>
              </a:rPr>
              <a:t>một cửa sổ </a:t>
            </a:r>
            <a:r>
              <a:rPr sz="2800" b="1" dirty="0">
                <a:latin typeface="Times New Roman"/>
                <a:cs typeface="Times New Roman"/>
              </a:rPr>
              <a:t>lọc </a:t>
            </a:r>
            <a:r>
              <a:rPr sz="2800" b="1" spc="-5" dirty="0">
                <a:latin typeface="Times New Roman"/>
                <a:cs typeface="Times New Roman"/>
              </a:rPr>
              <a:t>(ma trận </a:t>
            </a:r>
            <a:r>
              <a:rPr sz="2800" b="1" dirty="0">
                <a:latin typeface="Times New Roman"/>
                <a:cs typeface="Times New Roman"/>
              </a:rPr>
              <a:t>3x3) </a:t>
            </a:r>
            <a:r>
              <a:rPr sz="2800" b="1" spc="-5" dirty="0">
                <a:latin typeface="Times New Roman"/>
                <a:cs typeface="Times New Roman"/>
              </a:rPr>
              <a:t>quét </a:t>
            </a:r>
            <a:r>
              <a:rPr sz="2800" b="1" dirty="0">
                <a:latin typeface="Times New Roman"/>
                <a:cs typeface="Times New Roman"/>
              </a:rPr>
              <a:t>qua </a:t>
            </a:r>
            <a:r>
              <a:rPr sz="2800" b="1" spc="-5" dirty="0">
                <a:latin typeface="Times New Roman"/>
                <a:cs typeface="Times New Roman"/>
              </a:rPr>
              <a:t>lần  lượt </a:t>
            </a:r>
            <a:r>
              <a:rPr sz="2800" b="1" dirty="0">
                <a:latin typeface="Times New Roman"/>
                <a:cs typeface="Times New Roman"/>
              </a:rPr>
              <a:t>từng </a:t>
            </a:r>
            <a:r>
              <a:rPr sz="2800" b="1" spc="-5" dirty="0">
                <a:latin typeface="Times New Roman"/>
                <a:cs typeface="Times New Roman"/>
              </a:rPr>
              <a:t>điểm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dirty="0">
                <a:latin typeface="Times New Roman"/>
                <a:cs typeface="Times New Roman"/>
              </a:rPr>
              <a:t>ảnh đầu vào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input.</a:t>
            </a:r>
            <a:endParaRPr sz="2800">
              <a:latin typeface="Times New Roman"/>
              <a:cs typeface="Times New Roman"/>
            </a:endParaRPr>
          </a:p>
          <a:p>
            <a:pPr marL="698500" marR="5080" lvl="1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6991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Tại </a:t>
            </a:r>
            <a:r>
              <a:rPr sz="2800" b="1" dirty="0">
                <a:latin typeface="Times New Roman"/>
                <a:cs typeface="Times New Roman"/>
              </a:rPr>
              <a:t>vị </a:t>
            </a:r>
            <a:r>
              <a:rPr sz="2800" b="1" spc="-5" dirty="0">
                <a:latin typeface="Times New Roman"/>
                <a:cs typeface="Times New Roman"/>
              </a:rPr>
              <a:t>trí mỗi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dirty="0">
                <a:latin typeface="Times New Roman"/>
                <a:cs typeface="Times New Roman"/>
              </a:rPr>
              <a:t>ảnh lấy </a:t>
            </a:r>
            <a:r>
              <a:rPr sz="2800" b="1" spc="-5" dirty="0">
                <a:latin typeface="Times New Roman"/>
                <a:cs typeface="Times New Roman"/>
              </a:rPr>
              <a:t>giá trị của các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spc="-5" dirty="0">
                <a:latin typeface="Times New Roman"/>
                <a:cs typeface="Times New Roman"/>
              </a:rPr>
              <a:t>ảnh  tương </a:t>
            </a:r>
            <a:r>
              <a:rPr sz="2800" b="1" spc="-10" dirty="0">
                <a:latin typeface="Times New Roman"/>
                <a:cs typeface="Times New Roman"/>
              </a:rPr>
              <a:t>ứng </a:t>
            </a:r>
            <a:r>
              <a:rPr sz="2800" b="1" spc="-5" dirty="0">
                <a:latin typeface="Times New Roman"/>
                <a:cs typeface="Times New Roman"/>
              </a:rPr>
              <a:t>trong </a:t>
            </a:r>
            <a:r>
              <a:rPr sz="2800" b="1" dirty="0">
                <a:latin typeface="Times New Roman"/>
                <a:cs typeface="Times New Roman"/>
              </a:rPr>
              <a:t>vùng 3x3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dirty="0">
                <a:latin typeface="Times New Roman"/>
                <a:cs typeface="Times New Roman"/>
              </a:rPr>
              <a:t>ảnh gốc </a:t>
            </a:r>
            <a:r>
              <a:rPr sz="2800" b="1" spc="-5" dirty="0">
                <a:latin typeface="Times New Roman"/>
                <a:cs typeface="Times New Roman"/>
              </a:rPr>
              <a:t>"lấp" </a:t>
            </a:r>
            <a:r>
              <a:rPr sz="2800" b="1" dirty="0">
                <a:latin typeface="Times New Roman"/>
                <a:cs typeface="Times New Roman"/>
              </a:rPr>
              <a:t>vào  </a:t>
            </a:r>
            <a:r>
              <a:rPr sz="2800" b="1" spc="-5" dirty="0">
                <a:latin typeface="Times New Roman"/>
                <a:cs typeface="Times New Roman"/>
              </a:rPr>
              <a:t>ma trận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lọc.</a:t>
            </a:r>
            <a:endParaRPr sz="2800">
              <a:latin typeface="Times New Roman"/>
              <a:cs typeface="Times New Roman"/>
            </a:endParaRPr>
          </a:p>
          <a:p>
            <a:pPr marL="698500" marR="6985" lvl="1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699135" algn="l"/>
              </a:tabLst>
            </a:pPr>
            <a:r>
              <a:rPr sz="2800" b="1" dirty="0">
                <a:latin typeface="Times New Roman"/>
                <a:cs typeface="Times New Roman"/>
              </a:rPr>
              <a:t>Sau đó </a:t>
            </a:r>
            <a:r>
              <a:rPr sz="2800" b="1" spc="-5" dirty="0">
                <a:latin typeface="Times New Roman"/>
                <a:cs typeface="Times New Roman"/>
              </a:rPr>
              <a:t>sắp xếp các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trong cửa sổ </a:t>
            </a:r>
            <a:r>
              <a:rPr sz="2800" b="1" dirty="0">
                <a:latin typeface="Times New Roman"/>
                <a:cs typeface="Times New Roman"/>
              </a:rPr>
              <a:t>này theo  </a:t>
            </a:r>
            <a:r>
              <a:rPr sz="2800" b="1" spc="-5" dirty="0">
                <a:latin typeface="Times New Roman"/>
                <a:cs typeface="Times New Roman"/>
              </a:rPr>
              <a:t>thứ tự </a:t>
            </a:r>
            <a:r>
              <a:rPr sz="2800" b="1" dirty="0">
                <a:latin typeface="Times New Roman"/>
                <a:cs typeface="Times New Roman"/>
              </a:rPr>
              <a:t>(tăng dần hoặc </a:t>
            </a:r>
            <a:r>
              <a:rPr sz="2800" b="1" spc="-5" dirty="0">
                <a:latin typeface="Times New Roman"/>
                <a:cs typeface="Times New Roman"/>
              </a:rPr>
              <a:t>giảm </a:t>
            </a:r>
            <a:r>
              <a:rPr sz="2800" b="1" dirty="0">
                <a:latin typeface="Times New Roman"/>
                <a:cs typeface="Times New Roman"/>
              </a:rPr>
              <a:t>dần </a:t>
            </a:r>
            <a:r>
              <a:rPr sz="2800" b="1" spc="-5" dirty="0">
                <a:latin typeface="Times New Roman"/>
                <a:cs typeface="Times New Roman"/>
              </a:rPr>
              <a:t>tùy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ý).</a:t>
            </a:r>
            <a:endParaRPr sz="2800">
              <a:latin typeface="Times New Roman"/>
              <a:cs typeface="Times New Roman"/>
            </a:endParaRPr>
          </a:p>
          <a:p>
            <a:pPr marL="698500" marR="6985" lvl="1" indent="-343535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6991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Cuối </a:t>
            </a:r>
            <a:r>
              <a:rPr sz="2800" b="1" dirty="0">
                <a:latin typeface="Times New Roman"/>
                <a:cs typeface="Times New Roman"/>
              </a:rPr>
              <a:t>cùng, </a:t>
            </a:r>
            <a:r>
              <a:rPr sz="2800" b="1" spc="-5" dirty="0">
                <a:latin typeface="Times New Roman"/>
                <a:cs typeface="Times New Roman"/>
              </a:rPr>
              <a:t>gán điểm ảnh nằm chính giữa </a:t>
            </a:r>
            <a:r>
              <a:rPr sz="2800" b="1" dirty="0">
                <a:latin typeface="Times New Roman"/>
                <a:cs typeface="Times New Roman"/>
              </a:rPr>
              <a:t>(Trung  vị)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dirty="0">
                <a:latin typeface="Times New Roman"/>
                <a:cs typeface="Times New Roman"/>
              </a:rPr>
              <a:t>dãy giá </a:t>
            </a:r>
            <a:r>
              <a:rPr sz="2800" b="1" spc="-5" dirty="0">
                <a:latin typeface="Times New Roman"/>
                <a:cs typeface="Times New Roman"/>
              </a:rPr>
              <a:t>trị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5" dirty="0">
                <a:latin typeface="Times New Roman"/>
                <a:cs typeface="Times New Roman"/>
              </a:rPr>
              <a:t>đã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spc="-5" dirty="0">
                <a:latin typeface="Times New Roman"/>
                <a:cs typeface="Times New Roman"/>
              </a:rPr>
              <a:t>sắp xếp ở trên  cho</a:t>
            </a:r>
            <a:r>
              <a:rPr sz="2800" b="1" spc="10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giá</a:t>
            </a:r>
            <a:r>
              <a:rPr sz="2800" b="1" spc="10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trị</a:t>
            </a:r>
            <a:r>
              <a:rPr sz="2800" b="1" spc="11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điểm</a:t>
            </a:r>
            <a:r>
              <a:rPr sz="2800" b="1" spc="1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ảnh</a:t>
            </a:r>
            <a:r>
              <a:rPr sz="2800" b="1" spc="10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đang</a:t>
            </a:r>
            <a:r>
              <a:rPr sz="2800" b="1" spc="10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xét</a:t>
            </a:r>
            <a:r>
              <a:rPr sz="2800" b="1" spc="10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của</a:t>
            </a:r>
            <a:r>
              <a:rPr sz="2800" b="1" spc="1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ảnh</a:t>
            </a:r>
            <a:r>
              <a:rPr sz="2800" b="1" spc="10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đầu</a:t>
            </a:r>
            <a:r>
              <a:rPr sz="2800" b="1" spc="9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ra</a:t>
            </a:r>
            <a:endParaRPr sz="2800">
              <a:latin typeface="Times New Roman"/>
              <a:cs typeface="Times New Roman"/>
            </a:endParaRPr>
          </a:p>
          <a:p>
            <a:pPr marL="681355" algn="ctr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latin typeface="Times New Roman"/>
                <a:cs typeface="Times New Roman"/>
              </a:rPr>
              <a:t>output.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40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64792" y="1219200"/>
            <a:ext cx="5681765" cy="3551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41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00076"/>
            <a:ext cx="8669020" cy="251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4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431800" indent="-342900">
              <a:lnSpc>
                <a:spcPct val="100000"/>
              </a:lnSpc>
              <a:buFont typeface="Wingdings"/>
              <a:buChar char=""/>
              <a:tabLst>
                <a:tab pos="431800" algn="l"/>
              </a:tabLst>
            </a:pP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Định nghĩa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3.1 (Trung</a:t>
            </a:r>
            <a:r>
              <a:rPr sz="2400" b="1" i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vị)</a:t>
            </a:r>
            <a:endParaRPr sz="2400">
              <a:latin typeface="Times New Roman"/>
              <a:cs typeface="Times New Roman"/>
            </a:endParaRPr>
          </a:p>
          <a:p>
            <a:pPr marL="431800" marR="68580" indent="-342900" algn="just">
              <a:lnSpc>
                <a:spcPct val="100000"/>
              </a:lnSpc>
              <a:spcBef>
                <a:spcPts val="655"/>
              </a:spcBef>
              <a:buFont typeface="Wingdings"/>
              <a:buChar char=""/>
              <a:tabLst>
                <a:tab pos="4318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Cho </a:t>
            </a:r>
            <a:r>
              <a:rPr sz="2800" b="1" dirty="0">
                <a:latin typeface="Times New Roman"/>
                <a:cs typeface="Times New Roman"/>
              </a:rPr>
              <a:t>dãy x</a:t>
            </a:r>
            <a:r>
              <a:rPr sz="2775" b="1" baseline="-21021" dirty="0">
                <a:latin typeface="Times New Roman"/>
                <a:cs typeface="Times New Roman"/>
              </a:rPr>
              <a:t>1</a:t>
            </a:r>
            <a:r>
              <a:rPr sz="2800" b="1" dirty="0">
                <a:latin typeface="Times New Roman"/>
                <a:cs typeface="Times New Roman"/>
              </a:rPr>
              <a:t>; </a:t>
            </a:r>
            <a:r>
              <a:rPr sz="2800" b="1" spc="-5" dirty="0">
                <a:latin typeface="Times New Roman"/>
                <a:cs typeface="Times New Roman"/>
              </a:rPr>
              <a:t>x</a:t>
            </a:r>
            <a:r>
              <a:rPr sz="2775" b="1" spc="-7" baseline="-21021" dirty="0">
                <a:latin typeface="Times New Roman"/>
                <a:cs typeface="Times New Roman"/>
              </a:rPr>
              <a:t>2</a:t>
            </a:r>
            <a:r>
              <a:rPr sz="2800" b="1" spc="-5" dirty="0">
                <a:latin typeface="Times New Roman"/>
                <a:cs typeface="Times New Roman"/>
              </a:rPr>
              <a:t>...; </a:t>
            </a:r>
            <a:r>
              <a:rPr sz="2800" b="1" spc="5" dirty="0">
                <a:latin typeface="Times New Roman"/>
                <a:cs typeface="Times New Roman"/>
              </a:rPr>
              <a:t>x</a:t>
            </a:r>
            <a:r>
              <a:rPr sz="2775" b="1" spc="7" baseline="-21021" dirty="0">
                <a:latin typeface="Times New Roman"/>
                <a:cs typeface="Times New Roman"/>
              </a:rPr>
              <a:t>n </a:t>
            </a:r>
            <a:r>
              <a:rPr sz="2800" b="1" spc="-10" dirty="0">
                <a:latin typeface="Times New Roman"/>
                <a:cs typeface="Times New Roman"/>
              </a:rPr>
              <a:t>đơn điệu </a:t>
            </a:r>
            <a:r>
              <a:rPr sz="2800" b="1" spc="-5" dirty="0">
                <a:latin typeface="Times New Roman"/>
                <a:cs typeface="Times New Roman"/>
              </a:rPr>
              <a:t>tăng </a:t>
            </a:r>
            <a:r>
              <a:rPr sz="2800" b="1" dirty="0">
                <a:latin typeface="Times New Roman"/>
                <a:cs typeface="Times New Roman"/>
              </a:rPr>
              <a:t>(giảm). </a:t>
            </a:r>
            <a:r>
              <a:rPr sz="2800" b="1" spc="-5" dirty="0">
                <a:latin typeface="Times New Roman"/>
                <a:cs typeface="Times New Roman"/>
              </a:rPr>
              <a:t>Khi </a:t>
            </a:r>
            <a:r>
              <a:rPr sz="2800" b="1" dirty="0">
                <a:latin typeface="Times New Roman"/>
                <a:cs typeface="Times New Roman"/>
              </a:rPr>
              <a:t>đó  </a:t>
            </a:r>
            <a:r>
              <a:rPr sz="2800" b="1" spc="-5" dirty="0">
                <a:latin typeface="Times New Roman"/>
                <a:cs typeface="Times New Roman"/>
              </a:rPr>
              <a:t>trung vị của dãy </a:t>
            </a:r>
            <a:r>
              <a:rPr sz="2800" b="1" spc="-10" dirty="0">
                <a:latin typeface="Times New Roman"/>
                <a:cs typeface="Times New Roman"/>
              </a:rPr>
              <a:t>ký </a:t>
            </a:r>
            <a:r>
              <a:rPr sz="2800" b="1" spc="-5" dirty="0">
                <a:latin typeface="Times New Roman"/>
                <a:cs typeface="Times New Roman"/>
              </a:rPr>
              <a:t>hiệu là </a:t>
            </a:r>
            <a:r>
              <a:rPr sz="2800" b="1" dirty="0">
                <a:latin typeface="Times New Roman"/>
                <a:cs typeface="Times New Roman"/>
              </a:rPr>
              <a:t>Med({x</a:t>
            </a:r>
            <a:r>
              <a:rPr sz="2775" b="1" baseline="-21021" dirty="0">
                <a:latin typeface="Times New Roman"/>
                <a:cs typeface="Times New Roman"/>
              </a:rPr>
              <a:t>n</a:t>
            </a:r>
            <a:r>
              <a:rPr sz="2800" b="1" dirty="0">
                <a:latin typeface="Times New Roman"/>
                <a:cs typeface="Times New Roman"/>
              </a:rPr>
              <a:t>}), </a:t>
            </a:r>
            <a:r>
              <a:rPr sz="2800" b="1" spc="-5" dirty="0">
                <a:latin typeface="Times New Roman"/>
                <a:cs typeface="Times New Roman"/>
              </a:rPr>
              <a:t>được </a:t>
            </a:r>
            <a:r>
              <a:rPr sz="2800" b="1" dirty="0">
                <a:latin typeface="Times New Roman"/>
                <a:cs typeface="Times New Roman"/>
              </a:rPr>
              <a:t>định  </a:t>
            </a:r>
            <a:r>
              <a:rPr sz="2800" b="1" spc="-5" dirty="0">
                <a:latin typeface="Times New Roman"/>
                <a:cs typeface="Times New Roman"/>
              </a:rPr>
              <a:t>nghĩa: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6001" y="3023684"/>
            <a:ext cx="6437320" cy="2807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636457"/>
            <a:ext cx="8835390" cy="506857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1.2.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NHỮNG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VẤN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ĐỀ CƠ BẢN TRONG XỬ LÝ</a:t>
            </a:r>
            <a:r>
              <a:rPr sz="2400" b="1" spc="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65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1.2.1. Một số khái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niệm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cơ</a:t>
            </a:r>
            <a:r>
              <a:rPr sz="2800" b="1" spc="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bản</a:t>
            </a:r>
            <a:endParaRPr sz="28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Pixel </a:t>
            </a:r>
            <a:r>
              <a:rPr sz="3200" i="1" dirty="0">
                <a:solidFill>
                  <a:srgbClr val="FF0000"/>
                </a:solidFill>
                <a:latin typeface="Times New Roman"/>
                <a:cs typeface="Times New Roman"/>
              </a:rPr>
              <a:t>(Picture Element): phần tử</a:t>
            </a:r>
            <a:r>
              <a:rPr sz="3200" i="1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5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Ảnh gồm nhiều điểm </a:t>
            </a:r>
            <a:r>
              <a:rPr sz="3600" b="1" dirty="0">
                <a:latin typeface="Times New Roman"/>
                <a:cs typeface="Times New Roman"/>
              </a:rPr>
              <a:t>nhỏ, gọi </a:t>
            </a:r>
            <a:r>
              <a:rPr sz="3600" b="1" spc="-5" dirty="0">
                <a:latin typeface="Times New Roman"/>
                <a:cs typeface="Times New Roman"/>
              </a:rPr>
              <a:t>là </a:t>
            </a:r>
            <a:r>
              <a:rPr sz="3600" b="1" dirty="0">
                <a:latin typeface="Times New Roman"/>
                <a:cs typeface="Times New Roman"/>
              </a:rPr>
              <a:t>pixel. Mỗi  pixel gồm một cặp toạ độ </a:t>
            </a:r>
            <a:r>
              <a:rPr sz="3600" b="1" spc="-5" dirty="0">
                <a:latin typeface="Times New Roman"/>
                <a:cs typeface="Times New Roman"/>
              </a:rPr>
              <a:t>x, </a:t>
            </a:r>
            <a:r>
              <a:rPr sz="3600" b="1" dirty="0">
                <a:latin typeface="Times New Roman"/>
                <a:cs typeface="Times New Roman"/>
              </a:rPr>
              <a:t>y </a:t>
            </a:r>
            <a:r>
              <a:rPr sz="3600" b="1" spc="-5" dirty="0">
                <a:latin typeface="Times New Roman"/>
                <a:cs typeface="Times New Roman"/>
              </a:rPr>
              <a:t>và màu. Cặp  </a:t>
            </a:r>
            <a:r>
              <a:rPr sz="3600" b="1" dirty="0">
                <a:latin typeface="Times New Roman"/>
                <a:cs typeface="Times New Roman"/>
              </a:rPr>
              <a:t>toạ độ x, y tạo </a:t>
            </a:r>
            <a:r>
              <a:rPr sz="3600" b="1" spc="-5" dirty="0">
                <a:latin typeface="Times New Roman"/>
                <a:cs typeface="Times New Roman"/>
              </a:rPr>
              <a:t>nên </a:t>
            </a:r>
            <a:r>
              <a:rPr sz="3600" b="1" i="1" dirty="0">
                <a:latin typeface="Times New Roman"/>
                <a:cs typeface="Times New Roman"/>
              </a:rPr>
              <a:t>độ </a:t>
            </a:r>
            <a:r>
              <a:rPr sz="3600" b="1" i="1" spc="-5" dirty="0">
                <a:latin typeface="Times New Roman"/>
                <a:cs typeface="Times New Roman"/>
              </a:rPr>
              <a:t>phân </a:t>
            </a:r>
            <a:r>
              <a:rPr sz="3600" b="1" i="1" dirty="0">
                <a:latin typeface="Times New Roman"/>
                <a:cs typeface="Times New Roman"/>
              </a:rPr>
              <a:t>giải</a:t>
            </a:r>
            <a:r>
              <a:rPr sz="3600" b="1" i="1" spc="-8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(resolution)</a:t>
            </a:r>
            <a:endParaRPr sz="36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Khi được số hoá, </a:t>
            </a:r>
            <a:r>
              <a:rPr sz="3600" b="1" spc="-5" dirty="0">
                <a:latin typeface="Times New Roman"/>
                <a:cs typeface="Times New Roman"/>
              </a:rPr>
              <a:t>nó </a:t>
            </a:r>
            <a:r>
              <a:rPr sz="3600" b="1" dirty="0">
                <a:latin typeface="Times New Roman"/>
                <a:cs typeface="Times New Roman"/>
              </a:rPr>
              <a:t>thường </a:t>
            </a:r>
            <a:r>
              <a:rPr sz="3600" b="1" spc="-5" dirty="0">
                <a:latin typeface="Times New Roman"/>
                <a:cs typeface="Times New Roman"/>
              </a:rPr>
              <a:t>được biểu diễn  bởi</a:t>
            </a:r>
            <a:r>
              <a:rPr sz="3600" b="1" spc="35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bảng</a:t>
            </a:r>
            <a:r>
              <a:rPr sz="3600" b="1" spc="35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hai</a:t>
            </a:r>
            <a:r>
              <a:rPr sz="3600" b="1" spc="36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chiều</a:t>
            </a:r>
            <a:r>
              <a:rPr sz="3600" b="1" spc="36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I(n,p):</a:t>
            </a:r>
            <a:r>
              <a:rPr sz="3600" b="1" spc="35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</a:t>
            </a:r>
            <a:r>
              <a:rPr sz="3600" b="1" spc="35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dòng</a:t>
            </a:r>
            <a:r>
              <a:rPr sz="3600" b="1" spc="36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và</a:t>
            </a:r>
            <a:r>
              <a:rPr sz="3600" b="1" spc="36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p</a:t>
            </a:r>
            <a:r>
              <a:rPr sz="3600" b="1" spc="36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cột</a:t>
            </a:r>
            <a:endParaRPr sz="3600">
              <a:latin typeface="Times New Roman"/>
              <a:cs typeface="Times New Roman"/>
            </a:endParaRPr>
          </a:p>
          <a:p>
            <a:pPr marL="355600" algn="just">
              <a:lnSpc>
                <a:spcPct val="100000"/>
              </a:lnSpc>
              <a:spcBef>
                <a:spcPts val="5"/>
              </a:spcBef>
            </a:pPr>
            <a:r>
              <a:rPr sz="3600" b="1" spc="-5" dirty="0">
                <a:latin typeface="Wingdings"/>
                <a:cs typeface="Wingdings"/>
              </a:rPr>
              <a:t>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ảnh gồm </a:t>
            </a:r>
            <a:r>
              <a:rPr sz="3600" b="1" spc="-5" dirty="0">
                <a:latin typeface="Times New Roman"/>
                <a:cs typeface="Times New Roman"/>
              </a:rPr>
              <a:t>n </a:t>
            </a:r>
            <a:r>
              <a:rPr sz="3600" b="1" dirty="0">
                <a:latin typeface="Times New Roman"/>
                <a:cs typeface="Times New Roman"/>
              </a:rPr>
              <a:t>x </a:t>
            </a:r>
            <a:r>
              <a:rPr sz="3600" b="1" spc="-5" dirty="0">
                <a:latin typeface="Times New Roman"/>
                <a:cs typeface="Times New Roman"/>
              </a:rPr>
              <a:t>p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pixels.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73328"/>
            <a:ext cx="190373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800" b="1" spc="-5" dirty="0">
                <a:latin typeface="Times New Roman"/>
                <a:cs typeface="Times New Roman"/>
              </a:rPr>
              <a:t>Lọc trung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vị  </a:t>
            </a:r>
            <a:r>
              <a:rPr sz="2800" b="1" spc="-10" dirty="0">
                <a:latin typeface="Times New Roman"/>
                <a:cs typeface="Times New Roman"/>
              </a:rPr>
              <a:t>Ảnh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gốc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0685" y="1371346"/>
            <a:ext cx="23914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sau </a:t>
            </a:r>
            <a:r>
              <a:rPr sz="2800" b="1" spc="-10" dirty="0">
                <a:latin typeface="Times New Roman"/>
                <a:cs typeface="Times New Roman"/>
              </a:rPr>
              <a:t>khi</a:t>
            </a:r>
            <a:r>
              <a:rPr sz="2800" b="1" dirty="0">
                <a:latin typeface="Times New Roman"/>
                <a:cs typeface="Times New Roman"/>
              </a:rPr>
              <a:t> lọc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2362200"/>
            <a:ext cx="8299704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43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609933"/>
            <a:ext cx="8530590" cy="422910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Kỹ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thuật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lọc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trung</a:t>
            </a:r>
            <a:r>
              <a:rPr sz="32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vị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44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Giả sử ta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ảnh I </a:t>
            </a:r>
            <a:r>
              <a:rPr sz="3600" b="1" spc="-5" dirty="0">
                <a:latin typeface="Times New Roman"/>
                <a:cs typeface="Times New Roman"/>
              </a:rPr>
              <a:t>ngưỡng </a:t>
            </a:r>
            <a:r>
              <a:rPr sz="3600" b="1" dirty="0">
                <a:latin typeface="Times New Roman"/>
                <a:cs typeface="Times New Roman"/>
              </a:rPr>
              <a:t>θ cửa sổ W(P)  và </a:t>
            </a:r>
            <a:r>
              <a:rPr sz="3600" b="1" spc="-5" dirty="0">
                <a:latin typeface="Times New Roman"/>
                <a:cs typeface="Times New Roman"/>
              </a:rPr>
              <a:t>điểm </a:t>
            </a:r>
            <a:r>
              <a:rPr sz="3600" b="1" dirty="0">
                <a:latin typeface="Times New Roman"/>
                <a:cs typeface="Times New Roman"/>
              </a:rPr>
              <a:t>ảnh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P</a:t>
            </a:r>
            <a:endParaRPr sz="3600">
              <a:latin typeface="Times New Roman"/>
              <a:cs typeface="Times New Roman"/>
            </a:endParaRPr>
          </a:p>
          <a:p>
            <a:pPr marL="355600" marR="6350" indent="-342900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190" algn="l"/>
                <a:tab pos="1304925" algn="l"/>
                <a:tab pos="1979930" algn="l"/>
                <a:tab pos="2655570" algn="l"/>
                <a:tab pos="3888740" algn="l"/>
                <a:tab pos="4638675" algn="l"/>
                <a:tab pos="5923915" algn="l"/>
                <a:tab pos="6470650" algn="l"/>
                <a:tab pos="7426325" algn="l"/>
              </a:tabLst>
            </a:pPr>
            <a:r>
              <a:rPr sz="3600" b="1" dirty="0">
                <a:latin typeface="Times New Roman"/>
                <a:cs typeface="Times New Roman"/>
              </a:rPr>
              <a:t>Khi	đó	kỹ	thuật	lọc	</a:t>
            </a:r>
            <a:r>
              <a:rPr sz="3600" b="1" spc="-5" dirty="0">
                <a:latin typeface="Times New Roman"/>
                <a:cs typeface="Times New Roman"/>
              </a:rPr>
              <a:t>trung	vị	phụ	t</a:t>
            </a:r>
            <a:r>
              <a:rPr sz="3600" b="1" spc="-25" dirty="0">
                <a:latin typeface="Times New Roman"/>
                <a:cs typeface="Times New Roman"/>
              </a:rPr>
              <a:t>h</a:t>
            </a:r>
            <a:r>
              <a:rPr sz="3600" b="1" spc="-5" dirty="0">
                <a:latin typeface="Times New Roman"/>
                <a:cs typeface="Times New Roman"/>
              </a:rPr>
              <a:t>uộc  </a:t>
            </a:r>
            <a:r>
              <a:rPr sz="3600" b="1" dirty="0">
                <a:latin typeface="Times New Roman"/>
                <a:cs typeface="Times New Roman"/>
              </a:rPr>
              <a:t>không gian bao </a:t>
            </a:r>
            <a:r>
              <a:rPr sz="3600" b="1" spc="-5" dirty="0">
                <a:latin typeface="Times New Roman"/>
                <a:cs typeface="Times New Roman"/>
              </a:rPr>
              <a:t>gồm </a:t>
            </a:r>
            <a:r>
              <a:rPr sz="3600" b="1" dirty="0">
                <a:latin typeface="Times New Roman"/>
                <a:cs typeface="Times New Roman"/>
              </a:rPr>
              <a:t>các </a:t>
            </a:r>
            <a:r>
              <a:rPr sz="3600" b="1" spc="-5" dirty="0">
                <a:latin typeface="Times New Roman"/>
                <a:cs typeface="Times New Roman"/>
              </a:rPr>
              <a:t>bước cơ bản</a:t>
            </a:r>
            <a:r>
              <a:rPr sz="3600" b="1" spc="-8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sau: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  <a:tab pos="1643380" algn="l"/>
                <a:tab pos="2265680" algn="l"/>
                <a:tab pos="3317240" algn="l"/>
                <a:tab pos="4649470" algn="l"/>
                <a:tab pos="5243830" algn="l"/>
                <a:tab pos="6550025" algn="l"/>
                <a:tab pos="7780020" algn="l"/>
              </a:tabLst>
            </a:pPr>
            <a:r>
              <a:rPr sz="3600" b="1" i="1" dirty="0">
                <a:latin typeface="Times New Roman"/>
                <a:cs typeface="Times New Roman"/>
              </a:rPr>
              <a:t>Bước	</a:t>
            </a:r>
            <a:r>
              <a:rPr sz="3600" b="1" i="1" spc="10" dirty="0">
                <a:latin typeface="Times New Roman"/>
                <a:cs typeface="Times New Roman"/>
              </a:rPr>
              <a:t>1</a:t>
            </a:r>
            <a:r>
              <a:rPr sz="3600" b="1" i="1" dirty="0">
                <a:latin typeface="Times New Roman"/>
                <a:cs typeface="Times New Roman"/>
              </a:rPr>
              <a:t>:	</a:t>
            </a:r>
            <a:r>
              <a:rPr sz="3600" b="1" dirty="0">
                <a:latin typeface="Times New Roman"/>
                <a:cs typeface="Times New Roman"/>
              </a:rPr>
              <a:t>Tìm	</a:t>
            </a:r>
            <a:r>
              <a:rPr sz="3600" b="1" spc="-5" dirty="0">
                <a:latin typeface="Times New Roman"/>
                <a:cs typeface="Times New Roman"/>
              </a:rPr>
              <a:t>trung</a:t>
            </a:r>
            <a:r>
              <a:rPr sz="3600" b="1" dirty="0">
                <a:latin typeface="Times New Roman"/>
                <a:cs typeface="Times New Roman"/>
              </a:rPr>
              <a:t>	vị	trong	</a:t>
            </a:r>
            <a:r>
              <a:rPr sz="3600" b="1" spc="-5" dirty="0">
                <a:latin typeface="Times New Roman"/>
                <a:cs typeface="Times New Roman"/>
              </a:rPr>
              <a:t>phầ</a:t>
            </a:r>
            <a:r>
              <a:rPr sz="3600" b="1" dirty="0">
                <a:latin typeface="Times New Roman"/>
                <a:cs typeface="Times New Roman"/>
              </a:rPr>
              <a:t>n	ảnh  </a:t>
            </a:r>
            <a:r>
              <a:rPr sz="3600" b="1" spc="-5" dirty="0">
                <a:latin typeface="Times New Roman"/>
                <a:cs typeface="Times New Roman"/>
              </a:rPr>
              <a:t>đang </a:t>
            </a:r>
            <a:r>
              <a:rPr sz="3600" b="1" dirty="0">
                <a:latin typeface="Times New Roman"/>
                <a:cs typeface="Times New Roman"/>
              </a:rPr>
              <a:t>xét (cửa sổ quét</a:t>
            </a:r>
            <a:r>
              <a:rPr sz="3600" b="1" spc="-2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qua)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4273" y="5438422"/>
            <a:ext cx="7338759" cy="587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44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1083310"/>
            <a:ext cx="82905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6559" indent="-404495">
              <a:lnSpc>
                <a:spcPct val="100000"/>
              </a:lnSpc>
              <a:spcBef>
                <a:spcPts val="95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i="1" spc="-5" dirty="0">
                <a:latin typeface="Times New Roman"/>
                <a:cs typeface="Times New Roman"/>
              </a:rPr>
              <a:t>Bước </a:t>
            </a:r>
            <a:r>
              <a:rPr sz="4000" b="1" i="1" dirty="0">
                <a:latin typeface="Times New Roman"/>
                <a:cs typeface="Times New Roman"/>
              </a:rPr>
              <a:t>2: </a:t>
            </a:r>
            <a:r>
              <a:rPr sz="4000" b="1" spc="-5" dirty="0">
                <a:latin typeface="Times New Roman"/>
                <a:cs typeface="Times New Roman"/>
              </a:rPr>
              <a:t>Gán </a:t>
            </a:r>
            <a:r>
              <a:rPr sz="4000" b="1" dirty="0">
                <a:latin typeface="Times New Roman"/>
                <a:cs typeface="Times New Roman"/>
              </a:rPr>
              <a:t>giá </a:t>
            </a:r>
            <a:r>
              <a:rPr sz="4000" b="1" spc="-5" dirty="0">
                <a:latin typeface="Times New Roman"/>
                <a:cs typeface="Times New Roman"/>
              </a:rPr>
              <a:t>trị cho pixel</a:t>
            </a:r>
            <a:r>
              <a:rPr sz="4000" b="1" spc="3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“tâm”.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675" y="2743200"/>
            <a:ext cx="75438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45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620" y="897466"/>
            <a:ext cx="3230771" cy="2029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46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859281"/>
            <a:ext cx="3207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</a:rPr>
              <a:t>3.2.4. Lọc trung</a:t>
            </a:r>
            <a:r>
              <a:rPr sz="2800" spc="-40" dirty="0">
                <a:solidFill>
                  <a:srgbClr val="FF0000"/>
                </a:solidFill>
              </a:rPr>
              <a:t> </a:t>
            </a:r>
            <a:r>
              <a:rPr sz="2800" dirty="0">
                <a:solidFill>
                  <a:srgbClr val="FF0000"/>
                </a:solidFill>
              </a:rPr>
              <a:t>bình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9740" y="1285011"/>
            <a:ext cx="8300084" cy="40379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b="1" spc="-5" dirty="0">
                <a:latin typeface="Times New Roman"/>
                <a:cs typeface="Times New Roman"/>
              </a:rPr>
              <a:t>Bộ </a:t>
            </a:r>
            <a:r>
              <a:rPr sz="2800" b="1" dirty="0">
                <a:latin typeface="Times New Roman"/>
                <a:cs typeface="Times New Roman"/>
              </a:rPr>
              <a:t>lọc </a:t>
            </a:r>
            <a:r>
              <a:rPr sz="2800" b="1" spc="-5" dirty="0">
                <a:latin typeface="Times New Roman"/>
                <a:cs typeface="Times New Roman"/>
              </a:rPr>
              <a:t>làm trơn (smooth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filtering)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Tác</a:t>
            </a:r>
            <a:r>
              <a:rPr sz="2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dụng: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Làm </a:t>
            </a:r>
            <a:r>
              <a:rPr sz="2800" b="1" spc="-10" dirty="0">
                <a:latin typeface="Times New Roman"/>
                <a:cs typeface="Times New Roman"/>
              </a:rPr>
              <a:t>mờ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(do các </a:t>
            </a:r>
            <a:r>
              <a:rPr sz="2800" b="1" dirty="0">
                <a:latin typeface="Times New Roman"/>
                <a:cs typeface="Times New Roman"/>
              </a:rPr>
              <a:t>hệ </a:t>
            </a:r>
            <a:r>
              <a:rPr sz="2800" b="1" spc="-5" dirty="0">
                <a:latin typeface="Times New Roman"/>
                <a:cs typeface="Times New Roman"/>
              </a:rPr>
              <a:t>số </a:t>
            </a:r>
            <a:r>
              <a:rPr sz="2800" b="1" spc="-10" dirty="0">
                <a:latin typeface="Times New Roman"/>
                <a:cs typeface="Times New Roman"/>
              </a:rPr>
              <a:t>đều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dương)</a:t>
            </a:r>
            <a:endParaRPr sz="28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6991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Áp </a:t>
            </a:r>
            <a:r>
              <a:rPr sz="2800" b="1" dirty="0">
                <a:latin typeface="Times New Roman"/>
                <a:cs typeface="Times New Roman"/>
              </a:rPr>
              <a:t>dụng </a:t>
            </a:r>
            <a:r>
              <a:rPr sz="2800" b="1" spc="-5" dirty="0">
                <a:latin typeface="Times New Roman"/>
                <a:cs typeface="Times New Roman"/>
              </a:rPr>
              <a:t>trong các phép tiền </a:t>
            </a:r>
            <a:r>
              <a:rPr sz="2800" b="1" dirty="0">
                <a:latin typeface="Times New Roman"/>
                <a:cs typeface="Times New Roman"/>
              </a:rPr>
              <a:t>xử </a:t>
            </a:r>
            <a:r>
              <a:rPr sz="2800" b="1" spc="-5" dirty="0">
                <a:latin typeface="Times New Roman"/>
                <a:cs typeface="Times New Roman"/>
              </a:rPr>
              <a:t>lý</a:t>
            </a:r>
            <a:r>
              <a:rPr sz="2800" b="1" spc="5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ảnh</a:t>
            </a:r>
            <a:endParaRPr sz="28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6991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Loại bỏ các </a:t>
            </a:r>
            <a:r>
              <a:rPr sz="2800" b="1" spc="-10" dirty="0">
                <a:latin typeface="Times New Roman"/>
                <a:cs typeface="Times New Roman"/>
              </a:rPr>
              <a:t>đối </a:t>
            </a:r>
            <a:r>
              <a:rPr sz="2800" b="1" spc="-5" dirty="0">
                <a:latin typeface="Times New Roman"/>
                <a:cs typeface="Times New Roman"/>
              </a:rPr>
              <a:t>tượng </a:t>
            </a:r>
            <a:r>
              <a:rPr sz="2800" b="1" spc="-10" dirty="0">
                <a:latin typeface="Times New Roman"/>
                <a:cs typeface="Times New Roman"/>
              </a:rPr>
              <a:t>nhỏ </a:t>
            </a:r>
            <a:r>
              <a:rPr sz="2800" b="1" spc="-5" dirty="0">
                <a:latin typeface="Times New Roman"/>
                <a:cs typeface="Times New Roman"/>
              </a:rPr>
              <a:t>trong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ảnh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Khử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nhiễu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Bộ </a:t>
            </a:r>
            <a:r>
              <a:rPr sz="2800" b="1" spc="-5" dirty="0">
                <a:latin typeface="Times New Roman"/>
                <a:cs typeface="Times New Roman"/>
              </a:rPr>
              <a:t>lọc làm trơn </a:t>
            </a:r>
            <a:r>
              <a:rPr sz="2800" b="1" dirty="0">
                <a:latin typeface="Times New Roman"/>
                <a:cs typeface="Times New Roman"/>
              </a:rPr>
              <a:t>đơn giản nhất </a:t>
            </a:r>
            <a:r>
              <a:rPr sz="2800" b="1" spc="-5" dirty="0">
                <a:latin typeface="Times New Roman"/>
                <a:cs typeface="Times New Roman"/>
              </a:rPr>
              <a:t>là bộ lọc trung </a:t>
            </a:r>
            <a:r>
              <a:rPr sz="2800" b="1" dirty="0">
                <a:latin typeface="Times New Roman"/>
                <a:cs typeface="Times New Roman"/>
              </a:rPr>
              <a:t>bình  </a:t>
            </a:r>
            <a:r>
              <a:rPr sz="2800" b="1" spc="-5" dirty="0">
                <a:latin typeface="Times New Roman"/>
                <a:cs typeface="Times New Roman"/>
              </a:rPr>
              <a:t>(average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filtering)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453120" cy="3943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295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469900" marR="5080" indent="-457834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Ý tưởng </a:t>
            </a:r>
            <a:r>
              <a:rPr sz="2800" b="1" dirty="0">
                <a:latin typeface="Times New Roman"/>
                <a:cs typeface="Times New Roman"/>
              </a:rPr>
              <a:t>bộ lọc </a:t>
            </a:r>
            <a:r>
              <a:rPr sz="2800" b="1" spc="-5" dirty="0">
                <a:latin typeface="Times New Roman"/>
                <a:cs typeface="Times New Roman"/>
              </a:rPr>
              <a:t>trung </a:t>
            </a:r>
            <a:r>
              <a:rPr sz="2800" b="1" dirty="0">
                <a:latin typeface="Times New Roman"/>
                <a:cs typeface="Times New Roman"/>
              </a:rPr>
              <a:t>bình: </a:t>
            </a:r>
            <a:r>
              <a:rPr sz="2800" b="1" spc="-5" dirty="0">
                <a:latin typeface="Times New Roman"/>
                <a:cs typeface="Times New Roman"/>
              </a:rPr>
              <a:t>thay thế </a:t>
            </a:r>
            <a:r>
              <a:rPr sz="2800" b="1" dirty="0">
                <a:latin typeface="Times New Roman"/>
                <a:cs typeface="Times New Roman"/>
              </a:rPr>
              <a:t>giá </a:t>
            </a:r>
            <a:r>
              <a:rPr sz="2800" b="1" spc="-5" dirty="0">
                <a:latin typeface="Times New Roman"/>
                <a:cs typeface="Times New Roman"/>
              </a:rPr>
              <a:t>trị </a:t>
            </a:r>
            <a:r>
              <a:rPr sz="2800" b="1" dirty="0">
                <a:latin typeface="Times New Roman"/>
                <a:cs typeface="Times New Roman"/>
              </a:rPr>
              <a:t>tại </a:t>
            </a:r>
            <a:r>
              <a:rPr sz="2800" b="1" spc="-5" dirty="0">
                <a:latin typeface="Times New Roman"/>
                <a:cs typeface="Times New Roman"/>
              </a:rPr>
              <a:t>mỗi  </a:t>
            </a:r>
            <a:r>
              <a:rPr sz="2800" b="1" dirty="0">
                <a:latin typeface="Times New Roman"/>
                <a:cs typeface="Times New Roman"/>
              </a:rPr>
              <a:t>pixel bằng </a:t>
            </a:r>
            <a:r>
              <a:rPr sz="2800" b="1" spc="-5" dirty="0">
                <a:latin typeface="Times New Roman"/>
                <a:cs typeface="Times New Roman"/>
              </a:rPr>
              <a:t>trung </a:t>
            </a:r>
            <a:r>
              <a:rPr sz="2800" b="1" dirty="0">
                <a:latin typeface="Times New Roman"/>
                <a:cs typeface="Times New Roman"/>
              </a:rPr>
              <a:t>bình </a:t>
            </a: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dirty="0">
                <a:latin typeface="Times New Roman"/>
                <a:cs typeface="Times New Roman"/>
              </a:rPr>
              <a:t>giá </a:t>
            </a:r>
            <a:r>
              <a:rPr sz="2800" b="1" spc="-5" dirty="0">
                <a:latin typeface="Times New Roman"/>
                <a:cs typeface="Times New Roman"/>
              </a:rPr>
              <a:t>trị </a:t>
            </a:r>
            <a:r>
              <a:rPr sz="2800" b="1" dirty="0">
                <a:latin typeface="Times New Roman"/>
                <a:cs typeface="Times New Roman"/>
              </a:rPr>
              <a:t>pixel </a:t>
            </a:r>
            <a:r>
              <a:rPr sz="2800" b="1" spc="-5" dirty="0">
                <a:latin typeface="Times New Roman"/>
                <a:cs typeface="Times New Roman"/>
              </a:rPr>
              <a:t>trong mặt </a:t>
            </a:r>
            <a:r>
              <a:rPr sz="2800" b="1" dirty="0">
                <a:latin typeface="Times New Roman"/>
                <a:cs typeface="Times New Roman"/>
              </a:rPr>
              <a:t>nạ  </a:t>
            </a:r>
            <a:r>
              <a:rPr sz="2800" b="1" spc="-5" dirty="0">
                <a:latin typeface="Times New Roman"/>
                <a:cs typeface="Times New Roman"/>
              </a:rPr>
              <a:t>lân cận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nhằm</a:t>
            </a:r>
            <a:endParaRPr sz="2800">
              <a:latin typeface="Times New Roman"/>
              <a:cs typeface="Times New Roman"/>
            </a:endParaRPr>
          </a:p>
          <a:p>
            <a:pPr marL="812800" marR="684530" lvl="1" indent="-4572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loại bỏ những pixel </a:t>
            </a:r>
            <a:r>
              <a:rPr sz="2800" b="1" spc="-10" dirty="0">
                <a:latin typeface="Times New Roman"/>
                <a:cs typeface="Times New Roman"/>
              </a:rPr>
              <a:t>biến </a:t>
            </a:r>
            <a:r>
              <a:rPr sz="2800" b="1" spc="-5" dirty="0">
                <a:latin typeface="Times New Roman"/>
                <a:cs typeface="Times New Roman"/>
              </a:rPr>
              <a:t>đổi lớn so với lân cận  (nhiễu)</a:t>
            </a:r>
            <a:endParaRPr sz="2800">
              <a:latin typeface="Times New Roman"/>
              <a:cs typeface="Times New Roman"/>
            </a:endParaRPr>
          </a:p>
          <a:p>
            <a:pPr marL="812800" marR="33655" lvl="1" indent="-457200">
              <a:lnSpc>
                <a:spcPct val="100400"/>
              </a:lnSpc>
              <a:spcBef>
                <a:spcPts val="655"/>
              </a:spcBef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những pixel nằm trên biên cũng có sự biến đổi lớn  so với lân cận </a:t>
            </a:r>
            <a:r>
              <a:rPr sz="2800" b="1" spc="-10" dirty="0">
                <a:latin typeface="Wingdings"/>
                <a:cs typeface="Wingdings"/>
              </a:rPr>
              <a:t>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làm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mờ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4500" y="4343400"/>
            <a:ext cx="5439156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48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40252" y="2209800"/>
            <a:ext cx="4485132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100076"/>
            <a:ext cx="8296275" cy="3421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Định </a:t>
            </a:r>
            <a:r>
              <a:rPr sz="2800" b="1" i="1" spc="-5" dirty="0">
                <a:latin typeface="Times New Roman"/>
                <a:cs typeface="Times New Roman"/>
              </a:rPr>
              <a:t>nghĩa 3.2 (Trung</a:t>
            </a:r>
            <a:r>
              <a:rPr sz="2800" b="1" i="1" spc="6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bình)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Cho </a:t>
            </a:r>
            <a:r>
              <a:rPr sz="2800" b="1" dirty="0">
                <a:latin typeface="Times New Roman"/>
                <a:cs typeface="Times New Roman"/>
              </a:rPr>
              <a:t>dãy x1, x2…, xn </a:t>
            </a:r>
            <a:r>
              <a:rPr sz="2800" b="1" spc="-10" dirty="0">
                <a:latin typeface="Times New Roman"/>
                <a:cs typeface="Times New Roman"/>
              </a:rPr>
              <a:t>khi </a:t>
            </a:r>
            <a:r>
              <a:rPr sz="2800" b="1" dirty="0">
                <a:latin typeface="Times New Roman"/>
                <a:cs typeface="Times New Roman"/>
              </a:rPr>
              <a:t>đó </a:t>
            </a:r>
            <a:r>
              <a:rPr sz="2800" b="1" spc="-5" dirty="0">
                <a:latin typeface="Times New Roman"/>
                <a:cs typeface="Times New Roman"/>
              </a:rPr>
              <a:t>trung </a:t>
            </a:r>
            <a:r>
              <a:rPr sz="2800" b="1" dirty="0">
                <a:latin typeface="Times New Roman"/>
                <a:cs typeface="Times New Roman"/>
              </a:rPr>
              <a:t>bình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spc="5" dirty="0">
                <a:latin typeface="Times New Roman"/>
                <a:cs typeface="Times New Roman"/>
              </a:rPr>
              <a:t>dãy </a:t>
            </a:r>
            <a:r>
              <a:rPr sz="2800" b="1" spc="-25" dirty="0">
                <a:latin typeface="Times New Roman"/>
                <a:cs typeface="Times New Roman"/>
              </a:rPr>
              <a:t>ký  </a:t>
            </a:r>
            <a:r>
              <a:rPr sz="2800" b="1" spc="-10" dirty="0">
                <a:latin typeface="Times New Roman"/>
                <a:cs typeface="Times New Roman"/>
              </a:rPr>
              <a:t>hiệu </a:t>
            </a:r>
            <a:r>
              <a:rPr sz="2800" b="1" spc="-5" dirty="0">
                <a:latin typeface="Times New Roman"/>
                <a:cs typeface="Times New Roman"/>
              </a:rPr>
              <a:t>AV({xn}) ddược định</a:t>
            </a:r>
            <a:r>
              <a:rPr sz="2800" b="1" spc="6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nghĩa: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2650">
              <a:latin typeface="Times New Roman"/>
              <a:cs typeface="Times New Roman"/>
            </a:endParaRPr>
          </a:p>
          <a:p>
            <a:pPr marL="439420" lvl="1" indent="-343535">
              <a:lnSpc>
                <a:spcPct val="100000"/>
              </a:lnSpc>
              <a:buFont typeface="Wingdings"/>
              <a:buChar char=""/>
              <a:tabLst>
                <a:tab pos="440055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Mệnh </a:t>
            </a:r>
            <a:r>
              <a:rPr sz="2800" b="1" i="1" spc="-5" dirty="0">
                <a:latin typeface="Times New Roman"/>
                <a:cs typeface="Times New Roman"/>
              </a:rPr>
              <a:t>đề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3.2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48615" y="4162732"/>
            <a:ext cx="6206467" cy="1246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49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60805"/>
            <a:ext cx="4923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Ảnh </a:t>
            </a:r>
            <a:r>
              <a:rPr sz="2400" b="1" dirty="0">
                <a:latin typeface="Times New Roman"/>
                <a:cs typeface="Times New Roman"/>
              </a:rPr>
              <a:t>kết </a:t>
            </a:r>
            <a:r>
              <a:rPr sz="2400" b="1" spc="-5" dirty="0">
                <a:latin typeface="Times New Roman"/>
                <a:cs typeface="Times New Roman"/>
              </a:rPr>
              <a:t>quả </a:t>
            </a:r>
            <a:r>
              <a:rPr sz="2400" b="1" dirty="0">
                <a:latin typeface="Times New Roman"/>
                <a:cs typeface="Times New Roman"/>
              </a:rPr>
              <a:t>‘mịn </a:t>
            </a:r>
            <a:r>
              <a:rPr sz="2400" b="1" spc="-5" dirty="0">
                <a:latin typeface="Times New Roman"/>
                <a:cs typeface="Times New Roman"/>
              </a:rPr>
              <a:t>hơn’ so </a:t>
            </a:r>
            <a:r>
              <a:rPr sz="2400" b="1" dirty="0">
                <a:latin typeface="Times New Roman"/>
                <a:cs typeface="Times New Roman"/>
              </a:rPr>
              <a:t>với ảnh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gốc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" y="2057400"/>
            <a:ext cx="8788908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50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73328"/>
            <a:ext cx="8302625" cy="24155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Kỹ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thuật lọc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trung bình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Giả sử ta có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I, điểm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P, cửa sổ W(P) </a:t>
            </a:r>
            <a:r>
              <a:rPr sz="2800" b="1" dirty="0">
                <a:latin typeface="Times New Roman"/>
                <a:cs typeface="Times New Roman"/>
              </a:rPr>
              <a:t>và  </a:t>
            </a:r>
            <a:r>
              <a:rPr sz="2800" b="1" spc="-5" dirty="0">
                <a:latin typeface="Times New Roman"/>
                <a:cs typeface="Times New Roman"/>
              </a:rPr>
              <a:t>ngưỡng θ. Khi </a:t>
            </a:r>
            <a:r>
              <a:rPr sz="2800" b="1" dirty="0">
                <a:latin typeface="Times New Roman"/>
                <a:cs typeface="Times New Roman"/>
              </a:rPr>
              <a:t>đó </a:t>
            </a:r>
            <a:r>
              <a:rPr sz="2800" b="1" spc="-10" dirty="0">
                <a:latin typeface="Times New Roman"/>
                <a:cs typeface="Times New Roman"/>
              </a:rPr>
              <a:t>kỹ </a:t>
            </a:r>
            <a:r>
              <a:rPr sz="2800" b="1" spc="-5" dirty="0">
                <a:latin typeface="Times New Roman"/>
                <a:cs typeface="Times New Roman"/>
              </a:rPr>
              <a:t>thuật </a:t>
            </a:r>
            <a:r>
              <a:rPr sz="2800" b="1" dirty="0">
                <a:latin typeface="Times New Roman"/>
                <a:cs typeface="Times New Roman"/>
              </a:rPr>
              <a:t>lọc </a:t>
            </a:r>
            <a:r>
              <a:rPr sz="2800" b="1" spc="-5" dirty="0">
                <a:latin typeface="Times New Roman"/>
                <a:cs typeface="Times New Roman"/>
              </a:rPr>
              <a:t>trung </a:t>
            </a:r>
            <a:r>
              <a:rPr sz="2800" b="1" dirty="0">
                <a:latin typeface="Times New Roman"/>
                <a:cs typeface="Times New Roman"/>
              </a:rPr>
              <a:t>bình phụ thuộc  </a:t>
            </a:r>
            <a:r>
              <a:rPr sz="2800" b="1" spc="-10" dirty="0">
                <a:latin typeface="Times New Roman"/>
                <a:cs typeface="Times New Roman"/>
              </a:rPr>
              <a:t>không </a:t>
            </a:r>
            <a:r>
              <a:rPr sz="2800" b="1" spc="-5" dirty="0">
                <a:latin typeface="Times New Roman"/>
                <a:cs typeface="Times New Roman"/>
              </a:rPr>
              <a:t>gian </a:t>
            </a:r>
            <a:r>
              <a:rPr sz="2800" b="1" dirty="0">
                <a:latin typeface="Times New Roman"/>
                <a:cs typeface="Times New Roman"/>
              </a:rPr>
              <a:t>bao gồm </a:t>
            </a: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spc="-10" dirty="0">
                <a:latin typeface="Times New Roman"/>
                <a:cs typeface="Times New Roman"/>
              </a:rPr>
              <a:t>bước </a:t>
            </a:r>
            <a:r>
              <a:rPr sz="2800" b="1" spc="-5" dirty="0">
                <a:latin typeface="Times New Roman"/>
                <a:cs typeface="Times New Roman"/>
              </a:rPr>
              <a:t>cơ </a:t>
            </a:r>
            <a:r>
              <a:rPr sz="2800" b="1" dirty="0">
                <a:latin typeface="Times New Roman"/>
                <a:cs typeface="Times New Roman"/>
              </a:rPr>
              <a:t>bản</a:t>
            </a:r>
            <a:r>
              <a:rPr sz="2800" b="1" spc="7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Bước </a:t>
            </a:r>
            <a:r>
              <a:rPr sz="2800" b="1" i="1" dirty="0">
                <a:latin typeface="Times New Roman"/>
                <a:cs typeface="Times New Roman"/>
              </a:rPr>
              <a:t>1: </a:t>
            </a:r>
            <a:r>
              <a:rPr sz="2800" b="1" spc="-5" dirty="0">
                <a:latin typeface="Times New Roman"/>
                <a:cs typeface="Times New Roman"/>
              </a:rPr>
              <a:t>Tìm trung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bình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0818" y="3564347"/>
            <a:ext cx="5061617" cy="428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9740" y="4255770"/>
            <a:ext cx="329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Bước </a:t>
            </a:r>
            <a:r>
              <a:rPr sz="2800" b="1" i="1" dirty="0">
                <a:latin typeface="Times New Roman"/>
                <a:cs typeface="Times New Roman"/>
              </a:rPr>
              <a:t>2: </a:t>
            </a:r>
            <a:r>
              <a:rPr sz="2800" b="1" spc="-5" dirty="0">
                <a:latin typeface="Times New Roman"/>
                <a:cs typeface="Times New Roman"/>
              </a:rPr>
              <a:t>Gán </a:t>
            </a:r>
            <a:r>
              <a:rPr sz="2800" b="1" dirty="0">
                <a:latin typeface="Times New Roman"/>
                <a:cs typeface="Times New Roman"/>
              </a:rPr>
              <a:t>giá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trị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26307" y="5172996"/>
            <a:ext cx="4213544" cy="779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51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20116" y="2355785"/>
            <a:ext cx="296545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5" dirty="0">
                <a:latin typeface="Symbol"/>
                <a:cs typeface="Symbol"/>
              </a:rPr>
              <a:t></a:t>
            </a:r>
            <a:endParaRPr sz="4300">
              <a:latin typeface="Symbol"/>
              <a:cs typeface="Symbo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04746" y="3289604"/>
            <a:ext cx="637540" cy="120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660">
              <a:lnSpc>
                <a:spcPts val="4640"/>
              </a:lnSpc>
              <a:spcBef>
                <a:spcPts val="100"/>
              </a:spcBef>
            </a:pPr>
            <a:r>
              <a:rPr sz="4300" spc="5" dirty="0">
                <a:latin typeface="Symbol"/>
                <a:cs typeface="Symbol"/>
              </a:rPr>
              <a:t></a:t>
            </a:r>
            <a:endParaRPr sz="4300">
              <a:latin typeface="Symbol"/>
              <a:cs typeface="Symbol"/>
            </a:endParaRPr>
          </a:p>
          <a:p>
            <a:pPr marL="38100">
              <a:lnSpc>
                <a:spcPts val="4640"/>
              </a:lnSpc>
            </a:pPr>
            <a:r>
              <a:rPr sz="6450" spc="-997" baseline="-9689" dirty="0">
                <a:latin typeface="Times New Roman"/>
                <a:cs typeface="Times New Roman"/>
              </a:rPr>
              <a:t>1</a:t>
            </a:r>
            <a:r>
              <a:rPr sz="4300" spc="-665" dirty="0">
                <a:latin typeface="Symbol"/>
                <a:cs typeface="Symbol"/>
              </a:rPr>
              <a:t></a:t>
            </a:r>
            <a:r>
              <a:rPr sz="6450" spc="-997" baseline="-23255" dirty="0">
                <a:latin typeface="Symbol"/>
                <a:cs typeface="Symbol"/>
              </a:rPr>
              <a:t></a:t>
            </a:r>
            <a:endParaRPr sz="6450" baseline="-23255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1223" y="3289604"/>
            <a:ext cx="624205" cy="120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640"/>
              </a:lnSpc>
              <a:spcBef>
                <a:spcPts val="100"/>
              </a:spcBef>
            </a:pPr>
            <a:r>
              <a:rPr sz="4300" spc="5" dirty="0">
                <a:latin typeface="Symbol"/>
                <a:cs typeface="Symbol"/>
              </a:rPr>
              <a:t></a:t>
            </a:r>
            <a:endParaRPr sz="4300">
              <a:latin typeface="Symbol"/>
              <a:cs typeface="Symbol"/>
            </a:endParaRPr>
          </a:p>
          <a:p>
            <a:pPr marL="38100">
              <a:lnSpc>
                <a:spcPts val="4640"/>
              </a:lnSpc>
            </a:pPr>
            <a:r>
              <a:rPr sz="4300" spc="-700" dirty="0">
                <a:latin typeface="Symbol"/>
                <a:cs typeface="Symbol"/>
              </a:rPr>
              <a:t></a:t>
            </a:r>
            <a:r>
              <a:rPr sz="6450" spc="-1050" baseline="-23255" dirty="0">
                <a:latin typeface="Symbol"/>
                <a:cs typeface="Symbol"/>
              </a:rPr>
              <a:t></a:t>
            </a:r>
            <a:r>
              <a:rPr sz="6450" spc="-1050" baseline="-9689" dirty="0">
                <a:latin typeface="Times New Roman"/>
                <a:cs typeface="Times New Roman"/>
              </a:rPr>
              <a:t>2</a:t>
            </a:r>
            <a:endParaRPr sz="6450" baseline="-9689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4746" y="2765212"/>
            <a:ext cx="637540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450" spc="104" baseline="-32945" dirty="0">
                <a:latin typeface="Times New Roman"/>
                <a:cs typeface="Times New Roman"/>
              </a:rPr>
              <a:t>1</a:t>
            </a:r>
            <a:r>
              <a:rPr sz="4300" spc="70" dirty="0">
                <a:latin typeface="Symbol"/>
                <a:cs typeface="Symbol"/>
              </a:rPr>
              <a:t></a:t>
            </a:r>
            <a:endParaRPr sz="43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1223" y="2765212"/>
            <a:ext cx="624205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300" spc="15" dirty="0">
                <a:latin typeface="Symbol"/>
                <a:cs typeface="Symbol"/>
              </a:rPr>
              <a:t></a:t>
            </a:r>
            <a:r>
              <a:rPr sz="6450" spc="22" baseline="-32945" dirty="0">
                <a:latin typeface="Times New Roman"/>
                <a:cs typeface="Times New Roman"/>
              </a:rPr>
              <a:t>4</a:t>
            </a:r>
            <a:endParaRPr sz="6450" baseline="-3294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04746" y="2014253"/>
            <a:ext cx="637540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450" spc="104" baseline="-25839" dirty="0">
                <a:latin typeface="Times New Roman"/>
                <a:cs typeface="Times New Roman"/>
              </a:rPr>
              <a:t>1</a:t>
            </a:r>
            <a:r>
              <a:rPr sz="4300" spc="70" dirty="0">
                <a:latin typeface="Symbol"/>
                <a:cs typeface="Symbol"/>
              </a:rPr>
              <a:t></a:t>
            </a:r>
            <a:endParaRPr sz="43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8523" y="1288181"/>
            <a:ext cx="3483610" cy="330200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85"/>
              </a:spcBef>
              <a:tabLst>
                <a:tab pos="1177290" algn="l"/>
                <a:tab pos="2069464" algn="l"/>
                <a:tab pos="2854325" algn="l"/>
              </a:tabLst>
            </a:pPr>
            <a:r>
              <a:rPr sz="6450" spc="-30" baseline="-3875" dirty="0">
                <a:latin typeface="Symbol"/>
                <a:cs typeface="Symbol"/>
              </a:rPr>
              <a:t></a:t>
            </a:r>
            <a:r>
              <a:rPr sz="4300" spc="-20" dirty="0">
                <a:latin typeface="Times New Roman"/>
                <a:cs typeface="Times New Roman"/>
              </a:rPr>
              <a:t>1	</a:t>
            </a:r>
            <a:r>
              <a:rPr sz="4300" spc="5" dirty="0">
                <a:latin typeface="Times New Roman"/>
                <a:cs typeface="Times New Roman"/>
              </a:rPr>
              <a:t>2	3	</a:t>
            </a:r>
            <a:r>
              <a:rPr sz="4300" spc="35" dirty="0">
                <a:latin typeface="Times New Roman"/>
                <a:cs typeface="Times New Roman"/>
              </a:rPr>
              <a:t>2</a:t>
            </a:r>
            <a:r>
              <a:rPr sz="6450" spc="52" baseline="-3875" dirty="0">
                <a:latin typeface="Symbol"/>
                <a:cs typeface="Symbol"/>
              </a:rPr>
              <a:t></a:t>
            </a:r>
            <a:endParaRPr sz="6450" baseline="-3875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1290"/>
              </a:spcBef>
              <a:tabLst>
                <a:tab pos="1049655" algn="l"/>
                <a:tab pos="2107565" algn="l"/>
              </a:tabLst>
            </a:pPr>
            <a:r>
              <a:rPr sz="6450" spc="22" baseline="25839" dirty="0">
                <a:latin typeface="Symbol"/>
                <a:cs typeface="Symbol"/>
              </a:rPr>
              <a:t></a:t>
            </a:r>
            <a:r>
              <a:rPr sz="4300" spc="15" dirty="0">
                <a:latin typeface="Times New Roman"/>
                <a:cs typeface="Times New Roman"/>
              </a:rPr>
              <a:t>4	</a:t>
            </a:r>
            <a:r>
              <a:rPr sz="4300" spc="5" dirty="0">
                <a:latin typeface="Times New Roman"/>
                <a:cs typeface="Times New Roman"/>
              </a:rPr>
              <a:t>16	2</a:t>
            </a:r>
            <a:endParaRPr sz="4300">
              <a:latin typeface="Times New Roman"/>
              <a:cs typeface="Times New Roman"/>
            </a:endParaRPr>
          </a:p>
          <a:p>
            <a:pPr marL="105410" algn="ctr">
              <a:lnSpc>
                <a:spcPct val="100000"/>
              </a:lnSpc>
              <a:spcBef>
                <a:spcPts val="1295"/>
              </a:spcBef>
              <a:tabLst>
                <a:tab pos="988694" algn="l"/>
              </a:tabLst>
            </a:pPr>
            <a:r>
              <a:rPr sz="4300" spc="5" dirty="0">
                <a:latin typeface="Times New Roman"/>
                <a:cs typeface="Times New Roman"/>
              </a:rPr>
              <a:t>2	1</a:t>
            </a:r>
            <a:endParaRPr sz="4300">
              <a:latin typeface="Times New Roman"/>
              <a:cs typeface="Times New Roman"/>
            </a:endParaRPr>
          </a:p>
          <a:p>
            <a:pPr marL="105410" algn="ctr">
              <a:lnSpc>
                <a:spcPct val="100000"/>
              </a:lnSpc>
              <a:spcBef>
                <a:spcPts val="1290"/>
              </a:spcBef>
              <a:tabLst>
                <a:tab pos="1006475" algn="l"/>
              </a:tabLst>
            </a:pPr>
            <a:r>
              <a:rPr sz="4300" spc="5" dirty="0">
                <a:latin typeface="Times New Roman"/>
                <a:cs typeface="Times New Roman"/>
              </a:rPr>
              <a:t>1	2</a:t>
            </a:r>
            <a:endParaRPr sz="4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8251" y="2672189"/>
            <a:ext cx="1140460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300" i="1" spc="5" dirty="0">
                <a:latin typeface="Times New Roman"/>
                <a:cs typeface="Times New Roman"/>
              </a:rPr>
              <a:t>I </a:t>
            </a:r>
            <a:r>
              <a:rPr sz="4300" spc="5" dirty="0">
                <a:latin typeface="Symbol"/>
                <a:cs typeface="Symbol"/>
              </a:rPr>
              <a:t></a:t>
            </a:r>
            <a:r>
              <a:rPr sz="4300" spc="195" dirty="0">
                <a:latin typeface="Times New Roman"/>
                <a:cs typeface="Times New Roman"/>
              </a:rPr>
              <a:t> </a:t>
            </a:r>
            <a:r>
              <a:rPr sz="6450" spc="7" baseline="32299" dirty="0">
                <a:latin typeface="Symbol"/>
                <a:cs typeface="Symbol"/>
              </a:rPr>
              <a:t></a:t>
            </a:r>
            <a:endParaRPr sz="6450" baseline="32299">
              <a:latin typeface="Symbol"/>
              <a:cs typeface="Symbo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9740" y="859282"/>
            <a:ext cx="68478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Ví </a:t>
            </a:r>
            <a:r>
              <a:rPr sz="3200" spc="-5" dirty="0"/>
              <a:t>dụ: </a:t>
            </a:r>
            <a:r>
              <a:rPr sz="3200" dirty="0"/>
              <a:t>Lọc ảnh sau: cho W (3 x3); </a:t>
            </a:r>
            <a:r>
              <a:rPr sz="3200" dirty="0">
                <a:latin typeface="Symbol"/>
                <a:cs typeface="Symbol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dirty="0"/>
              <a:t>=</a:t>
            </a:r>
            <a:r>
              <a:rPr sz="3200" spc="-135" dirty="0"/>
              <a:t> </a:t>
            </a:r>
            <a:r>
              <a:rPr sz="3200" dirty="0"/>
              <a:t>3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946062"/>
            <a:ext cx="8301990" cy="311150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457834" indent="-445770">
              <a:lnSpc>
                <a:spcPct val="100000"/>
              </a:lnSpc>
              <a:spcBef>
                <a:spcPts val="1160"/>
              </a:spcBef>
              <a:buSzPct val="97727"/>
              <a:buFont typeface="Wingdings"/>
              <a:buChar char=""/>
              <a:tabLst>
                <a:tab pos="458470" algn="l"/>
              </a:tabLst>
            </a:pPr>
            <a:r>
              <a:rPr sz="4400" b="1" spc="-5" dirty="0">
                <a:latin typeface="Times New Roman"/>
                <a:cs typeface="Times New Roman"/>
              </a:rPr>
              <a:t>Kí hiệu </a:t>
            </a:r>
            <a:r>
              <a:rPr sz="4400" b="1" dirty="0">
                <a:latin typeface="Times New Roman"/>
                <a:cs typeface="Times New Roman"/>
              </a:rPr>
              <a:t>I(x,y) để chỉ một</a:t>
            </a:r>
            <a:r>
              <a:rPr sz="4400" b="1" spc="-7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pixel.</a:t>
            </a:r>
            <a:endParaRPr sz="4400">
              <a:latin typeface="Times New Roman"/>
              <a:cs typeface="Times New Roman"/>
            </a:endParaRPr>
          </a:p>
          <a:p>
            <a:pPr marL="457834" indent="-445770">
              <a:lnSpc>
                <a:spcPct val="100000"/>
              </a:lnSpc>
              <a:spcBef>
                <a:spcPts val="1060"/>
              </a:spcBef>
              <a:buSzPct val="97727"/>
              <a:buFont typeface="Wingdings"/>
              <a:buChar char=""/>
              <a:tabLst>
                <a:tab pos="458470" algn="l"/>
              </a:tabLst>
            </a:pPr>
            <a:r>
              <a:rPr sz="4400" b="1" dirty="0">
                <a:latin typeface="Times New Roman"/>
                <a:cs typeface="Times New Roman"/>
              </a:rPr>
              <a:t>Thường chọn n = p =</a:t>
            </a:r>
            <a:r>
              <a:rPr sz="4400" b="1" spc="-30" dirty="0">
                <a:latin typeface="Times New Roman"/>
                <a:cs typeface="Times New Roman"/>
              </a:rPr>
              <a:t> </a:t>
            </a:r>
            <a:r>
              <a:rPr sz="4400" b="1" spc="5" dirty="0">
                <a:latin typeface="Times New Roman"/>
                <a:cs typeface="Times New Roman"/>
              </a:rPr>
              <a:t>256.</a:t>
            </a:r>
            <a:endParaRPr sz="44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1055"/>
              </a:spcBef>
              <a:buSzPct val="97727"/>
              <a:buFont typeface="Wingdings"/>
              <a:buChar char=""/>
              <a:tabLst>
                <a:tab pos="458470" algn="l"/>
                <a:tab pos="1473835" algn="l"/>
              </a:tabLst>
            </a:pPr>
            <a:r>
              <a:rPr sz="4400" b="1" dirty="0">
                <a:latin typeface="Times New Roman"/>
                <a:cs typeface="Times New Roman"/>
              </a:rPr>
              <a:t>Một </a:t>
            </a:r>
            <a:r>
              <a:rPr sz="4400" b="1" spc="-5" dirty="0">
                <a:latin typeface="Times New Roman"/>
                <a:cs typeface="Times New Roman"/>
              </a:rPr>
              <a:t>pixel có </a:t>
            </a:r>
            <a:r>
              <a:rPr sz="4400" b="1" dirty="0">
                <a:latin typeface="Times New Roman"/>
                <a:cs typeface="Times New Roman"/>
              </a:rPr>
              <a:t>thể lưu </a:t>
            </a:r>
            <a:r>
              <a:rPr sz="4400" b="1" spc="-5" dirty="0">
                <a:latin typeface="Times New Roman"/>
                <a:cs typeface="Times New Roman"/>
              </a:rPr>
              <a:t>trữ trên 1,  </a:t>
            </a:r>
            <a:r>
              <a:rPr sz="4400" b="1" dirty="0">
                <a:latin typeface="Times New Roman"/>
                <a:cs typeface="Times New Roman"/>
              </a:rPr>
              <a:t>4,</a:t>
            </a:r>
            <a:r>
              <a:rPr sz="4400" b="1" spc="-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8	hay 24</a:t>
            </a:r>
            <a:r>
              <a:rPr sz="4400" b="1" spc="-30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bit.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290" dirty="0">
                <a:latin typeface="Times New Roman"/>
                <a:cs typeface="Times New Roman"/>
              </a:rPr>
              <a:t>KTD</a:t>
            </a:r>
            <a:r>
              <a:rPr sz="3000" b="1" spc="-434" baseline="-13888" dirty="0">
                <a:latin typeface="Times New Roman"/>
                <a:cs typeface="Times New Roman"/>
              </a:rPr>
              <a:t>12</a:t>
            </a:r>
            <a:r>
              <a:rPr sz="1600" b="1" spc="-290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8389" y="1441529"/>
            <a:ext cx="82359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spc="-60" baseline="26041" dirty="0">
                <a:latin typeface="Symbol"/>
                <a:cs typeface="Symbol"/>
              </a:rPr>
              <a:t></a:t>
            </a:r>
            <a:r>
              <a:rPr sz="3200" spc="-40" dirty="0">
                <a:latin typeface="Times New Roman"/>
                <a:cs typeface="Times New Roman"/>
              </a:rPr>
              <a:t>123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20327" y="1441529"/>
            <a:ext cx="8445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243</a:t>
            </a:r>
            <a:r>
              <a:rPr sz="4800" baseline="26041" dirty="0">
                <a:latin typeface="Symbol"/>
                <a:cs typeface="Symbol"/>
              </a:rPr>
              <a:t></a:t>
            </a:r>
            <a:endParaRPr sz="4800" baseline="26041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3789" y="2421825"/>
            <a:ext cx="182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Symbol"/>
                <a:cs typeface="Symbol"/>
              </a:rPr>
              <a:t>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56722" y="2421825"/>
            <a:ext cx="182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Symbol"/>
                <a:cs typeface="Symbol"/>
              </a:rPr>
              <a:t>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5200" y="709223"/>
            <a:ext cx="5561965" cy="307530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1065"/>
              </a:spcBef>
              <a:tabLst>
                <a:tab pos="1208405" algn="l"/>
                <a:tab pos="2098040" algn="l"/>
                <a:tab pos="3191510" algn="l"/>
                <a:tab pos="4052570" algn="l"/>
              </a:tabLst>
            </a:pPr>
            <a:r>
              <a:rPr sz="4800" spc="7" baseline="-4340" dirty="0">
                <a:latin typeface="Symbol"/>
                <a:cs typeface="Symbol"/>
              </a:rPr>
              <a:t></a:t>
            </a:r>
            <a:r>
              <a:rPr sz="4800" spc="-150" baseline="-43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34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56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200" spc="-10" dirty="0">
                <a:latin typeface="Times New Roman"/>
                <a:cs typeface="Times New Roman"/>
              </a:rPr>
              <a:t>3</a:t>
            </a:r>
            <a:r>
              <a:rPr sz="3200" spc="5" dirty="0"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24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spc="-10" dirty="0">
                <a:latin typeface="Times New Roman"/>
                <a:cs typeface="Times New Roman"/>
              </a:rPr>
              <a:t>2</a:t>
            </a:r>
            <a:r>
              <a:rPr sz="3200" spc="225" dirty="0">
                <a:latin typeface="Times New Roman"/>
                <a:cs typeface="Times New Roman"/>
              </a:rPr>
              <a:t>9</a:t>
            </a:r>
            <a:r>
              <a:rPr sz="4800" spc="7" baseline="-4340" dirty="0">
                <a:latin typeface="Symbol"/>
                <a:cs typeface="Symbol"/>
              </a:rPr>
              <a:t></a:t>
            </a:r>
            <a:endParaRPr sz="4800" baseline="-4340">
              <a:latin typeface="Symbol"/>
              <a:cs typeface="Symbol"/>
            </a:endParaRPr>
          </a:p>
          <a:p>
            <a:pPr marR="43180" algn="r">
              <a:lnSpc>
                <a:spcPct val="100000"/>
              </a:lnSpc>
              <a:spcBef>
                <a:spcPts val="965"/>
              </a:spcBef>
              <a:tabLst>
                <a:tab pos="1209040" algn="l"/>
                <a:tab pos="2098675" algn="l"/>
                <a:tab pos="3169920" algn="l"/>
                <a:tab pos="4692650" algn="l"/>
              </a:tabLst>
            </a:pPr>
            <a:r>
              <a:rPr sz="4800" spc="7" baseline="-27777" dirty="0">
                <a:latin typeface="Symbol"/>
                <a:cs typeface="Symbol"/>
              </a:rPr>
              <a:t></a:t>
            </a:r>
            <a:r>
              <a:rPr sz="4800" spc="7" baseline="-27777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32	2</a:t>
            </a:r>
            <a:r>
              <a:rPr sz="3200" spc="-10" dirty="0">
                <a:latin typeface="Times New Roman"/>
                <a:cs typeface="Times New Roman"/>
              </a:rPr>
              <a:t>5</a:t>
            </a:r>
            <a:r>
              <a:rPr sz="3200" spc="5" dirty="0"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12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4800" spc="7" baseline="-27777" dirty="0">
                <a:latin typeface="Symbol"/>
                <a:cs typeface="Symbol"/>
              </a:rPr>
              <a:t></a:t>
            </a:r>
            <a:endParaRPr sz="4800" baseline="-27777">
              <a:latin typeface="Symbol"/>
              <a:cs typeface="Symbol"/>
            </a:endParaRPr>
          </a:p>
          <a:p>
            <a:pPr marR="43180" algn="r">
              <a:lnSpc>
                <a:spcPct val="100000"/>
              </a:lnSpc>
              <a:spcBef>
                <a:spcPts val="955"/>
              </a:spcBef>
              <a:tabLst>
                <a:tab pos="1809750" algn="l"/>
                <a:tab pos="2797810" algn="l"/>
                <a:tab pos="3783329" algn="l"/>
                <a:tab pos="4875530" algn="l"/>
                <a:tab pos="5290185" algn="l"/>
              </a:tabLst>
            </a:pPr>
            <a:r>
              <a:rPr sz="3200" i="1" spc="5" dirty="0">
                <a:latin typeface="Times New Roman"/>
                <a:cs typeface="Times New Roman"/>
              </a:rPr>
              <a:t>I</a:t>
            </a:r>
            <a:r>
              <a:rPr sz="3200" i="1" spc="280" dirty="0"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Symbol"/>
                <a:cs typeface="Symbol"/>
              </a:rPr>
              <a:t>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4800" spc="7" baseline="2604" dirty="0">
                <a:latin typeface="Symbol"/>
                <a:cs typeface="Symbol"/>
              </a:rPr>
              <a:t></a:t>
            </a:r>
            <a:r>
              <a:rPr sz="4800" spc="-67" baseline="2604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93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55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33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34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4800" spc="7" baseline="2604" dirty="0">
                <a:latin typeface="Symbol"/>
                <a:cs typeface="Symbol"/>
              </a:rPr>
              <a:t></a:t>
            </a:r>
            <a:endParaRPr sz="4800" baseline="2604">
              <a:latin typeface="Symbol"/>
              <a:cs typeface="Symbol"/>
            </a:endParaRPr>
          </a:p>
          <a:p>
            <a:pPr marR="43180" algn="r">
              <a:lnSpc>
                <a:spcPct val="100000"/>
              </a:lnSpc>
              <a:spcBef>
                <a:spcPts val="965"/>
              </a:spcBef>
              <a:tabLst>
                <a:tab pos="1090930" algn="l"/>
                <a:tab pos="2098040" algn="l"/>
                <a:tab pos="3089910" algn="l"/>
                <a:tab pos="4272280" algn="l"/>
                <a:tab pos="4692650" algn="l"/>
              </a:tabLst>
            </a:pPr>
            <a:r>
              <a:rPr sz="4800" spc="-330" baseline="-20833" dirty="0">
                <a:latin typeface="Symbol"/>
                <a:cs typeface="Symbol"/>
              </a:rPr>
              <a:t>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spc="-10" dirty="0">
                <a:latin typeface="Times New Roman"/>
                <a:cs typeface="Times New Roman"/>
              </a:rPr>
              <a:t>7</a:t>
            </a:r>
            <a:r>
              <a:rPr sz="3200" spc="5" dirty="0">
                <a:latin typeface="Times New Roman"/>
                <a:cs typeface="Times New Roman"/>
              </a:rPr>
              <a:t>0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spc="-10" dirty="0">
                <a:latin typeface="Times New Roman"/>
                <a:cs typeface="Times New Roman"/>
              </a:rPr>
              <a:t>5</a:t>
            </a:r>
            <a:r>
              <a:rPr sz="3200" spc="5" dirty="0">
                <a:latin typeface="Times New Roman"/>
                <a:cs typeface="Times New Roman"/>
              </a:rPr>
              <a:t>6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200" spc="-10" dirty="0">
                <a:latin typeface="Times New Roman"/>
                <a:cs typeface="Times New Roman"/>
              </a:rPr>
              <a:t>2</a:t>
            </a:r>
            <a:r>
              <a:rPr sz="3200" spc="5" dirty="0">
                <a:latin typeface="Times New Roman"/>
                <a:cs typeface="Times New Roman"/>
              </a:rPr>
              <a:t>0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200" spc="-10" dirty="0">
                <a:latin typeface="Times New Roman"/>
                <a:cs typeface="Times New Roman"/>
              </a:rPr>
              <a:t>3</a:t>
            </a:r>
            <a:r>
              <a:rPr sz="3200" spc="5" dirty="0"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8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4800" spc="7" baseline="-20833" dirty="0">
                <a:latin typeface="Symbol"/>
                <a:cs typeface="Symbol"/>
              </a:rPr>
              <a:t></a:t>
            </a:r>
            <a:endParaRPr sz="4800" baseline="-20833">
              <a:latin typeface="Symbol"/>
              <a:cs typeface="Symbol"/>
            </a:endParaRPr>
          </a:p>
          <a:p>
            <a:pPr marR="43180" algn="r">
              <a:lnSpc>
                <a:spcPct val="100000"/>
              </a:lnSpc>
              <a:spcBef>
                <a:spcPts val="960"/>
              </a:spcBef>
              <a:tabLst>
                <a:tab pos="351155" algn="l"/>
                <a:tab pos="1119505" algn="l"/>
                <a:tab pos="2298065" algn="l"/>
                <a:tab pos="3168650" algn="l"/>
                <a:tab pos="4067175" algn="l"/>
              </a:tabLst>
            </a:pPr>
            <a:r>
              <a:rPr sz="4800" spc="-1852" baseline="9548" dirty="0">
                <a:latin typeface="Symbol"/>
                <a:cs typeface="Symbol"/>
              </a:rPr>
              <a:t></a:t>
            </a:r>
            <a:r>
              <a:rPr sz="4800" spc="7" baseline="-13020" dirty="0">
                <a:latin typeface="Symbol"/>
                <a:cs typeface="Symbol"/>
              </a:rPr>
              <a:t></a:t>
            </a:r>
            <a:r>
              <a:rPr sz="4800" baseline="-1302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5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2</a:t>
            </a:r>
            <a:r>
              <a:rPr sz="3200" spc="-10" dirty="0">
                <a:latin typeface="Times New Roman"/>
                <a:cs typeface="Times New Roman"/>
              </a:rPr>
              <a:t>5</a:t>
            </a:r>
            <a:r>
              <a:rPr sz="3200" spc="5" dirty="0">
                <a:latin typeface="Times New Roman"/>
                <a:cs typeface="Times New Roman"/>
              </a:rPr>
              <a:t>3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0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12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1</a:t>
            </a:r>
            <a:r>
              <a:rPr sz="3200" spc="-10" dirty="0">
                <a:latin typeface="Times New Roman"/>
                <a:cs typeface="Times New Roman"/>
              </a:rPr>
              <a:t>1</a:t>
            </a:r>
            <a:r>
              <a:rPr sz="3200" spc="110" dirty="0">
                <a:latin typeface="Times New Roman"/>
                <a:cs typeface="Times New Roman"/>
              </a:rPr>
              <a:t>1</a:t>
            </a:r>
            <a:r>
              <a:rPr sz="4800" spc="-1852" baseline="9548" dirty="0">
                <a:latin typeface="Symbol"/>
                <a:cs typeface="Symbol"/>
              </a:rPr>
              <a:t></a:t>
            </a:r>
            <a:r>
              <a:rPr sz="4800" spc="7" baseline="-13020" dirty="0">
                <a:latin typeface="Symbol"/>
                <a:cs typeface="Symbol"/>
              </a:rPr>
              <a:t></a:t>
            </a:r>
            <a:endParaRPr sz="4800" baseline="-1302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136" y="4012828"/>
            <a:ext cx="2366010" cy="16256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4250" i="1" spc="70" dirty="0">
                <a:latin typeface="Times New Roman"/>
                <a:cs typeface="Times New Roman"/>
              </a:rPr>
              <a:t>W</a:t>
            </a:r>
            <a:r>
              <a:rPr sz="4250" i="1" spc="434" dirty="0">
                <a:latin typeface="Times New Roman"/>
                <a:cs typeface="Times New Roman"/>
              </a:rPr>
              <a:t> </a:t>
            </a:r>
            <a:r>
              <a:rPr sz="4250" spc="45" dirty="0">
                <a:latin typeface="Symbol"/>
                <a:cs typeface="Symbol"/>
              </a:rPr>
              <a:t></a:t>
            </a:r>
            <a:r>
              <a:rPr sz="4250" spc="-185" dirty="0">
                <a:latin typeface="Times New Roman"/>
                <a:cs typeface="Times New Roman"/>
              </a:rPr>
              <a:t> </a:t>
            </a:r>
            <a:r>
              <a:rPr sz="4250" spc="15" dirty="0">
                <a:latin typeface="Times New Roman"/>
                <a:cs typeface="Times New Roman"/>
              </a:rPr>
              <a:t>(3</a:t>
            </a:r>
            <a:r>
              <a:rPr sz="4250" spc="-509" dirty="0">
                <a:latin typeface="Times New Roman"/>
                <a:cs typeface="Times New Roman"/>
              </a:rPr>
              <a:t> </a:t>
            </a:r>
            <a:r>
              <a:rPr sz="4250" i="1" spc="35" dirty="0">
                <a:latin typeface="Times New Roman"/>
                <a:cs typeface="Times New Roman"/>
              </a:rPr>
              <a:t>x</a:t>
            </a:r>
            <a:r>
              <a:rPr sz="4250" i="1" spc="-595" dirty="0">
                <a:latin typeface="Times New Roman"/>
                <a:cs typeface="Times New Roman"/>
              </a:rPr>
              <a:t> </a:t>
            </a:r>
            <a:r>
              <a:rPr sz="4250" spc="-50" dirty="0">
                <a:latin typeface="Times New Roman"/>
                <a:cs typeface="Times New Roman"/>
              </a:rPr>
              <a:t>3)</a:t>
            </a: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4500" i="1" spc="-90" dirty="0">
                <a:latin typeface="Symbol"/>
                <a:cs typeface="Symbol"/>
              </a:rPr>
              <a:t></a:t>
            </a:r>
            <a:r>
              <a:rPr sz="4500" i="1" spc="-90" dirty="0">
                <a:latin typeface="Times New Roman"/>
                <a:cs typeface="Times New Roman"/>
              </a:rPr>
              <a:t> </a:t>
            </a:r>
            <a:r>
              <a:rPr sz="4250" spc="45" dirty="0">
                <a:latin typeface="Symbol"/>
                <a:cs typeface="Symbol"/>
              </a:rPr>
              <a:t></a:t>
            </a:r>
            <a:r>
              <a:rPr sz="4250" spc="-150" dirty="0">
                <a:latin typeface="Times New Roman"/>
                <a:cs typeface="Times New Roman"/>
              </a:rPr>
              <a:t> </a:t>
            </a:r>
            <a:r>
              <a:rPr sz="4250" spc="10" dirty="0">
                <a:latin typeface="Times New Roman"/>
                <a:cs typeface="Times New Roman"/>
              </a:rPr>
              <a:t>127</a:t>
            </a:r>
            <a:endParaRPr sz="4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396" y="3413759"/>
            <a:ext cx="6388378" cy="411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6846" y="4467803"/>
            <a:ext cx="4830856" cy="359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541" y="836574"/>
            <a:ext cx="8669020" cy="453961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18465" indent="-343535" algn="just">
              <a:lnSpc>
                <a:spcPct val="100000"/>
              </a:lnSpc>
              <a:spcBef>
                <a:spcPts val="77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3.2.5. Lọc trung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bình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theo k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giá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trị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gần</a:t>
            </a:r>
            <a:r>
              <a:rPr sz="2800" b="1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nhất</a:t>
            </a:r>
            <a:endParaRPr sz="2800">
              <a:latin typeface="Times New Roman"/>
              <a:cs typeface="Times New Roman"/>
            </a:endParaRPr>
          </a:p>
          <a:p>
            <a:pPr marL="418465" marR="5080" indent="-342900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Giả sử ta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I,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P, cửa </a:t>
            </a:r>
            <a:r>
              <a:rPr sz="2800" b="1" dirty="0">
                <a:latin typeface="Times New Roman"/>
                <a:cs typeface="Times New Roman"/>
              </a:rPr>
              <a:t>sổ W(P), </a:t>
            </a:r>
            <a:r>
              <a:rPr sz="2800" b="1" spc="-5" dirty="0">
                <a:latin typeface="Times New Roman"/>
                <a:cs typeface="Times New Roman"/>
              </a:rPr>
              <a:t>ngưỡng θ 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số </a:t>
            </a:r>
            <a:r>
              <a:rPr sz="2800" b="1" spc="-10" dirty="0">
                <a:latin typeface="Times New Roman"/>
                <a:cs typeface="Times New Roman"/>
              </a:rPr>
              <a:t>k. </a:t>
            </a:r>
            <a:r>
              <a:rPr sz="2800" b="1" spc="-5" dirty="0">
                <a:latin typeface="Times New Roman"/>
                <a:cs typeface="Times New Roman"/>
              </a:rPr>
              <a:t>Khi </a:t>
            </a:r>
            <a:r>
              <a:rPr sz="2800" b="1" dirty="0">
                <a:latin typeface="Times New Roman"/>
                <a:cs typeface="Times New Roman"/>
              </a:rPr>
              <a:t>đó, lọc </a:t>
            </a:r>
            <a:r>
              <a:rPr sz="2800" b="1" spc="-5" dirty="0">
                <a:latin typeface="Times New Roman"/>
                <a:cs typeface="Times New Roman"/>
              </a:rPr>
              <a:t>trung </a:t>
            </a:r>
            <a:r>
              <a:rPr sz="2800" b="1" dirty="0">
                <a:latin typeface="Times New Roman"/>
                <a:cs typeface="Times New Roman"/>
              </a:rPr>
              <a:t>bình </a:t>
            </a:r>
            <a:r>
              <a:rPr sz="2800" b="1" spc="-5" dirty="0">
                <a:latin typeface="Times New Roman"/>
                <a:cs typeface="Times New Roman"/>
              </a:rPr>
              <a:t>theo k </a:t>
            </a:r>
            <a:r>
              <a:rPr sz="2800" b="1" dirty="0">
                <a:latin typeface="Times New Roman"/>
                <a:cs typeface="Times New Roman"/>
              </a:rPr>
              <a:t>giá </a:t>
            </a:r>
            <a:r>
              <a:rPr sz="2800" b="1" spc="-5" dirty="0">
                <a:latin typeface="Times New Roman"/>
                <a:cs typeface="Times New Roman"/>
              </a:rPr>
              <a:t>trị </a:t>
            </a:r>
            <a:r>
              <a:rPr sz="2800" b="1" dirty="0">
                <a:latin typeface="Times New Roman"/>
                <a:cs typeface="Times New Roman"/>
              </a:rPr>
              <a:t>gần nhất  bao gồm </a:t>
            </a:r>
            <a:r>
              <a:rPr sz="2800" b="1" spc="-5" dirty="0">
                <a:latin typeface="Times New Roman"/>
                <a:cs typeface="Times New Roman"/>
              </a:rPr>
              <a:t>các bước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  <a:p>
            <a:pPr marL="418465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Bước </a:t>
            </a:r>
            <a:r>
              <a:rPr sz="2800" b="1" i="1" dirty="0">
                <a:latin typeface="Times New Roman"/>
                <a:cs typeface="Times New Roman"/>
              </a:rPr>
              <a:t>1</a:t>
            </a:r>
            <a:r>
              <a:rPr sz="2800" b="1" dirty="0">
                <a:latin typeface="Times New Roman"/>
                <a:cs typeface="Times New Roman"/>
              </a:rPr>
              <a:t>: </a:t>
            </a:r>
            <a:r>
              <a:rPr sz="2800" b="1" spc="-5" dirty="0">
                <a:latin typeface="Times New Roman"/>
                <a:cs typeface="Times New Roman"/>
              </a:rPr>
              <a:t>Tìm K </a:t>
            </a:r>
            <a:r>
              <a:rPr sz="2800" b="1" dirty="0">
                <a:latin typeface="Times New Roman"/>
                <a:cs typeface="Times New Roman"/>
              </a:rPr>
              <a:t>giá </a:t>
            </a:r>
            <a:r>
              <a:rPr sz="2800" b="1" spc="-5" dirty="0">
                <a:latin typeface="Times New Roman"/>
                <a:cs typeface="Times New Roman"/>
              </a:rPr>
              <a:t>trị </a:t>
            </a:r>
            <a:r>
              <a:rPr sz="2800" b="1" dirty="0">
                <a:latin typeface="Times New Roman"/>
                <a:cs typeface="Times New Roman"/>
              </a:rPr>
              <a:t>gần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nhất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2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Bước </a:t>
            </a:r>
            <a:r>
              <a:rPr sz="2800" b="1" i="1" dirty="0">
                <a:latin typeface="Times New Roman"/>
                <a:cs typeface="Times New Roman"/>
              </a:rPr>
              <a:t>2: </a:t>
            </a:r>
            <a:r>
              <a:rPr sz="2800" b="1" spc="-5" dirty="0">
                <a:latin typeface="Times New Roman"/>
                <a:cs typeface="Times New Roman"/>
              </a:rPr>
              <a:t>Tính trung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bình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4450">
              <a:latin typeface="Times New Roman"/>
              <a:cs typeface="Times New Roman"/>
            </a:endParaRPr>
          </a:p>
          <a:p>
            <a:pPr marL="622300" lvl="1" indent="-342900">
              <a:lnSpc>
                <a:spcPct val="100000"/>
              </a:lnSpc>
              <a:buFont typeface="Wingdings"/>
              <a:buChar char=""/>
              <a:tabLst>
                <a:tab pos="622300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Bước </a:t>
            </a:r>
            <a:r>
              <a:rPr sz="2800" b="1" i="1" dirty="0">
                <a:latin typeface="Times New Roman"/>
                <a:cs typeface="Times New Roman"/>
              </a:rPr>
              <a:t>3: </a:t>
            </a:r>
            <a:r>
              <a:rPr sz="2800" b="1" spc="-5" dirty="0">
                <a:latin typeface="Times New Roman"/>
                <a:cs typeface="Times New Roman"/>
              </a:rPr>
              <a:t>Gán </a:t>
            </a:r>
            <a:r>
              <a:rPr sz="2800" b="1" dirty="0">
                <a:latin typeface="Times New Roman"/>
                <a:cs typeface="Times New Roman"/>
              </a:rPr>
              <a:t>giá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trị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31364" y="5333998"/>
            <a:ext cx="5509260" cy="1397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5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54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1014729"/>
            <a:ext cx="6224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8060" algn="l"/>
              </a:tabLst>
            </a:pPr>
            <a:r>
              <a:rPr sz="2400" spc="-5" dirty="0"/>
              <a:t>Ví</a:t>
            </a:r>
            <a:r>
              <a:rPr sz="2400" spc="5" dirty="0"/>
              <a:t> </a:t>
            </a:r>
            <a:r>
              <a:rPr sz="2400" spc="-5" dirty="0"/>
              <a:t>dụ:	</a:t>
            </a:r>
            <a:r>
              <a:rPr sz="2400" dirty="0"/>
              <a:t>Lọc ảnh </a:t>
            </a:r>
            <a:r>
              <a:rPr sz="2400" spc="-5" dirty="0"/>
              <a:t>I sau biết </a:t>
            </a:r>
            <a:r>
              <a:rPr sz="2400" dirty="0"/>
              <a:t>W (3 x 3), </a:t>
            </a:r>
            <a:r>
              <a:rPr sz="2400" spc="-5" dirty="0">
                <a:latin typeface="Symbol"/>
                <a:cs typeface="Symbol"/>
              </a:rPr>
              <a:t>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/>
              <a:t>= 3; </a:t>
            </a:r>
            <a:r>
              <a:rPr sz="2400" spc="-5" dirty="0"/>
              <a:t>k </a:t>
            </a:r>
            <a:r>
              <a:rPr sz="2400" dirty="0"/>
              <a:t>=</a:t>
            </a:r>
            <a:r>
              <a:rPr sz="2400" spc="-60" dirty="0"/>
              <a:t> </a:t>
            </a:r>
            <a:r>
              <a:rPr sz="2400" dirty="0"/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66587" y="2042161"/>
            <a:ext cx="18351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Symbol"/>
                <a:cs typeface="Symbol"/>
              </a:rPr>
              <a:t>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2530" y="2585075"/>
            <a:ext cx="4025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75">
              <a:lnSpc>
                <a:spcPts val="2700"/>
              </a:lnSpc>
              <a:spcBef>
                <a:spcPts val="100"/>
              </a:spcBef>
            </a:pPr>
            <a:r>
              <a:rPr sz="2500" dirty="0">
                <a:latin typeface="Symbol"/>
                <a:cs typeface="Symbol"/>
              </a:rPr>
              <a:t></a:t>
            </a:r>
            <a:endParaRPr sz="2500">
              <a:latin typeface="Symbol"/>
              <a:cs typeface="Symbol"/>
            </a:endParaRPr>
          </a:p>
          <a:p>
            <a:pPr marL="38100">
              <a:lnSpc>
                <a:spcPts val="2700"/>
              </a:lnSpc>
            </a:pPr>
            <a:r>
              <a:rPr sz="3750" spc="-585" baseline="-10000" dirty="0">
                <a:latin typeface="Times New Roman"/>
                <a:cs typeface="Times New Roman"/>
              </a:rPr>
              <a:t>1</a:t>
            </a:r>
            <a:r>
              <a:rPr sz="2500" spc="-390" dirty="0">
                <a:latin typeface="Symbol"/>
                <a:cs typeface="Symbol"/>
              </a:rPr>
              <a:t></a:t>
            </a:r>
            <a:r>
              <a:rPr sz="3750" spc="-585" baseline="-23333" dirty="0">
                <a:latin typeface="Symbol"/>
                <a:cs typeface="Symbol"/>
              </a:rPr>
              <a:t></a:t>
            </a:r>
            <a:endParaRPr sz="3750" baseline="-23333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4451" y="2585075"/>
            <a:ext cx="3949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700"/>
              </a:lnSpc>
              <a:spcBef>
                <a:spcPts val="100"/>
              </a:spcBef>
            </a:pPr>
            <a:r>
              <a:rPr sz="2500" dirty="0">
                <a:latin typeface="Symbol"/>
                <a:cs typeface="Symbol"/>
              </a:rPr>
              <a:t></a:t>
            </a:r>
            <a:endParaRPr sz="2500">
              <a:latin typeface="Symbol"/>
              <a:cs typeface="Symbol"/>
            </a:endParaRPr>
          </a:p>
          <a:p>
            <a:pPr marL="38100">
              <a:lnSpc>
                <a:spcPts val="2700"/>
              </a:lnSpc>
            </a:pPr>
            <a:r>
              <a:rPr sz="2500" spc="-409" dirty="0">
                <a:latin typeface="Symbol"/>
                <a:cs typeface="Symbol"/>
              </a:rPr>
              <a:t></a:t>
            </a:r>
            <a:r>
              <a:rPr sz="3750" spc="-615" baseline="-23333" dirty="0">
                <a:latin typeface="Symbol"/>
                <a:cs typeface="Symbol"/>
              </a:rPr>
              <a:t></a:t>
            </a:r>
            <a:r>
              <a:rPr sz="3750" spc="-615" baseline="-10000" dirty="0">
                <a:latin typeface="Times New Roman"/>
                <a:cs typeface="Times New Roman"/>
              </a:rPr>
              <a:t>2</a:t>
            </a:r>
            <a:endParaRPr sz="3750" baseline="-10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2530" y="2280198"/>
            <a:ext cx="40259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0" spc="52" baseline="-33333" dirty="0">
                <a:latin typeface="Times New Roman"/>
                <a:cs typeface="Times New Roman"/>
              </a:rPr>
              <a:t>1</a:t>
            </a:r>
            <a:r>
              <a:rPr sz="2500" spc="35" dirty="0">
                <a:latin typeface="Symbol"/>
                <a:cs typeface="Symbol"/>
              </a:rPr>
              <a:t>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4451" y="2280198"/>
            <a:ext cx="39497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spc="5" dirty="0">
                <a:latin typeface="Symbol"/>
                <a:cs typeface="Symbol"/>
              </a:rPr>
              <a:t></a:t>
            </a:r>
            <a:r>
              <a:rPr sz="3750" spc="7" baseline="-33333" dirty="0">
                <a:latin typeface="Times New Roman"/>
                <a:cs typeface="Times New Roman"/>
              </a:rPr>
              <a:t>4</a:t>
            </a:r>
            <a:endParaRPr sz="3750" baseline="-3333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2530" y="1843597"/>
            <a:ext cx="40259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0" spc="52" baseline="-25555" dirty="0">
                <a:latin typeface="Times New Roman"/>
                <a:cs typeface="Times New Roman"/>
              </a:rPr>
              <a:t>1</a:t>
            </a:r>
            <a:r>
              <a:rPr sz="2500" spc="35" dirty="0">
                <a:latin typeface="Symbol"/>
                <a:cs typeface="Symbol"/>
              </a:rPr>
              <a:t>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11751" y="1421465"/>
            <a:ext cx="2063750" cy="193040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844"/>
              </a:spcBef>
              <a:tabLst>
                <a:tab pos="690245" algn="l"/>
                <a:tab pos="1209040" algn="l"/>
                <a:tab pos="1665605" algn="l"/>
              </a:tabLst>
            </a:pPr>
            <a:r>
              <a:rPr sz="3750" spc="-22" baseline="-4444" dirty="0">
                <a:latin typeface="Symbol"/>
                <a:cs typeface="Symbol"/>
              </a:rPr>
              <a:t></a:t>
            </a:r>
            <a:r>
              <a:rPr sz="2500" spc="-15" dirty="0">
                <a:latin typeface="Times New Roman"/>
                <a:cs typeface="Times New Roman"/>
              </a:rPr>
              <a:t>1	</a:t>
            </a:r>
            <a:r>
              <a:rPr sz="2500" dirty="0">
                <a:latin typeface="Times New Roman"/>
                <a:cs typeface="Times New Roman"/>
              </a:rPr>
              <a:t>2	3	</a:t>
            </a:r>
            <a:r>
              <a:rPr sz="2500" spc="15" dirty="0">
                <a:latin typeface="Times New Roman"/>
                <a:cs typeface="Times New Roman"/>
              </a:rPr>
              <a:t>2</a:t>
            </a:r>
            <a:r>
              <a:rPr sz="3750" spc="22" baseline="-4444" dirty="0">
                <a:latin typeface="Symbol"/>
                <a:cs typeface="Symbol"/>
              </a:rPr>
              <a:t></a:t>
            </a:r>
            <a:endParaRPr sz="3750" baseline="-4444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750"/>
              </a:spcBef>
              <a:tabLst>
                <a:tab pos="631825" algn="l"/>
                <a:tab pos="1247140" algn="l"/>
              </a:tabLst>
            </a:pPr>
            <a:r>
              <a:rPr sz="3750" spc="7" baseline="25555" dirty="0">
                <a:latin typeface="Symbol"/>
                <a:cs typeface="Symbol"/>
              </a:rPr>
              <a:t></a:t>
            </a:r>
            <a:r>
              <a:rPr sz="2500" spc="5" dirty="0">
                <a:latin typeface="Times New Roman"/>
                <a:cs typeface="Times New Roman"/>
              </a:rPr>
              <a:t>4	</a:t>
            </a:r>
            <a:r>
              <a:rPr sz="2500" dirty="0">
                <a:latin typeface="Times New Roman"/>
                <a:cs typeface="Times New Roman"/>
              </a:rPr>
              <a:t>16	2</a:t>
            </a:r>
            <a:endParaRPr sz="2500">
              <a:latin typeface="Times New Roman"/>
              <a:cs typeface="Times New Roman"/>
            </a:endParaRPr>
          </a:p>
          <a:p>
            <a:pPr marL="66675" algn="ctr">
              <a:lnSpc>
                <a:spcPct val="100000"/>
              </a:lnSpc>
              <a:spcBef>
                <a:spcPts val="755"/>
              </a:spcBef>
              <a:tabLst>
                <a:tab pos="580390" algn="l"/>
              </a:tabLst>
            </a:pPr>
            <a:r>
              <a:rPr sz="2500" dirty="0">
                <a:latin typeface="Times New Roman"/>
                <a:cs typeface="Times New Roman"/>
              </a:rPr>
              <a:t>2	1</a:t>
            </a:r>
            <a:endParaRPr sz="2500">
              <a:latin typeface="Times New Roman"/>
              <a:cs typeface="Times New Roman"/>
            </a:endParaRPr>
          </a:p>
          <a:p>
            <a:pPr marL="66675" algn="ctr">
              <a:lnSpc>
                <a:spcPct val="100000"/>
              </a:lnSpc>
              <a:spcBef>
                <a:spcPts val="750"/>
              </a:spcBef>
              <a:tabLst>
                <a:tab pos="590550" algn="l"/>
              </a:tabLst>
            </a:pPr>
            <a:r>
              <a:rPr sz="2500" dirty="0">
                <a:latin typeface="Times New Roman"/>
                <a:cs typeface="Times New Roman"/>
              </a:rPr>
              <a:t>1	2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63230" y="2226115"/>
            <a:ext cx="69532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i="1" dirty="0">
                <a:latin typeface="Times New Roman"/>
                <a:cs typeface="Times New Roman"/>
              </a:rPr>
              <a:t>I </a:t>
            </a:r>
            <a:r>
              <a:rPr sz="2500" spc="5" dirty="0">
                <a:latin typeface="Symbol"/>
                <a:cs typeface="Symbol"/>
              </a:rPr>
              <a:t></a:t>
            </a:r>
            <a:r>
              <a:rPr sz="2500" spc="80" dirty="0">
                <a:latin typeface="Times New Roman"/>
                <a:cs typeface="Times New Roman"/>
              </a:rPr>
              <a:t> </a:t>
            </a:r>
            <a:r>
              <a:rPr sz="3750" baseline="32222" dirty="0">
                <a:latin typeface="Symbol"/>
                <a:cs typeface="Symbol"/>
              </a:rPr>
              <a:t></a:t>
            </a:r>
            <a:endParaRPr sz="3750" baseline="32222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40" y="3604641"/>
            <a:ext cx="8759825" cy="2440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31165" algn="l"/>
                <a:tab pos="431800" algn="l"/>
              </a:tabLst>
            </a:pPr>
            <a:r>
              <a:rPr dirty="0"/>
              <a:t>	</a:t>
            </a:r>
            <a:r>
              <a:rPr sz="2400" b="1" spc="-5" dirty="0">
                <a:latin typeface="Times New Roman"/>
                <a:cs typeface="Times New Roman"/>
              </a:rPr>
              <a:t>Có nhiều </a:t>
            </a:r>
            <a:r>
              <a:rPr sz="2400" b="1" dirty="0">
                <a:latin typeface="Times New Roman"/>
                <a:cs typeface="Times New Roman"/>
              </a:rPr>
              <a:t>cách chọn </a:t>
            </a:r>
            <a:r>
              <a:rPr sz="2400" b="1" spc="-5" dirty="0">
                <a:latin typeface="Times New Roman"/>
                <a:cs typeface="Times New Roman"/>
              </a:rPr>
              <a:t>k </a:t>
            </a:r>
            <a:r>
              <a:rPr sz="2400" b="1" dirty="0">
                <a:latin typeface="Times New Roman"/>
                <a:cs typeface="Times New Roman"/>
              </a:rPr>
              <a:t>giá trị gần </a:t>
            </a:r>
            <a:r>
              <a:rPr sz="2400" b="1" spc="-5" dirty="0">
                <a:latin typeface="Times New Roman"/>
                <a:cs typeface="Times New Roman"/>
              </a:rPr>
              <a:t>nhất. </a:t>
            </a:r>
            <a:r>
              <a:rPr sz="2400" b="1" dirty="0">
                <a:latin typeface="Times New Roman"/>
                <a:cs typeface="Times New Roman"/>
              </a:rPr>
              <a:t>(Khi </a:t>
            </a:r>
            <a:r>
              <a:rPr sz="2400" b="1" spc="-5" dirty="0">
                <a:latin typeface="Times New Roman"/>
                <a:cs typeface="Times New Roman"/>
              </a:rPr>
              <a:t>làm </a:t>
            </a:r>
            <a:r>
              <a:rPr sz="2400" b="1" dirty="0">
                <a:latin typeface="Times New Roman"/>
                <a:cs typeface="Times New Roman"/>
              </a:rPr>
              <a:t>ta </a:t>
            </a:r>
            <a:r>
              <a:rPr sz="2400" b="1" spc="-5" dirty="0">
                <a:latin typeface="Times New Roman"/>
                <a:cs typeface="Times New Roman"/>
              </a:rPr>
              <a:t>phải nêu </a:t>
            </a:r>
            <a:r>
              <a:rPr sz="2400" b="1" dirty="0">
                <a:latin typeface="Times New Roman"/>
                <a:cs typeface="Times New Roman"/>
              </a:rPr>
              <a:t>ra  là ta chọn theo cách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nào?)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C1: Luôn </a:t>
            </a:r>
            <a:r>
              <a:rPr sz="2400" b="1" dirty="0">
                <a:latin typeface="Times New Roman"/>
                <a:cs typeface="Times New Roman"/>
              </a:rPr>
              <a:t>lấy các giá trị </a:t>
            </a:r>
            <a:r>
              <a:rPr sz="2400" b="1" spc="-5" dirty="0">
                <a:latin typeface="Times New Roman"/>
                <a:cs typeface="Times New Roman"/>
              </a:rPr>
              <a:t>sao cho trung bình </a:t>
            </a:r>
            <a:r>
              <a:rPr sz="2400" b="1" dirty="0">
                <a:latin typeface="Times New Roman"/>
                <a:cs typeface="Times New Roman"/>
              </a:rPr>
              <a:t>cộng là </a:t>
            </a:r>
            <a:r>
              <a:rPr sz="2400" b="1" spc="-5" dirty="0">
                <a:latin typeface="Times New Roman"/>
                <a:cs typeface="Times New Roman"/>
              </a:rPr>
              <a:t>nhỏ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nhất.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C2: Luôn </a:t>
            </a:r>
            <a:r>
              <a:rPr sz="2400" b="1" dirty="0">
                <a:latin typeface="Times New Roman"/>
                <a:cs typeface="Times New Roman"/>
              </a:rPr>
              <a:t>lấy các giá trị </a:t>
            </a:r>
            <a:r>
              <a:rPr sz="2400" b="1" spc="-5" dirty="0">
                <a:latin typeface="Times New Roman"/>
                <a:cs typeface="Times New Roman"/>
              </a:rPr>
              <a:t>sao cho trung bình </a:t>
            </a:r>
            <a:r>
              <a:rPr sz="2400" b="1" dirty="0">
                <a:latin typeface="Times New Roman"/>
                <a:cs typeface="Times New Roman"/>
              </a:rPr>
              <a:t>cộng là lớn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nhất.</a:t>
            </a:r>
            <a:endParaRPr sz="2400">
              <a:latin typeface="Times New Roman"/>
              <a:cs typeface="Times New Roman"/>
            </a:endParaRPr>
          </a:p>
          <a:p>
            <a:pPr marL="355600" marR="5715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C3: Luôn </a:t>
            </a:r>
            <a:r>
              <a:rPr sz="2400" b="1" dirty="0">
                <a:latin typeface="Times New Roman"/>
                <a:cs typeface="Times New Roman"/>
              </a:rPr>
              <a:t>lấy các giá trị </a:t>
            </a:r>
            <a:r>
              <a:rPr sz="2400" b="1" spc="-5" dirty="0">
                <a:latin typeface="Times New Roman"/>
                <a:cs typeface="Times New Roman"/>
              </a:rPr>
              <a:t>sao cho trung bình </a:t>
            </a:r>
            <a:r>
              <a:rPr sz="2400" b="1" dirty="0">
                <a:latin typeface="Times New Roman"/>
                <a:cs typeface="Times New Roman"/>
              </a:rPr>
              <a:t>cộng là gần với </a:t>
            </a:r>
            <a:r>
              <a:rPr sz="2400" b="1" spc="-5" dirty="0">
                <a:latin typeface="Times New Roman"/>
                <a:cs typeface="Times New Roman"/>
              </a:rPr>
              <a:t>giá  </a:t>
            </a:r>
            <a:r>
              <a:rPr sz="2400" b="1" dirty="0">
                <a:latin typeface="Times New Roman"/>
                <a:cs typeface="Times New Roman"/>
              </a:rPr>
              <a:t>trị gốc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nhất.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4710"/>
            <a:ext cx="8301990" cy="453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spc="-10" dirty="0">
                <a:latin typeface="Times New Roman"/>
                <a:cs typeface="Times New Roman"/>
              </a:rPr>
              <a:t>Nếu </a:t>
            </a:r>
            <a:r>
              <a:rPr sz="4000" b="1" spc="-5" dirty="0">
                <a:latin typeface="Times New Roman"/>
                <a:cs typeface="Times New Roman"/>
              </a:rPr>
              <a:t>k lớn </a:t>
            </a:r>
            <a:r>
              <a:rPr sz="4000" b="1" spc="-10" dirty="0">
                <a:latin typeface="Times New Roman"/>
                <a:cs typeface="Times New Roman"/>
              </a:rPr>
              <a:t>hơn </a:t>
            </a:r>
            <a:r>
              <a:rPr sz="4000" b="1" dirty="0">
                <a:latin typeface="Times New Roman"/>
                <a:cs typeface="Times New Roman"/>
              </a:rPr>
              <a:t>kích </a:t>
            </a:r>
            <a:r>
              <a:rPr sz="4000" b="1" spc="-5" dirty="0">
                <a:latin typeface="Times New Roman"/>
                <a:cs typeface="Times New Roman"/>
              </a:rPr>
              <a:t>thước của cửa  sổ thì ảnh thu được sau khi </a:t>
            </a:r>
            <a:r>
              <a:rPr sz="4000" b="1" dirty="0">
                <a:latin typeface="Times New Roman"/>
                <a:cs typeface="Times New Roman"/>
              </a:rPr>
              <a:t>lọc </a:t>
            </a:r>
            <a:r>
              <a:rPr sz="4000" b="1" spc="-5" dirty="0">
                <a:latin typeface="Times New Roman"/>
                <a:cs typeface="Times New Roman"/>
              </a:rPr>
              <a:t>theo  k </a:t>
            </a:r>
            <a:r>
              <a:rPr sz="4000" b="1" dirty="0">
                <a:latin typeface="Times New Roman"/>
                <a:cs typeface="Times New Roman"/>
              </a:rPr>
              <a:t>gần </a:t>
            </a:r>
            <a:r>
              <a:rPr sz="4000" b="1" spc="-10" dirty="0">
                <a:latin typeface="Times New Roman"/>
                <a:cs typeface="Times New Roman"/>
              </a:rPr>
              <a:t>nhất </a:t>
            </a:r>
            <a:r>
              <a:rPr sz="4000" b="1" dirty="0">
                <a:latin typeface="Times New Roman"/>
                <a:cs typeface="Times New Roman"/>
              </a:rPr>
              <a:t>có </a:t>
            </a:r>
            <a:r>
              <a:rPr sz="4000" b="1" spc="-10" dirty="0">
                <a:latin typeface="Times New Roman"/>
                <a:cs typeface="Times New Roman"/>
              </a:rPr>
              <a:t>kết quả </a:t>
            </a:r>
            <a:r>
              <a:rPr sz="4000" b="1" spc="-5" dirty="0">
                <a:latin typeface="Times New Roman"/>
                <a:cs typeface="Times New Roman"/>
              </a:rPr>
              <a:t>giống phép  </a:t>
            </a:r>
            <a:r>
              <a:rPr sz="4000" b="1" dirty="0">
                <a:latin typeface="Times New Roman"/>
                <a:cs typeface="Times New Roman"/>
              </a:rPr>
              <a:t>lọc </a:t>
            </a:r>
            <a:r>
              <a:rPr sz="4000" b="1" spc="-5" dirty="0">
                <a:latin typeface="Times New Roman"/>
                <a:cs typeface="Times New Roman"/>
              </a:rPr>
              <a:t>trung</a:t>
            </a:r>
            <a:r>
              <a:rPr sz="4000" b="1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bình</a:t>
            </a:r>
            <a:endParaRPr sz="4000">
              <a:latin typeface="Times New Roman"/>
              <a:cs typeface="Times New Roman"/>
            </a:endParaRPr>
          </a:p>
          <a:p>
            <a:pPr marL="416559" indent="-404495" algn="just">
              <a:lnSpc>
                <a:spcPct val="100000"/>
              </a:lnSpc>
              <a:spcBef>
                <a:spcPts val="965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spc="-10" dirty="0">
                <a:latin typeface="Times New Roman"/>
                <a:cs typeface="Times New Roman"/>
              </a:rPr>
              <a:t>Nếu </a:t>
            </a:r>
            <a:r>
              <a:rPr sz="4000" b="1" spc="-5" dirty="0">
                <a:latin typeface="Times New Roman"/>
                <a:cs typeface="Times New Roman"/>
              </a:rPr>
              <a:t>k=1 thì ảnh không</a:t>
            </a:r>
            <a:r>
              <a:rPr sz="4000" b="1" spc="45" dirty="0">
                <a:latin typeface="Times New Roman"/>
                <a:cs typeface="Times New Roman"/>
              </a:rPr>
              <a:t> </a:t>
            </a:r>
            <a:r>
              <a:rPr sz="4000" b="1" spc="-10" dirty="0">
                <a:latin typeface="Times New Roman"/>
                <a:cs typeface="Times New Roman"/>
              </a:rPr>
              <a:t>đổi</a:t>
            </a:r>
            <a:endParaRPr sz="4000">
              <a:latin typeface="Times New Roman"/>
              <a:cs typeface="Times New Roman"/>
            </a:endParaRPr>
          </a:p>
          <a:p>
            <a:pPr marL="355600" marR="7620" indent="-343535" algn="just">
              <a:lnSpc>
                <a:spcPct val="100000"/>
              </a:lnSpc>
              <a:spcBef>
                <a:spcPts val="960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spc="-5" dirty="0">
                <a:latin typeface="Wingdings"/>
                <a:cs typeface="Wingdings"/>
              </a:rPr>
              <a:t></a:t>
            </a:r>
            <a:r>
              <a:rPr sz="4000" b="1" spc="-5" dirty="0">
                <a:latin typeface="Times New Roman"/>
                <a:cs typeface="Times New Roman"/>
              </a:rPr>
              <a:t> Vậy nên chất lượng ảnh </a:t>
            </a:r>
            <a:r>
              <a:rPr sz="4000" b="1" spc="-10" dirty="0">
                <a:latin typeface="Times New Roman"/>
                <a:cs typeface="Times New Roman"/>
              </a:rPr>
              <a:t>phụ  </a:t>
            </a:r>
            <a:r>
              <a:rPr sz="4000" b="1" spc="-5" dirty="0">
                <a:latin typeface="Times New Roman"/>
                <a:cs typeface="Times New Roman"/>
              </a:rPr>
              <a:t>thuộc </a:t>
            </a:r>
            <a:r>
              <a:rPr sz="4000" b="1" dirty="0">
                <a:latin typeface="Times New Roman"/>
                <a:cs typeface="Times New Roman"/>
              </a:rPr>
              <a:t>vào </a:t>
            </a:r>
            <a:r>
              <a:rPr sz="4000" b="1" spc="-5" dirty="0">
                <a:latin typeface="Times New Roman"/>
                <a:cs typeface="Times New Roman"/>
              </a:rPr>
              <a:t>kích thước của</a:t>
            </a:r>
            <a:r>
              <a:rPr sz="4000" b="1" spc="3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k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56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46883"/>
            <a:ext cx="8300084" cy="38665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584200" algn="l"/>
                <a:tab pos="584835" algn="l"/>
              </a:tabLst>
            </a:pP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Xử 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lý nâng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cao chất lượng</a:t>
            </a:r>
            <a:r>
              <a:rPr sz="3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3600">
              <a:latin typeface="Times New Roman"/>
              <a:cs typeface="Times New Roman"/>
            </a:endParaRPr>
          </a:p>
          <a:p>
            <a:pPr marL="584200" marR="5080" indent="-5721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584200" algn="l"/>
                <a:tab pos="584835" algn="l"/>
              </a:tabLst>
            </a:pPr>
            <a:r>
              <a:rPr sz="3600" b="1" dirty="0">
                <a:latin typeface="Times New Roman"/>
                <a:cs typeface="Times New Roman"/>
              </a:rPr>
              <a:t>Các kỹ thuật </a:t>
            </a:r>
            <a:r>
              <a:rPr sz="3600" b="1" spc="-5" dirty="0">
                <a:latin typeface="Times New Roman"/>
                <a:cs typeface="Times New Roman"/>
              </a:rPr>
              <a:t>xử lý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nhằm </a:t>
            </a:r>
            <a:r>
              <a:rPr sz="3600" b="1" dirty="0">
                <a:latin typeface="Times New Roman"/>
                <a:cs typeface="Times New Roman"/>
              </a:rPr>
              <a:t>nâng cao  chất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lượng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Sử dụng toán tử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điểm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Sử dụng toán tử không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gian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Khôi 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phục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ảnh 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r>
              <a:rPr sz="3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nhiễu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57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4939" y="708405"/>
            <a:ext cx="3079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</a:rPr>
              <a:t>3.3. KHÔI PHỤC</a:t>
            </a:r>
            <a:r>
              <a:rPr sz="2400" spc="-120" dirty="0">
                <a:solidFill>
                  <a:srgbClr val="FF0000"/>
                </a:solidFill>
              </a:rPr>
              <a:t> </a:t>
            </a:r>
            <a:r>
              <a:rPr sz="2400" spc="-10" dirty="0">
                <a:solidFill>
                  <a:srgbClr val="FF0000"/>
                </a:solidFill>
              </a:rPr>
              <a:t>ẢNH</a:t>
            </a:r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4939" y="1077463"/>
            <a:ext cx="8759190" cy="517588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3.3.1.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Nhiễu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và mô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hình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nhiễu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2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Thông thường ảnh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coi </a:t>
            </a:r>
            <a:r>
              <a:rPr sz="3600" b="1" spc="-5" dirty="0">
                <a:latin typeface="Times New Roman"/>
                <a:cs typeface="Times New Roman"/>
              </a:rPr>
              <a:t>là một </a:t>
            </a:r>
            <a:r>
              <a:rPr sz="3600" b="1" dirty="0">
                <a:latin typeface="Times New Roman"/>
                <a:cs typeface="Times New Roman"/>
              </a:rPr>
              <a:t>miền  mức xám </a:t>
            </a:r>
            <a:r>
              <a:rPr sz="3600" b="1" spc="-5" dirty="0">
                <a:latin typeface="Times New Roman"/>
                <a:cs typeface="Times New Roman"/>
              </a:rPr>
              <a:t>đồng nhất. </a:t>
            </a:r>
            <a:r>
              <a:rPr sz="3600" b="1" spc="-10" dirty="0">
                <a:latin typeface="Times New Roman"/>
                <a:cs typeface="Times New Roman"/>
              </a:rPr>
              <a:t>Sự </a:t>
            </a:r>
            <a:r>
              <a:rPr sz="3600" b="1" spc="-5" dirty="0">
                <a:latin typeface="Times New Roman"/>
                <a:cs typeface="Times New Roman"/>
              </a:rPr>
              <a:t>biến đổi </a:t>
            </a:r>
            <a:r>
              <a:rPr sz="3600" b="1" dirty="0">
                <a:latin typeface="Times New Roman"/>
                <a:cs typeface="Times New Roman"/>
              </a:rPr>
              <a:t>mức xám  </a:t>
            </a:r>
            <a:r>
              <a:rPr sz="3600" b="1" spc="-5" dirty="0">
                <a:latin typeface="Times New Roman"/>
                <a:cs typeface="Times New Roman"/>
              </a:rPr>
              <a:t>là liên</a:t>
            </a:r>
            <a:r>
              <a:rPr sz="3600" b="1" spc="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tục.</a:t>
            </a:r>
            <a:endParaRPr sz="36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Tuy </a:t>
            </a:r>
            <a:r>
              <a:rPr sz="3600" b="1" spc="-5" dirty="0">
                <a:latin typeface="Times New Roman"/>
                <a:cs typeface="Times New Roman"/>
              </a:rPr>
              <a:t>nhiên </a:t>
            </a:r>
            <a:r>
              <a:rPr sz="3600" b="1" dirty="0">
                <a:latin typeface="Times New Roman"/>
                <a:cs typeface="Times New Roman"/>
              </a:rPr>
              <a:t>thực tế có một số </a:t>
            </a:r>
            <a:r>
              <a:rPr sz="3600" b="1" spc="-5" dirty="0">
                <a:latin typeface="Times New Roman"/>
                <a:cs typeface="Times New Roman"/>
              </a:rPr>
              <a:t>điểm có </a:t>
            </a:r>
            <a:r>
              <a:rPr sz="3600" b="1" dirty="0">
                <a:latin typeface="Times New Roman"/>
                <a:cs typeface="Times New Roman"/>
              </a:rPr>
              <a:t>mức  xám </a:t>
            </a:r>
            <a:r>
              <a:rPr sz="3600" b="1" spc="-5" dirty="0">
                <a:latin typeface="Times New Roman"/>
                <a:cs typeface="Times New Roman"/>
              </a:rPr>
              <a:t>khác </a:t>
            </a:r>
            <a:r>
              <a:rPr sz="3600" b="1" dirty="0">
                <a:latin typeface="Times New Roman"/>
                <a:cs typeface="Times New Roman"/>
              </a:rPr>
              <a:t>tương </a:t>
            </a:r>
            <a:r>
              <a:rPr sz="3600" b="1" spc="-5" dirty="0">
                <a:latin typeface="Times New Roman"/>
                <a:cs typeface="Times New Roman"/>
              </a:rPr>
              <a:t>đối nhiều so </a:t>
            </a:r>
            <a:r>
              <a:rPr sz="3600" b="1" dirty="0">
                <a:latin typeface="Times New Roman"/>
                <a:cs typeface="Times New Roman"/>
              </a:rPr>
              <a:t>với các </a:t>
            </a:r>
            <a:r>
              <a:rPr sz="3600" b="1" spc="-5" dirty="0">
                <a:latin typeface="Times New Roman"/>
                <a:cs typeface="Times New Roman"/>
              </a:rPr>
              <a:t>điểm  </a:t>
            </a:r>
            <a:r>
              <a:rPr sz="3600" b="1" dirty="0">
                <a:latin typeface="Times New Roman"/>
                <a:cs typeface="Times New Roman"/>
              </a:rPr>
              <a:t>khác. Đó chính </a:t>
            </a:r>
            <a:r>
              <a:rPr sz="3600" b="1" spc="-5" dirty="0">
                <a:latin typeface="Times New Roman"/>
                <a:cs typeface="Times New Roman"/>
              </a:rPr>
              <a:t>là</a:t>
            </a:r>
            <a:r>
              <a:rPr sz="3600" b="1" spc="-4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nhiễu.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Như </a:t>
            </a:r>
            <a:r>
              <a:rPr sz="3600" b="1" dirty="0">
                <a:latin typeface="Times New Roman"/>
                <a:cs typeface="Times New Roman"/>
              </a:rPr>
              <a:t>vậy </a:t>
            </a:r>
            <a:r>
              <a:rPr sz="3600" b="1" spc="-5" dirty="0">
                <a:latin typeface="Times New Roman"/>
                <a:cs typeface="Times New Roman"/>
              </a:rPr>
              <a:t>nhiễu là </a:t>
            </a:r>
            <a:r>
              <a:rPr sz="3600" b="1" dirty="0">
                <a:latin typeface="Times New Roman"/>
                <a:cs typeface="Times New Roman"/>
              </a:rPr>
              <a:t>sự </a:t>
            </a:r>
            <a:r>
              <a:rPr sz="3600" b="1" spc="-5" dirty="0">
                <a:latin typeface="Times New Roman"/>
                <a:cs typeface="Times New Roman"/>
              </a:rPr>
              <a:t>dịch </a:t>
            </a:r>
            <a:r>
              <a:rPr sz="3600" b="1" dirty="0">
                <a:latin typeface="Times New Roman"/>
                <a:cs typeface="Times New Roman"/>
              </a:rPr>
              <a:t>chuyển </a:t>
            </a:r>
            <a:r>
              <a:rPr sz="3600" b="1" spc="-5" dirty="0">
                <a:latin typeface="Times New Roman"/>
                <a:cs typeface="Times New Roman"/>
              </a:rPr>
              <a:t>đột ngột  </a:t>
            </a:r>
            <a:r>
              <a:rPr sz="3600" b="1" dirty="0">
                <a:latin typeface="Times New Roman"/>
                <a:cs typeface="Times New Roman"/>
              </a:rPr>
              <a:t>của tín </a:t>
            </a:r>
            <a:r>
              <a:rPr sz="3600" b="1" spc="-5" dirty="0">
                <a:latin typeface="Times New Roman"/>
                <a:cs typeface="Times New Roman"/>
              </a:rPr>
              <a:t>hiệu </a:t>
            </a:r>
            <a:r>
              <a:rPr sz="3600" b="1" dirty="0">
                <a:latin typeface="Times New Roman"/>
                <a:cs typeface="Times New Roman"/>
              </a:rPr>
              <a:t>trong một </a:t>
            </a:r>
            <a:r>
              <a:rPr sz="3600" b="1" spc="-5" dirty="0">
                <a:latin typeface="Times New Roman"/>
                <a:cs typeface="Times New Roman"/>
              </a:rPr>
              <a:t>khoảng</a:t>
            </a:r>
            <a:r>
              <a:rPr sz="3600" b="1" spc="-4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nhỏ.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0076"/>
            <a:ext cx="8757920" cy="430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295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Mô hình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liên</a:t>
            </a:r>
            <a:r>
              <a:rPr sz="24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tục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5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Hệ </a:t>
            </a:r>
            <a:r>
              <a:rPr sz="2800" b="1" dirty="0">
                <a:latin typeface="Times New Roman"/>
                <a:cs typeface="Times New Roman"/>
              </a:rPr>
              <a:t>thống </a:t>
            </a:r>
            <a:r>
              <a:rPr sz="2800" b="1" spc="-5" dirty="0">
                <a:latin typeface="Times New Roman"/>
                <a:cs typeface="Times New Roman"/>
              </a:rPr>
              <a:t>thu </a:t>
            </a:r>
            <a:r>
              <a:rPr sz="2800" b="1" dirty="0">
                <a:latin typeface="Times New Roman"/>
                <a:cs typeface="Times New Roman"/>
              </a:rPr>
              <a:t>nhận ảnh chuyển </a:t>
            </a: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dirty="0">
                <a:latin typeface="Times New Roman"/>
                <a:cs typeface="Times New Roman"/>
              </a:rPr>
              <a:t>hình ảnh thực </a:t>
            </a:r>
            <a:r>
              <a:rPr sz="2800" b="1" spc="-5" dirty="0">
                <a:latin typeface="Times New Roman"/>
                <a:cs typeface="Times New Roman"/>
              </a:rPr>
              <a:t>của  môi trường </a:t>
            </a:r>
            <a:r>
              <a:rPr sz="2800" b="1" dirty="0">
                <a:latin typeface="Times New Roman"/>
                <a:cs typeface="Times New Roman"/>
              </a:rPr>
              <a:t>xung </a:t>
            </a:r>
            <a:r>
              <a:rPr sz="2800" b="1" spc="-5" dirty="0">
                <a:latin typeface="Times New Roman"/>
                <a:cs typeface="Times New Roman"/>
              </a:rPr>
              <a:t>quanh </a:t>
            </a:r>
            <a:r>
              <a:rPr sz="2800" b="1" dirty="0">
                <a:latin typeface="Times New Roman"/>
                <a:cs typeface="Times New Roman"/>
              </a:rPr>
              <a:t>g(x,y) </a:t>
            </a:r>
            <a:r>
              <a:rPr sz="2800" b="1" spc="-5" dirty="0">
                <a:latin typeface="Times New Roman"/>
                <a:cs typeface="Times New Roman"/>
              </a:rPr>
              <a:t>thành </a:t>
            </a:r>
            <a:r>
              <a:rPr sz="2800" b="1" dirty="0">
                <a:latin typeface="Times New Roman"/>
                <a:cs typeface="Times New Roman"/>
              </a:rPr>
              <a:t>dạng </a:t>
            </a:r>
            <a:r>
              <a:rPr sz="2800" b="1" spc="-5" dirty="0">
                <a:latin typeface="Times New Roman"/>
                <a:cs typeface="Times New Roman"/>
              </a:rPr>
              <a:t>tín hiệu ảnh  </a:t>
            </a:r>
            <a:r>
              <a:rPr sz="2800" b="1" dirty="0">
                <a:latin typeface="Times New Roman"/>
                <a:cs typeface="Times New Roman"/>
              </a:rPr>
              <a:t>g’(x,y). </a:t>
            </a:r>
            <a:r>
              <a:rPr sz="2800" b="1" spc="-5" dirty="0">
                <a:latin typeface="Times New Roman"/>
                <a:cs typeface="Times New Roman"/>
              </a:rPr>
              <a:t>Tuy nhiên trong </a:t>
            </a:r>
            <a:r>
              <a:rPr sz="2800" b="1" dirty="0">
                <a:latin typeface="Times New Roman"/>
                <a:cs typeface="Times New Roman"/>
              </a:rPr>
              <a:t>quá </a:t>
            </a:r>
            <a:r>
              <a:rPr sz="2800" b="1" spc="-5" dirty="0">
                <a:latin typeface="Times New Roman"/>
                <a:cs typeface="Times New Roman"/>
              </a:rPr>
              <a:t>trình </a:t>
            </a:r>
            <a:r>
              <a:rPr sz="2800" b="1" dirty="0">
                <a:latin typeface="Times New Roman"/>
                <a:cs typeface="Times New Roman"/>
              </a:rPr>
              <a:t>chuyển đổi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nhiều  yếu tố </a:t>
            </a:r>
            <a:r>
              <a:rPr sz="2800" b="1" dirty="0">
                <a:latin typeface="Times New Roman"/>
                <a:cs typeface="Times New Roman"/>
              </a:rPr>
              <a:t>tác động </a:t>
            </a:r>
            <a:r>
              <a:rPr sz="2800" b="1" spc="-5" dirty="0">
                <a:latin typeface="Times New Roman"/>
                <a:cs typeface="Times New Roman"/>
              </a:rPr>
              <a:t>tạo thành nhiễu. </a:t>
            </a:r>
            <a:r>
              <a:rPr sz="2800" b="1" spc="-10" dirty="0">
                <a:latin typeface="Times New Roman"/>
                <a:cs typeface="Times New Roman"/>
              </a:rPr>
              <a:t>Do </a:t>
            </a:r>
            <a:r>
              <a:rPr sz="2800" b="1" dirty="0">
                <a:latin typeface="Times New Roman"/>
                <a:cs typeface="Times New Roman"/>
              </a:rPr>
              <a:t>đó </a:t>
            </a:r>
            <a:r>
              <a:rPr sz="2800" b="1" spc="-5" dirty="0">
                <a:latin typeface="Times New Roman"/>
                <a:cs typeface="Times New Roman"/>
              </a:rPr>
              <a:t>tín </a:t>
            </a:r>
            <a:r>
              <a:rPr sz="2800" b="1" spc="-10" dirty="0">
                <a:latin typeface="Times New Roman"/>
                <a:cs typeface="Times New Roman"/>
              </a:rPr>
              <a:t>hiệu </a:t>
            </a:r>
            <a:r>
              <a:rPr sz="2800" b="1" spc="-5" dirty="0">
                <a:latin typeface="Times New Roman"/>
                <a:cs typeface="Times New Roman"/>
              </a:rPr>
              <a:t>g’(x,y) 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thể chứa các thành phần nhiễu trong</a:t>
            </a:r>
            <a:r>
              <a:rPr sz="2800" b="1" spc="6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đó.</a:t>
            </a:r>
            <a:endParaRPr sz="28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Quá </a:t>
            </a:r>
            <a:r>
              <a:rPr sz="2800" b="1" dirty="0">
                <a:latin typeface="Times New Roman"/>
                <a:cs typeface="Times New Roman"/>
              </a:rPr>
              <a:t>trình thu nhận ảnh có </a:t>
            </a:r>
            <a:r>
              <a:rPr sz="2800" b="1" spc="-5" dirty="0">
                <a:latin typeface="Times New Roman"/>
                <a:cs typeface="Times New Roman"/>
              </a:rPr>
              <a:t>nhiễu </a:t>
            </a:r>
            <a:r>
              <a:rPr sz="2800" b="1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thể </a:t>
            </a:r>
            <a:r>
              <a:rPr sz="2800" b="1" spc="-10" dirty="0">
                <a:latin typeface="Times New Roman"/>
                <a:cs typeface="Times New Roman"/>
              </a:rPr>
              <a:t>mô </a:t>
            </a:r>
            <a:r>
              <a:rPr sz="2800" b="1" spc="-5" dirty="0">
                <a:latin typeface="Times New Roman"/>
                <a:cs typeface="Times New Roman"/>
              </a:rPr>
              <a:t>tả một  cách trực </a:t>
            </a:r>
            <a:r>
              <a:rPr sz="2800" b="1" dirty="0">
                <a:latin typeface="Times New Roman"/>
                <a:cs typeface="Times New Roman"/>
              </a:rPr>
              <a:t>quan như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4619243"/>
            <a:ext cx="7077456" cy="2238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59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814" y="1942197"/>
            <a:ext cx="3765744" cy="3189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4400" y="1954873"/>
            <a:ext cx="3749594" cy="3177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60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761208"/>
            <a:ext cx="6518909" cy="415162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Mô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hình rời</a:t>
            </a:r>
            <a:r>
              <a:rPr sz="32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rạc: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g(x,y) thành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g[m,n]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g’(x,y) thành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g’[m,n]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nhiễu </a:t>
            </a:r>
            <a:r>
              <a:rPr sz="3200" b="1" dirty="0">
                <a:latin typeface="Times New Roman"/>
                <a:cs typeface="Times New Roman"/>
              </a:rPr>
              <a:t>η(x,y) thành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η[m,n]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Ảnh </a:t>
            </a:r>
            <a:r>
              <a:rPr sz="3200" b="1" dirty="0">
                <a:latin typeface="Times New Roman"/>
                <a:cs typeface="Times New Roman"/>
              </a:rPr>
              <a:t>sau </a:t>
            </a:r>
            <a:r>
              <a:rPr sz="3200" b="1" spc="-5" dirty="0">
                <a:latin typeface="Times New Roman"/>
                <a:cs typeface="Times New Roman"/>
              </a:rPr>
              <a:t>quá </a:t>
            </a:r>
            <a:r>
              <a:rPr sz="3200" b="1" dirty="0">
                <a:latin typeface="Times New Roman"/>
                <a:cs typeface="Times New Roman"/>
              </a:rPr>
              <a:t>trình thu </a:t>
            </a:r>
            <a:r>
              <a:rPr sz="3200" b="1" spc="-5" dirty="0">
                <a:latin typeface="Times New Roman"/>
                <a:cs typeface="Times New Roman"/>
              </a:rPr>
              <a:t>nhận </a:t>
            </a:r>
            <a:r>
              <a:rPr sz="3200" b="1" dirty="0">
                <a:latin typeface="Times New Roman"/>
                <a:cs typeface="Times New Roman"/>
              </a:rPr>
              <a:t>ảnh</a:t>
            </a:r>
            <a:r>
              <a:rPr sz="3200" b="1" spc="-1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là: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50">
              <a:latin typeface="Times New Roman"/>
              <a:cs typeface="Times New Roman"/>
            </a:endParaRPr>
          </a:p>
          <a:p>
            <a:pPr marL="1210310" algn="ctr">
              <a:lnSpc>
                <a:spcPct val="100000"/>
              </a:lnSpc>
              <a:spcBef>
                <a:spcPts val="5"/>
              </a:spcBef>
            </a:pPr>
            <a:r>
              <a:rPr sz="2950" i="1" spc="-15" dirty="0">
                <a:latin typeface="Times New Roman"/>
                <a:cs typeface="Times New Roman"/>
              </a:rPr>
              <a:t>g</a:t>
            </a:r>
            <a:r>
              <a:rPr sz="2950" spc="-15" dirty="0">
                <a:latin typeface="Times New Roman"/>
                <a:cs typeface="Times New Roman"/>
              </a:rPr>
              <a:t>'</a:t>
            </a:r>
            <a:r>
              <a:rPr sz="4050" spc="-15" dirty="0">
                <a:latin typeface="Symbol"/>
                <a:cs typeface="Symbol"/>
              </a:rPr>
              <a:t></a:t>
            </a:r>
            <a:r>
              <a:rPr sz="2950" i="1" spc="-15" dirty="0">
                <a:latin typeface="Times New Roman"/>
                <a:cs typeface="Times New Roman"/>
              </a:rPr>
              <a:t>m</a:t>
            </a:r>
            <a:r>
              <a:rPr sz="2950" spc="-15" dirty="0">
                <a:latin typeface="Times New Roman"/>
                <a:cs typeface="Times New Roman"/>
              </a:rPr>
              <a:t>,</a:t>
            </a:r>
            <a:r>
              <a:rPr sz="2950" spc="-420" dirty="0">
                <a:latin typeface="Times New Roman"/>
                <a:cs typeface="Times New Roman"/>
              </a:rPr>
              <a:t> </a:t>
            </a:r>
            <a:r>
              <a:rPr sz="2950" i="1" spc="50" dirty="0">
                <a:latin typeface="Times New Roman"/>
                <a:cs typeface="Times New Roman"/>
              </a:rPr>
              <a:t>n</a:t>
            </a:r>
            <a:r>
              <a:rPr sz="4050" spc="50" dirty="0">
                <a:latin typeface="Symbol"/>
                <a:cs typeface="Symbol"/>
              </a:rPr>
              <a:t></a:t>
            </a:r>
            <a:r>
              <a:rPr sz="2950" spc="50" dirty="0">
                <a:latin typeface="Symbol"/>
                <a:cs typeface="Symbol"/>
              </a:rPr>
              <a:t></a:t>
            </a:r>
            <a:r>
              <a:rPr sz="2950" spc="-145" dirty="0">
                <a:latin typeface="Times New Roman"/>
                <a:cs typeface="Times New Roman"/>
              </a:rPr>
              <a:t> </a:t>
            </a:r>
            <a:r>
              <a:rPr sz="2950" i="1" spc="-130" dirty="0">
                <a:latin typeface="Times New Roman"/>
                <a:cs typeface="Times New Roman"/>
              </a:rPr>
              <a:t>h</a:t>
            </a:r>
            <a:r>
              <a:rPr sz="4050" spc="-130" dirty="0">
                <a:latin typeface="Symbol"/>
                <a:cs typeface="Symbol"/>
              </a:rPr>
              <a:t></a:t>
            </a:r>
            <a:r>
              <a:rPr sz="2950" i="1" spc="-130" dirty="0">
                <a:latin typeface="Times New Roman"/>
                <a:cs typeface="Times New Roman"/>
              </a:rPr>
              <a:t>m</a:t>
            </a:r>
            <a:r>
              <a:rPr sz="2950" spc="-130" dirty="0">
                <a:latin typeface="Times New Roman"/>
                <a:cs typeface="Times New Roman"/>
              </a:rPr>
              <a:t>,</a:t>
            </a:r>
            <a:r>
              <a:rPr sz="2950" spc="-415" dirty="0">
                <a:latin typeface="Times New Roman"/>
                <a:cs typeface="Times New Roman"/>
              </a:rPr>
              <a:t> </a:t>
            </a:r>
            <a:r>
              <a:rPr sz="2950" i="1" spc="-75" dirty="0">
                <a:latin typeface="Times New Roman"/>
                <a:cs typeface="Times New Roman"/>
              </a:rPr>
              <a:t>n</a:t>
            </a:r>
            <a:r>
              <a:rPr sz="4050" spc="-75" dirty="0">
                <a:latin typeface="Symbol"/>
                <a:cs typeface="Symbol"/>
              </a:rPr>
              <a:t></a:t>
            </a:r>
            <a:r>
              <a:rPr sz="2950" spc="-75" dirty="0">
                <a:latin typeface="Times New Roman"/>
                <a:cs typeface="Times New Roman"/>
              </a:rPr>
              <a:t>*</a:t>
            </a:r>
            <a:r>
              <a:rPr sz="2950" spc="-355" dirty="0">
                <a:latin typeface="Times New Roman"/>
                <a:cs typeface="Times New Roman"/>
              </a:rPr>
              <a:t> </a:t>
            </a:r>
            <a:r>
              <a:rPr sz="2950" i="1" spc="-85" dirty="0">
                <a:latin typeface="Times New Roman"/>
                <a:cs typeface="Times New Roman"/>
              </a:rPr>
              <a:t>g</a:t>
            </a:r>
            <a:r>
              <a:rPr sz="4050" spc="-85" dirty="0">
                <a:latin typeface="Symbol"/>
                <a:cs typeface="Symbol"/>
              </a:rPr>
              <a:t></a:t>
            </a:r>
            <a:r>
              <a:rPr sz="2950" i="1" spc="-85" dirty="0">
                <a:latin typeface="Times New Roman"/>
                <a:cs typeface="Times New Roman"/>
              </a:rPr>
              <a:t>m</a:t>
            </a:r>
            <a:r>
              <a:rPr sz="2950" spc="-85" dirty="0">
                <a:latin typeface="Times New Roman"/>
                <a:cs typeface="Times New Roman"/>
              </a:rPr>
              <a:t>,</a:t>
            </a:r>
            <a:r>
              <a:rPr sz="2950" spc="-409" dirty="0">
                <a:latin typeface="Times New Roman"/>
                <a:cs typeface="Times New Roman"/>
              </a:rPr>
              <a:t> </a:t>
            </a:r>
            <a:r>
              <a:rPr sz="2950" i="1" spc="-55" dirty="0">
                <a:latin typeface="Times New Roman"/>
                <a:cs typeface="Times New Roman"/>
              </a:rPr>
              <a:t>n</a:t>
            </a:r>
            <a:r>
              <a:rPr sz="4050" spc="-55" dirty="0">
                <a:latin typeface="Symbol"/>
                <a:cs typeface="Symbol"/>
              </a:rPr>
              <a:t></a:t>
            </a:r>
            <a:r>
              <a:rPr sz="2950" spc="-55" dirty="0">
                <a:latin typeface="Symbol"/>
                <a:cs typeface="Symbol"/>
              </a:rPr>
              <a:t></a:t>
            </a:r>
            <a:r>
              <a:rPr sz="3150" i="1" spc="-55" dirty="0">
                <a:latin typeface="Symbol"/>
                <a:cs typeface="Symbol"/>
              </a:rPr>
              <a:t></a:t>
            </a:r>
            <a:r>
              <a:rPr sz="4050" spc="-55" dirty="0">
                <a:latin typeface="Symbol"/>
                <a:cs typeface="Symbol"/>
              </a:rPr>
              <a:t></a:t>
            </a:r>
            <a:r>
              <a:rPr sz="2950" i="1" spc="-55" dirty="0">
                <a:latin typeface="Times New Roman"/>
                <a:cs typeface="Times New Roman"/>
              </a:rPr>
              <a:t>m</a:t>
            </a:r>
            <a:r>
              <a:rPr sz="2950" spc="-55" dirty="0">
                <a:latin typeface="Times New Roman"/>
                <a:cs typeface="Times New Roman"/>
              </a:rPr>
              <a:t>,</a:t>
            </a:r>
            <a:r>
              <a:rPr sz="2950" spc="-405" dirty="0">
                <a:latin typeface="Times New Roman"/>
                <a:cs typeface="Times New Roman"/>
              </a:rPr>
              <a:t> </a:t>
            </a:r>
            <a:r>
              <a:rPr sz="2950" i="1" spc="-125" dirty="0">
                <a:latin typeface="Times New Roman"/>
                <a:cs typeface="Times New Roman"/>
              </a:rPr>
              <a:t>n</a:t>
            </a:r>
            <a:r>
              <a:rPr sz="4050" spc="-125" dirty="0">
                <a:latin typeface="Symbol"/>
                <a:cs typeface="Symbol"/>
              </a:rPr>
              <a:t></a:t>
            </a:r>
            <a:endParaRPr sz="4050">
              <a:latin typeface="Symbol"/>
              <a:cs typeface="Symbo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61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0549" y="1675949"/>
            <a:ext cx="8413201" cy="4166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644" y="5663895"/>
            <a:ext cx="7543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h[m,n]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9228" y="5816295"/>
            <a:ext cx="7575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η[m,n]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244" y="1319530"/>
            <a:ext cx="7404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</a:t>
            </a:r>
            <a:r>
              <a:rPr sz="20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[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m,n]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71409" y="4749165"/>
            <a:ext cx="8261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</a:t>
            </a:r>
            <a:r>
              <a:rPr sz="20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’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[m,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41775" y="1319530"/>
            <a:ext cx="1656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g[m,n]*</a:t>
            </a:r>
            <a:r>
              <a:rPr sz="2000" b="1" u="heavy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h[m,n]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140" y="734889"/>
            <a:ext cx="8608060" cy="383794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416559" indent="-403860">
              <a:lnSpc>
                <a:spcPct val="100000"/>
              </a:lnSpc>
              <a:spcBef>
                <a:spcPts val="1040"/>
              </a:spcBef>
              <a:buSzPct val="97500"/>
              <a:buFont typeface="Wingdings"/>
              <a:buChar char=""/>
              <a:tabLst>
                <a:tab pos="416559" algn="l"/>
              </a:tabLst>
            </a:pPr>
            <a:r>
              <a:rPr sz="4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Gray </a:t>
            </a:r>
            <a:r>
              <a:rPr sz="4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4000" i="1" dirty="0">
                <a:solidFill>
                  <a:srgbClr val="FF0000"/>
                </a:solidFill>
                <a:latin typeface="Times New Roman"/>
                <a:cs typeface="Times New Roman"/>
              </a:rPr>
              <a:t>: </a:t>
            </a:r>
            <a:r>
              <a:rPr sz="4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Mức</a:t>
            </a:r>
            <a:r>
              <a:rPr sz="4000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xám/Màu</a:t>
            </a:r>
            <a:endParaRPr sz="40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040"/>
              </a:spcBef>
              <a:buSzPct val="97727"/>
              <a:buFont typeface="Wingdings"/>
              <a:buChar char=""/>
              <a:tabLst>
                <a:tab pos="457834" algn="l"/>
              </a:tabLst>
            </a:pPr>
            <a:r>
              <a:rPr sz="4400" b="1" dirty="0">
                <a:latin typeface="Times New Roman"/>
                <a:cs typeface="Times New Roman"/>
              </a:rPr>
              <a:t>Là </a:t>
            </a:r>
            <a:r>
              <a:rPr sz="4400" b="1" spc="-5" dirty="0">
                <a:latin typeface="Times New Roman"/>
                <a:cs typeface="Times New Roman"/>
              </a:rPr>
              <a:t>số </a:t>
            </a:r>
            <a:r>
              <a:rPr sz="4400" b="1" dirty="0">
                <a:latin typeface="Times New Roman"/>
                <a:cs typeface="Times New Roman"/>
              </a:rPr>
              <a:t>các giá trị </a:t>
            </a:r>
            <a:r>
              <a:rPr sz="4400" b="1" spc="-10" dirty="0">
                <a:latin typeface="Times New Roman"/>
                <a:cs typeface="Times New Roman"/>
              </a:rPr>
              <a:t>có </a:t>
            </a:r>
            <a:r>
              <a:rPr sz="4400" b="1" dirty="0">
                <a:latin typeface="Times New Roman"/>
                <a:cs typeface="Times New Roman"/>
              </a:rPr>
              <a:t>thể có của các  </a:t>
            </a:r>
            <a:r>
              <a:rPr sz="4400" b="1" spc="-5" dirty="0">
                <a:latin typeface="Times New Roman"/>
                <a:cs typeface="Times New Roman"/>
              </a:rPr>
              <a:t>điểm </a:t>
            </a:r>
            <a:r>
              <a:rPr sz="4400" b="1" dirty="0">
                <a:latin typeface="Times New Roman"/>
                <a:cs typeface="Times New Roman"/>
              </a:rPr>
              <a:t>ảnh của</a:t>
            </a:r>
            <a:r>
              <a:rPr sz="4400" b="1" spc="-2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ảnh.</a:t>
            </a:r>
            <a:endParaRPr sz="4400">
              <a:latin typeface="Times New Roman"/>
              <a:cs typeface="Times New Roman"/>
            </a:endParaRPr>
          </a:p>
          <a:p>
            <a:pPr marL="457200" indent="-445134">
              <a:lnSpc>
                <a:spcPct val="100000"/>
              </a:lnSpc>
              <a:spcBef>
                <a:spcPts val="1060"/>
              </a:spcBef>
              <a:buSzPct val="97727"/>
              <a:buFont typeface="Wingdings"/>
              <a:buChar char=""/>
              <a:tabLst>
                <a:tab pos="457834" algn="l"/>
              </a:tabLst>
            </a:pPr>
            <a:r>
              <a:rPr sz="4400" b="1" dirty="0">
                <a:latin typeface="Times New Roman"/>
                <a:cs typeface="Times New Roman"/>
              </a:rPr>
              <a:t>Mức </a:t>
            </a:r>
            <a:r>
              <a:rPr sz="4400" b="1" spc="5" dirty="0">
                <a:latin typeface="Times New Roman"/>
                <a:cs typeface="Times New Roman"/>
              </a:rPr>
              <a:t>xám </a:t>
            </a:r>
            <a:r>
              <a:rPr sz="4400" b="1" dirty="0">
                <a:latin typeface="Times New Roman"/>
                <a:cs typeface="Times New Roman"/>
              </a:rPr>
              <a:t>là cường </a:t>
            </a:r>
            <a:r>
              <a:rPr sz="4400" b="1" spc="-5" dirty="0">
                <a:latin typeface="Times New Roman"/>
                <a:cs typeface="Times New Roman"/>
              </a:rPr>
              <a:t>độ</a:t>
            </a:r>
            <a:r>
              <a:rPr sz="4400" b="1" spc="-8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sáng</a:t>
            </a:r>
            <a:endParaRPr sz="4400">
              <a:latin typeface="Times New Roman"/>
              <a:cs typeface="Times New Roman"/>
            </a:endParaRPr>
          </a:p>
          <a:p>
            <a:pPr marL="457200" indent="-445134">
              <a:lnSpc>
                <a:spcPct val="100000"/>
              </a:lnSpc>
              <a:spcBef>
                <a:spcPts val="1055"/>
              </a:spcBef>
              <a:buSzPct val="97727"/>
              <a:buFont typeface="Wingdings"/>
              <a:buChar char=""/>
              <a:tabLst>
                <a:tab pos="457834" algn="l"/>
              </a:tabLst>
            </a:pPr>
            <a:r>
              <a:rPr sz="4400" b="1" dirty="0">
                <a:latin typeface="Times New Roman"/>
                <a:cs typeface="Times New Roman"/>
              </a:rPr>
              <a:t>Màu là màu của </a:t>
            </a:r>
            <a:r>
              <a:rPr sz="4400" b="1" spc="-5" dirty="0">
                <a:latin typeface="Times New Roman"/>
                <a:cs typeface="Times New Roman"/>
              </a:rPr>
              <a:t>điểm</a:t>
            </a:r>
            <a:r>
              <a:rPr sz="4400" b="1" spc="-5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ảnh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608431"/>
            <a:ext cx="8137525" cy="57816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3.3.2.Các loại</a:t>
            </a:r>
            <a:r>
              <a:rPr sz="32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nhiễu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Nhiễu do </a:t>
            </a:r>
            <a:r>
              <a:rPr sz="3200" b="1" dirty="0">
                <a:latin typeface="Times New Roman"/>
                <a:cs typeface="Times New Roman"/>
              </a:rPr>
              <a:t>thiết </a:t>
            </a:r>
            <a:r>
              <a:rPr sz="3200" b="1" spc="-5" dirty="0">
                <a:latin typeface="Times New Roman"/>
                <a:cs typeface="Times New Roman"/>
              </a:rPr>
              <a:t>bị </a:t>
            </a:r>
            <a:r>
              <a:rPr sz="3200" b="1" dirty="0">
                <a:latin typeface="Times New Roman"/>
                <a:cs typeface="Times New Roman"/>
              </a:rPr>
              <a:t>thu </a:t>
            </a:r>
            <a:r>
              <a:rPr sz="3200" b="1" spc="-5" dirty="0">
                <a:latin typeface="Times New Roman"/>
                <a:cs typeface="Times New Roman"/>
              </a:rPr>
              <a:t>nhận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ảnh: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Quang </a:t>
            </a:r>
            <a:r>
              <a:rPr sz="3200" b="1" spc="-5" dirty="0">
                <a:latin typeface="Times New Roman"/>
                <a:cs typeface="Times New Roman"/>
              </a:rPr>
              <a:t>sai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thấu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kính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Nhiễu do </a:t>
            </a:r>
            <a:r>
              <a:rPr sz="3200" b="1" dirty="0">
                <a:latin typeface="Times New Roman"/>
                <a:cs typeface="Times New Roman"/>
              </a:rPr>
              <a:t>cảm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biến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Nhiễu </a:t>
            </a:r>
            <a:r>
              <a:rPr sz="3200" b="1" spc="-10" dirty="0">
                <a:latin typeface="Times New Roman"/>
                <a:cs typeface="Times New Roman"/>
              </a:rPr>
              <a:t>do </a:t>
            </a:r>
            <a:r>
              <a:rPr sz="3200" b="1" spc="-5" dirty="0">
                <a:latin typeface="Times New Roman"/>
                <a:cs typeface="Times New Roman"/>
              </a:rPr>
              <a:t>rung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động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Nhiễu ngẫu nhiên </a:t>
            </a: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5" dirty="0">
                <a:latin typeface="Times New Roman"/>
                <a:cs typeface="Times New Roman"/>
              </a:rPr>
              <a:t>độc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lập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Ảnh hưởng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môi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trường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Nhiễu do </a:t>
            </a:r>
            <a:r>
              <a:rPr sz="3200" b="1" spc="5" dirty="0">
                <a:latin typeface="Times New Roman"/>
                <a:cs typeface="Times New Roman"/>
              </a:rPr>
              <a:t>vật </a:t>
            </a:r>
            <a:r>
              <a:rPr sz="3200" b="1" spc="-5" dirty="0">
                <a:latin typeface="Times New Roman"/>
                <a:cs typeface="Times New Roman"/>
              </a:rPr>
              <a:t>quan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sát</a:t>
            </a:r>
            <a:endParaRPr sz="3200">
              <a:latin typeface="Times New Roman"/>
              <a:cs typeface="Times New Roman"/>
            </a:endParaRPr>
          </a:p>
          <a:p>
            <a:pPr marL="584200" marR="5080" lvl="1" indent="-114300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Do bề mặt nhám, </a:t>
            </a:r>
            <a:r>
              <a:rPr sz="3200" b="1" dirty="0">
                <a:latin typeface="Times New Roman"/>
                <a:cs typeface="Times New Roman"/>
              </a:rPr>
              <a:t>gây </a:t>
            </a:r>
            <a:r>
              <a:rPr sz="3200" b="1" spc="-5" dirty="0">
                <a:latin typeface="Times New Roman"/>
                <a:cs typeface="Times New Roman"/>
              </a:rPr>
              <a:t>tán </a:t>
            </a:r>
            <a:r>
              <a:rPr sz="3200" b="1" dirty="0">
                <a:latin typeface="Times New Roman"/>
                <a:cs typeface="Times New Roman"/>
              </a:rPr>
              <a:t>xạ tạo </a:t>
            </a:r>
            <a:r>
              <a:rPr sz="3200" b="1" spc="-5" dirty="0">
                <a:latin typeface="Times New Roman"/>
                <a:cs typeface="Times New Roman"/>
              </a:rPr>
              <a:t>nhiễu</a:t>
            </a:r>
            <a:r>
              <a:rPr sz="3200" b="1" spc="-8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lốm  </a:t>
            </a:r>
            <a:r>
              <a:rPr sz="3200" b="1" spc="-5" dirty="0">
                <a:latin typeface="Times New Roman"/>
                <a:cs typeface="Times New Roman"/>
              </a:rPr>
              <a:t>đốm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63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761208"/>
            <a:ext cx="5189220" cy="295211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3.3.3.Các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kỹ thuật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lọc</a:t>
            </a:r>
            <a:r>
              <a:rPr sz="3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nhiễu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Lọc</a:t>
            </a:r>
            <a:r>
              <a:rPr sz="3200" b="1" spc="-5" dirty="0">
                <a:latin typeface="Times New Roman"/>
                <a:cs typeface="Times New Roman"/>
              </a:rPr>
              <a:t> đảo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Lọc giả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đảo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Lọc </a:t>
            </a:r>
            <a:r>
              <a:rPr sz="3200" b="1" spc="-5" dirty="0">
                <a:latin typeface="Times New Roman"/>
                <a:cs typeface="Times New Roman"/>
              </a:rPr>
              <a:t>nhiễu </a:t>
            </a:r>
            <a:r>
              <a:rPr sz="3200" b="1" dirty="0">
                <a:latin typeface="Times New Roman"/>
                <a:cs typeface="Times New Roman"/>
              </a:rPr>
              <a:t>lốm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đốm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Lọc </a:t>
            </a:r>
            <a:r>
              <a:rPr sz="3200" b="1" spc="-5" dirty="0">
                <a:latin typeface="Times New Roman"/>
                <a:cs typeface="Times New Roman"/>
              </a:rPr>
              <a:t>đồng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cầu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64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761208"/>
            <a:ext cx="8456930" cy="31470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Lọc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đảo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(inverse</a:t>
            </a:r>
            <a:r>
              <a:rPr sz="3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filter)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Nguyên lý của </a:t>
            </a:r>
            <a:r>
              <a:rPr sz="3200" b="1" spc="-5" dirty="0">
                <a:latin typeface="Times New Roman"/>
                <a:cs typeface="Times New Roman"/>
              </a:rPr>
              <a:t>lọc đảo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sử </a:t>
            </a:r>
            <a:r>
              <a:rPr sz="3200" b="1" spc="-5" dirty="0">
                <a:latin typeface="Times New Roman"/>
                <a:cs typeface="Times New Roman"/>
              </a:rPr>
              <a:t>dụng hàm ngược 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đáp ứng xung h[m,n] để khôi </a:t>
            </a:r>
            <a:r>
              <a:rPr sz="3200" b="1" spc="-10" dirty="0">
                <a:latin typeface="Times New Roman"/>
                <a:cs typeface="Times New Roman"/>
              </a:rPr>
              <a:t>phục lại </a:t>
            </a:r>
            <a:r>
              <a:rPr sz="3200" b="1" dirty="0">
                <a:latin typeface="Times New Roman"/>
                <a:cs typeface="Times New Roman"/>
              </a:rPr>
              <a:t>một  ảnh xấp xỉ ảnh nguyên gốc </a:t>
            </a:r>
            <a:r>
              <a:rPr sz="3200" b="1" spc="-5" dirty="0">
                <a:latin typeface="Times New Roman"/>
                <a:cs typeface="Times New Roman"/>
              </a:rPr>
              <a:t>g[m,n] </a:t>
            </a:r>
            <a:r>
              <a:rPr sz="3200" b="1" dirty="0">
                <a:latin typeface="Times New Roman"/>
                <a:cs typeface="Times New Roman"/>
              </a:rPr>
              <a:t>từ ảnh  </a:t>
            </a:r>
            <a:r>
              <a:rPr sz="3200" b="1" spc="-5" dirty="0">
                <a:latin typeface="Times New Roman"/>
                <a:cs typeface="Times New Roman"/>
              </a:rPr>
              <a:t>g’[m,n] đã biết nguyên </a:t>
            </a:r>
            <a:r>
              <a:rPr sz="3200" b="1" spc="-10" dirty="0">
                <a:latin typeface="Times New Roman"/>
                <a:cs typeface="Times New Roman"/>
              </a:rPr>
              <a:t>lý </a:t>
            </a:r>
            <a:r>
              <a:rPr sz="3200" b="1" spc="-5" dirty="0">
                <a:latin typeface="Times New Roman"/>
                <a:cs typeface="Times New Roman"/>
              </a:rPr>
              <a:t>này được biễu diễn  </a:t>
            </a:r>
            <a:r>
              <a:rPr sz="3200" b="1" dirty="0">
                <a:latin typeface="Times New Roman"/>
                <a:cs typeface="Times New Roman"/>
              </a:rPr>
              <a:t>mô tả theo sơ </a:t>
            </a:r>
            <a:r>
              <a:rPr sz="3200" b="1" spc="-5" dirty="0">
                <a:latin typeface="Times New Roman"/>
                <a:cs typeface="Times New Roman"/>
              </a:rPr>
              <a:t>đồ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sau: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8000" y="4622800"/>
            <a:ext cx="7937500" cy="101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65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857757"/>
            <a:ext cx="8354695" cy="5293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marR="304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816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Như </a:t>
            </a:r>
            <a:r>
              <a:rPr sz="3200" b="1" dirty="0">
                <a:latin typeface="Times New Roman"/>
                <a:cs typeface="Times New Roman"/>
              </a:rPr>
              <a:t>vậy ảnh </a:t>
            </a:r>
            <a:r>
              <a:rPr sz="3200" b="1" spc="-5" dirty="0">
                <a:latin typeface="Times New Roman"/>
                <a:cs typeface="Times New Roman"/>
              </a:rPr>
              <a:t>khôi phục g*[m,n] </a:t>
            </a:r>
            <a:r>
              <a:rPr sz="3200" b="1" dirty="0">
                <a:latin typeface="Times New Roman"/>
                <a:cs typeface="Times New Roman"/>
              </a:rPr>
              <a:t>sẽ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dirty="0">
                <a:latin typeface="Times New Roman"/>
                <a:cs typeface="Times New Roman"/>
              </a:rPr>
              <a:t>tính  theo công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thức:</a:t>
            </a:r>
            <a:endParaRPr sz="3200">
              <a:latin typeface="Times New Roman"/>
              <a:cs typeface="Times New Roman"/>
            </a:endParaRPr>
          </a:p>
          <a:p>
            <a:pPr marL="2025650" lvl="1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2025650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g*[m,n]= g’[m,n]*</a:t>
            </a:r>
            <a:r>
              <a:rPr sz="32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3150" b="1" baseline="25132" dirty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[m,n]</a:t>
            </a:r>
            <a:endParaRPr sz="3200">
              <a:latin typeface="Times New Roman"/>
              <a:cs typeface="Times New Roman"/>
            </a:endParaRPr>
          </a:p>
          <a:p>
            <a:pPr marL="381000" marR="33020" indent="-343535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816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Trong </a:t>
            </a:r>
            <a:r>
              <a:rPr sz="3200" b="1" spc="-10" dirty="0">
                <a:latin typeface="Times New Roman"/>
                <a:cs typeface="Times New Roman"/>
              </a:rPr>
              <a:t>đó </a:t>
            </a:r>
            <a:r>
              <a:rPr sz="3200" b="1" spc="-5" dirty="0">
                <a:latin typeface="Times New Roman"/>
                <a:cs typeface="Times New Roman"/>
              </a:rPr>
              <a:t>h</a:t>
            </a:r>
            <a:r>
              <a:rPr sz="3150" b="1" spc="-7" baseline="25132" dirty="0">
                <a:latin typeface="Times New Roman"/>
                <a:cs typeface="Times New Roman"/>
              </a:rPr>
              <a:t>-1</a:t>
            </a:r>
            <a:r>
              <a:rPr sz="3200" b="1" spc="-5" dirty="0">
                <a:latin typeface="Times New Roman"/>
                <a:cs typeface="Times New Roman"/>
              </a:rPr>
              <a:t>[m,n] chính là hàm của </a:t>
            </a:r>
            <a:r>
              <a:rPr sz="3200" b="1" spc="-10" dirty="0">
                <a:latin typeface="Times New Roman"/>
                <a:cs typeface="Times New Roman"/>
              </a:rPr>
              <a:t>bộ </a:t>
            </a:r>
            <a:r>
              <a:rPr sz="3200" b="1" dirty="0">
                <a:latin typeface="Times New Roman"/>
                <a:cs typeface="Times New Roman"/>
              </a:rPr>
              <a:t>lọc  đảo.</a:t>
            </a:r>
            <a:endParaRPr sz="3200">
              <a:latin typeface="Times New Roman"/>
              <a:cs typeface="Times New Roman"/>
            </a:endParaRPr>
          </a:p>
          <a:p>
            <a:pPr marL="381000" marR="3302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81635" algn="l"/>
              </a:tabLst>
            </a:pPr>
            <a:r>
              <a:rPr sz="3200" b="1" dirty="0">
                <a:latin typeface="Times New Roman"/>
                <a:cs typeface="Times New Roman"/>
              </a:rPr>
              <a:t>Vì H</a:t>
            </a:r>
            <a:r>
              <a:rPr sz="3150" b="1" baseline="25132" dirty="0">
                <a:latin typeface="Times New Roman"/>
                <a:cs typeface="Times New Roman"/>
              </a:rPr>
              <a:t>-1</a:t>
            </a:r>
            <a:r>
              <a:rPr sz="3200" b="1" dirty="0">
                <a:latin typeface="Times New Roman"/>
                <a:cs typeface="Times New Roman"/>
              </a:rPr>
              <a:t>(H(x))=x nên </a:t>
            </a:r>
            <a:r>
              <a:rPr sz="3200" b="1" spc="-10" dirty="0">
                <a:latin typeface="Times New Roman"/>
                <a:cs typeface="Times New Roman"/>
              </a:rPr>
              <a:t>ta </a:t>
            </a:r>
            <a:r>
              <a:rPr sz="3200" b="1" spc="-5" dirty="0">
                <a:latin typeface="Times New Roman"/>
                <a:cs typeface="Times New Roman"/>
              </a:rPr>
              <a:t>có </a:t>
            </a:r>
            <a:r>
              <a:rPr sz="3200" b="1" dirty="0">
                <a:latin typeface="Times New Roman"/>
                <a:cs typeface="Times New Roman"/>
              </a:rPr>
              <a:t>giá trị </a:t>
            </a:r>
            <a:r>
              <a:rPr sz="3200" b="1" spc="-5" dirty="0">
                <a:latin typeface="Times New Roman"/>
                <a:cs typeface="Times New Roman"/>
              </a:rPr>
              <a:t>đầu </a:t>
            </a:r>
            <a:r>
              <a:rPr sz="3200" b="1" spc="-10" dirty="0">
                <a:latin typeface="Times New Roman"/>
                <a:cs typeface="Times New Roman"/>
              </a:rPr>
              <a:t>ra  </a:t>
            </a:r>
            <a:r>
              <a:rPr sz="3200" b="1" dirty="0">
                <a:latin typeface="Times New Roman"/>
                <a:cs typeface="Times New Roman"/>
              </a:rPr>
              <a:t>g*[m,n] cũng </a:t>
            </a:r>
            <a:r>
              <a:rPr sz="3200" b="1" spc="-5" dirty="0">
                <a:latin typeface="Times New Roman"/>
                <a:cs typeface="Times New Roman"/>
              </a:rPr>
              <a:t>bằng </a:t>
            </a:r>
            <a:r>
              <a:rPr sz="3200" b="1" dirty="0">
                <a:latin typeface="Times New Roman"/>
                <a:cs typeface="Times New Roman"/>
              </a:rPr>
              <a:t>giá trị </a:t>
            </a:r>
            <a:r>
              <a:rPr sz="3200" b="1" spc="5" dirty="0">
                <a:latin typeface="Times New Roman"/>
                <a:cs typeface="Times New Roman"/>
              </a:rPr>
              <a:t>vào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g[m,n].</a:t>
            </a:r>
            <a:endParaRPr sz="3200">
              <a:latin typeface="Times New Roman"/>
              <a:cs typeface="Times New Roman"/>
            </a:endParaRPr>
          </a:p>
          <a:p>
            <a:pPr marL="381000" marR="32384" indent="-343535" algn="just">
              <a:lnSpc>
                <a:spcPct val="100000"/>
              </a:lnSpc>
              <a:spcBef>
                <a:spcPts val="775"/>
              </a:spcBef>
              <a:buFont typeface="Wingdings"/>
              <a:buChar char=""/>
              <a:tabLst>
                <a:tab pos="3816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Như </a:t>
            </a:r>
            <a:r>
              <a:rPr sz="3200" b="1" dirty="0">
                <a:latin typeface="Times New Roman"/>
                <a:cs typeface="Times New Roman"/>
              </a:rPr>
              <a:t>vậy </a:t>
            </a:r>
            <a:r>
              <a:rPr sz="3200" b="1" spc="-10" dirty="0">
                <a:latin typeface="Times New Roman"/>
                <a:cs typeface="Times New Roman"/>
              </a:rPr>
              <a:t>ta đã </a:t>
            </a:r>
            <a:r>
              <a:rPr sz="3200" b="1" spc="-5" dirty="0">
                <a:latin typeface="Times New Roman"/>
                <a:cs typeface="Times New Roman"/>
              </a:rPr>
              <a:t>khôi </a:t>
            </a:r>
            <a:r>
              <a:rPr sz="3200" b="1" spc="-10" dirty="0">
                <a:latin typeface="Times New Roman"/>
                <a:cs typeface="Times New Roman"/>
              </a:rPr>
              <a:t>phục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5" dirty="0">
                <a:latin typeface="Times New Roman"/>
                <a:cs typeface="Times New Roman"/>
              </a:rPr>
              <a:t>g[m,n]  nhờ dùng hàm ngược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đáp ứng xung  h[m,n].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66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746883"/>
            <a:ext cx="8352790" cy="54032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02590" indent="-365125" algn="just">
              <a:lnSpc>
                <a:spcPct val="100000"/>
              </a:lnSpc>
              <a:spcBef>
                <a:spcPts val="960"/>
              </a:spcBef>
              <a:buSzPct val="97222"/>
              <a:buFont typeface="Wingdings"/>
              <a:buChar char=""/>
              <a:tabLst>
                <a:tab pos="403225" algn="l"/>
              </a:tabLst>
            </a:pP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Lọc giả đảo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(Pseudoinverse filter):</a:t>
            </a:r>
            <a:endParaRPr sz="3600">
              <a:latin typeface="Times New Roman"/>
              <a:cs typeface="Times New Roman"/>
            </a:endParaRPr>
          </a:p>
          <a:p>
            <a:pPr marL="381000" marR="3048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403225" algn="l"/>
              </a:tabLst>
            </a:pPr>
            <a:r>
              <a:rPr sz="3600" b="1" dirty="0">
                <a:latin typeface="Times New Roman"/>
                <a:cs typeface="Times New Roman"/>
              </a:rPr>
              <a:t>Do việc xác </a:t>
            </a:r>
            <a:r>
              <a:rPr sz="3600" b="1" spc="-5" dirty="0">
                <a:latin typeface="Times New Roman"/>
                <a:cs typeface="Times New Roman"/>
              </a:rPr>
              <a:t>định </a:t>
            </a:r>
            <a:r>
              <a:rPr sz="3600" b="1" dirty="0">
                <a:latin typeface="Times New Roman"/>
                <a:cs typeface="Times New Roman"/>
              </a:rPr>
              <a:t>hàm h</a:t>
            </a:r>
            <a:r>
              <a:rPr sz="3600" b="1" baseline="25462" dirty="0">
                <a:latin typeface="Times New Roman"/>
                <a:cs typeface="Times New Roman"/>
              </a:rPr>
              <a:t>-1</a:t>
            </a:r>
            <a:r>
              <a:rPr sz="3600" b="1" dirty="0">
                <a:latin typeface="Times New Roman"/>
                <a:cs typeface="Times New Roman"/>
              </a:rPr>
              <a:t>[m,n] </a:t>
            </a:r>
            <a:r>
              <a:rPr sz="3600" b="1" spc="-5" dirty="0">
                <a:latin typeface="Times New Roman"/>
                <a:cs typeface="Times New Roman"/>
              </a:rPr>
              <a:t>là </a:t>
            </a:r>
            <a:r>
              <a:rPr sz="3600" b="1" dirty="0">
                <a:latin typeface="Times New Roman"/>
                <a:cs typeface="Times New Roman"/>
              </a:rPr>
              <a:t>không  </a:t>
            </a:r>
            <a:r>
              <a:rPr sz="3600" b="1" spc="-5" dirty="0">
                <a:latin typeface="Times New Roman"/>
                <a:cs typeface="Times New Roman"/>
              </a:rPr>
              <a:t>chính </a:t>
            </a:r>
            <a:r>
              <a:rPr sz="3600" b="1" dirty="0">
                <a:latin typeface="Times New Roman"/>
                <a:cs typeface="Times New Roman"/>
              </a:rPr>
              <a:t>xác và </a:t>
            </a:r>
            <a:r>
              <a:rPr sz="3600" b="1" spc="-5" dirty="0">
                <a:latin typeface="Times New Roman"/>
                <a:cs typeface="Times New Roman"/>
              </a:rPr>
              <a:t>đôi lúc </a:t>
            </a:r>
            <a:r>
              <a:rPr sz="3600" b="1" dirty="0">
                <a:latin typeface="Times New Roman"/>
                <a:cs typeface="Times New Roman"/>
              </a:rPr>
              <a:t>là </a:t>
            </a:r>
            <a:r>
              <a:rPr sz="3600" b="1" spc="-5" dirty="0">
                <a:latin typeface="Times New Roman"/>
                <a:cs typeface="Times New Roman"/>
              </a:rPr>
              <a:t>không </a:t>
            </a:r>
            <a:r>
              <a:rPr sz="3600" b="1" dirty="0">
                <a:latin typeface="Times New Roman"/>
                <a:cs typeface="Times New Roman"/>
              </a:rPr>
              <a:t>xác </a:t>
            </a:r>
            <a:r>
              <a:rPr sz="3600" b="1" spc="-5" dirty="0">
                <a:latin typeface="Times New Roman"/>
                <a:cs typeface="Times New Roman"/>
              </a:rPr>
              <a:t>định  được</a:t>
            </a:r>
            <a:endParaRPr sz="3600">
              <a:latin typeface="Times New Roman"/>
              <a:cs typeface="Times New Roman"/>
            </a:endParaRPr>
          </a:p>
          <a:p>
            <a:pPr marL="381000" marR="30480" indent="-343535" algn="just">
              <a:lnSpc>
                <a:spcPct val="100000"/>
              </a:lnSpc>
              <a:spcBef>
                <a:spcPts val="870"/>
              </a:spcBef>
              <a:buSzPct val="97222"/>
              <a:buFont typeface="Wingdings"/>
              <a:buChar char=""/>
              <a:tabLst>
                <a:tab pos="403225" algn="l"/>
              </a:tabLst>
            </a:pPr>
            <a:r>
              <a:rPr sz="3600" b="1" dirty="0">
                <a:latin typeface="Times New Roman"/>
                <a:cs typeface="Times New Roman"/>
              </a:rPr>
              <a:t>Lọc giả </a:t>
            </a:r>
            <a:r>
              <a:rPr sz="3600" b="1" spc="-5" dirty="0">
                <a:latin typeface="Times New Roman"/>
                <a:cs typeface="Times New Roman"/>
              </a:rPr>
              <a:t>đảo là </a:t>
            </a:r>
            <a:r>
              <a:rPr sz="3600" b="1" dirty="0">
                <a:latin typeface="Times New Roman"/>
                <a:cs typeface="Times New Roman"/>
              </a:rPr>
              <a:t>một lựa chọn tốt để thay  thế lọc</a:t>
            </a:r>
            <a:r>
              <a:rPr sz="3600" b="1" spc="-5" dirty="0">
                <a:latin typeface="Times New Roman"/>
                <a:cs typeface="Times New Roman"/>
              </a:rPr>
              <a:t> đảo</a:t>
            </a:r>
            <a:endParaRPr sz="3600">
              <a:latin typeface="Times New Roman"/>
              <a:cs typeface="Times New Roman"/>
            </a:endParaRPr>
          </a:p>
          <a:p>
            <a:pPr marL="381000" marR="30480" indent="-343535" algn="just">
              <a:lnSpc>
                <a:spcPct val="100000"/>
              </a:lnSpc>
              <a:spcBef>
                <a:spcPts val="860"/>
              </a:spcBef>
              <a:buSzPct val="97222"/>
              <a:buFont typeface="Wingdings"/>
              <a:buChar char=""/>
              <a:tabLst>
                <a:tab pos="403225" algn="l"/>
              </a:tabLst>
            </a:pPr>
            <a:r>
              <a:rPr sz="3600" b="1" dirty="0">
                <a:latin typeface="Times New Roman"/>
                <a:cs typeface="Times New Roman"/>
              </a:rPr>
              <a:t>Lọc giả </a:t>
            </a:r>
            <a:r>
              <a:rPr sz="3600" b="1" spc="-5" dirty="0">
                <a:latin typeface="Times New Roman"/>
                <a:cs typeface="Times New Roman"/>
              </a:rPr>
              <a:t>đảo xác định </a:t>
            </a:r>
            <a:r>
              <a:rPr sz="3600" b="1" dirty="0">
                <a:latin typeface="Times New Roman"/>
                <a:cs typeface="Times New Roman"/>
              </a:rPr>
              <a:t>hàm </a:t>
            </a:r>
            <a:r>
              <a:rPr sz="3600" b="1" spc="-5" dirty="0">
                <a:latin typeface="Times New Roman"/>
                <a:cs typeface="Times New Roman"/>
              </a:rPr>
              <a:t>h</a:t>
            </a:r>
            <a:r>
              <a:rPr sz="3600" b="1" spc="-7" baseline="25462" dirty="0">
                <a:latin typeface="Times New Roman"/>
                <a:cs typeface="Times New Roman"/>
              </a:rPr>
              <a:t>-1</a:t>
            </a:r>
            <a:r>
              <a:rPr sz="3600" b="1" spc="-5" dirty="0">
                <a:latin typeface="Times New Roman"/>
                <a:cs typeface="Times New Roman"/>
              </a:rPr>
              <a:t>[m,n] </a:t>
            </a:r>
            <a:r>
              <a:rPr sz="3600" b="1" dirty="0">
                <a:latin typeface="Times New Roman"/>
                <a:cs typeface="Times New Roman"/>
              </a:rPr>
              <a:t>với  </a:t>
            </a:r>
            <a:r>
              <a:rPr sz="3600" b="1" spc="-5" dirty="0">
                <a:latin typeface="Times New Roman"/>
                <a:cs typeface="Times New Roman"/>
              </a:rPr>
              <a:t>phương pháp </a:t>
            </a:r>
            <a:r>
              <a:rPr sz="3600" b="1" dirty="0">
                <a:latin typeface="Times New Roman"/>
                <a:cs typeface="Times New Roman"/>
              </a:rPr>
              <a:t>gần </a:t>
            </a:r>
            <a:r>
              <a:rPr sz="3600" b="1" spc="-5" dirty="0">
                <a:latin typeface="Times New Roman"/>
                <a:cs typeface="Times New Roman"/>
              </a:rPr>
              <a:t>đúng giúp </a:t>
            </a:r>
            <a:r>
              <a:rPr sz="3600" b="1" dirty="0">
                <a:latin typeface="Times New Roman"/>
                <a:cs typeface="Times New Roman"/>
              </a:rPr>
              <a:t>việc</a:t>
            </a:r>
            <a:r>
              <a:rPr sz="3600" b="1" spc="81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ước  </a:t>
            </a:r>
            <a:r>
              <a:rPr sz="3600" b="1" dirty="0">
                <a:latin typeface="Times New Roman"/>
                <a:cs typeface="Times New Roman"/>
              </a:rPr>
              <a:t>lượng ảnh </a:t>
            </a:r>
            <a:r>
              <a:rPr sz="3600" b="1" spc="-5" dirty="0">
                <a:latin typeface="Times New Roman"/>
                <a:cs typeface="Times New Roman"/>
              </a:rPr>
              <a:t>gốc </a:t>
            </a:r>
            <a:r>
              <a:rPr sz="3600" b="1" dirty="0">
                <a:latin typeface="Times New Roman"/>
                <a:cs typeface="Times New Roman"/>
              </a:rPr>
              <a:t>tốt</a:t>
            </a:r>
            <a:r>
              <a:rPr sz="3600" b="1" spc="-2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hơn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80772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67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6261" y="2074291"/>
            <a:ext cx="656463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CHƯƠNG</a:t>
            </a:r>
            <a:r>
              <a:rPr sz="4000" b="1" spc="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8000"/>
                </a:solidFill>
                <a:latin typeface="Times New Roman"/>
                <a:cs typeface="Times New Roman"/>
              </a:rPr>
              <a:t>4: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50">
              <a:latin typeface="Times New Roman"/>
              <a:cs typeface="Times New Roman"/>
            </a:endParaRPr>
          </a:p>
          <a:p>
            <a:pPr marL="12065" marR="5080" algn="ctr">
              <a:lnSpc>
                <a:spcPct val="100000"/>
              </a:lnSpc>
            </a:pPr>
            <a:r>
              <a:rPr sz="40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CÁC PHƯƠNG </a:t>
            </a:r>
            <a:r>
              <a:rPr sz="40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PHÁP PHÁT  HIỆN BIÊN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100076"/>
            <a:ext cx="8455025" cy="620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57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986155" algn="l"/>
                <a:tab pos="1972310" algn="l"/>
                <a:tab pos="3025775" algn="l"/>
                <a:tab pos="3623310" algn="l"/>
                <a:tab pos="4542790" algn="l"/>
                <a:tab pos="5156835" algn="l"/>
                <a:tab pos="6195060" algn="l"/>
                <a:tab pos="7147559" algn="l"/>
                <a:tab pos="7982584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4.1.	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HÁI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QUÁT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Ề	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BIÊN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	V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À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PHÂN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	LOẠI	CÁ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KỸ 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THUẬT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DÒ BIÊN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4.1.1.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Giới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thiệu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Nhằm </a:t>
            </a:r>
            <a:r>
              <a:rPr sz="2400" b="1" dirty="0">
                <a:latin typeface="Times New Roman"/>
                <a:cs typeface="Times New Roman"/>
              </a:rPr>
              <a:t>trích chọn </a:t>
            </a:r>
            <a:r>
              <a:rPr sz="2400" b="1" spc="-5" dirty="0">
                <a:latin typeface="Times New Roman"/>
                <a:cs typeface="Times New Roman"/>
              </a:rPr>
              <a:t>đặc điểm để hiểu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Biên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là:</a:t>
            </a:r>
            <a:endParaRPr sz="2400">
              <a:latin typeface="Times New Roman"/>
              <a:cs typeface="Times New Roman"/>
            </a:endParaRPr>
          </a:p>
          <a:p>
            <a:pPr marL="712470" lvl="1" indent="-243204">
              <a:lnSpc>
                <a:spcPct val="100000"/>
              </a:lnSpc>
              <a:spcBef>
                <a:spcPts val="575"/>
              </a:spcBef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Thay đổi đột ngột </a:t>
            </a:r>
            <a:r>
              <a:rPr sz="2400" b="1" dirty="0">
                <a:latin typeface="Times New Roman"/>
                <a:cs typeface="Times New Roman"/>
              </a:rPr>
              <a:t>trong mức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xám</a:t>
            </a:r>
            <a:endParaRPr sz="2400">
              <a:latin typeface="Times New Roman"/>
              <a:cs typeface="Times New Roman"/>
            </a:endParaRPr>
          </a:p>
          <a:p>
            <a:pPr marL="1213485" marR="19685" lvl="2" indent="-228600">
              <a:lnSpc>
                <a:spcPct val="100000"/>
              </a:lnSpc>
              <a:spcBef>
                <a:spcPts val="580"/>
              </a:spcBef>
              <a:buSzPct val="95833"/>
              <a:buFont typeface="Wingdings"/>
              <a:buChar char=""/>
              <a:tabLst>
                <a:tab pos="1228090" algn="l"/>
              </a:tabLst>
            </a:pPr>
            <a:r>
              <a:rPr sz="2400" b="1" i="1" spc="-5" dirty="0">
                <a:latin typeface="Times New Roman"/>
                <a:cs typeface="Times New Roman"/>
              </a:rPr>
              <a:t>Nếu </a:t>
            </a:r>
            <a:r>
              <a:rPr sz="2400" b="1" i="1" dirty="0">
                <a:latin typeface="Times New Roman"/>
                <a:cs typeface="Times New Roman"/>
              </a:rPr>
              <a:t>là ảnh đen trắng thì điểm biên là điểm đen có ít</a:t>
            </a:r>
            <a:r>
              <a:rPr sz="2400" b="1" i="1" spc="-17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nhất  </a:t>
            </a:r>
            <a:r>
              <a:rPr sz="2400" b="1" i="1" dirty="0">
                <a:latin typeface="Times New Roman"/>
                <a:cs typeface="Times New Roman"/>
              </a:rPr>
              <a:t>1 điểm trắng bên</a:t>
            </a:r>
            <a:r>
              <a:rPr sz="2400" b="1" i="1" spc="-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cạnh</a:t>
            </a:r>
            <a:endParaRPr sz="2400">
              <a:latin typeface="Times New Roman"/>
              <a:cs typeface="Times New Roman"/>
            </a:endParaRPr>
          </a:p>
          <a:p>
            <a:pPr marL="1213485" marR="650875" lvl="2" indent="-228600">
              <a:lnSpc>
                <a:spcPct val="100000"/>
              </a:lnSpc>
              <a:spcBef>
                <a:spcPts val="575"/>
              </a:spcBef>
              <a:buSzPct val="95833"/>
              <a:buFont typeface="Wingdings"/>
              <a:buChar char=""/>
              <a:tabLst>
                <a:tab pos="1228090" algn="l"/>
              </a:tabLst>
            </a:pPr>
            <a:r>
              <a:rPr sz="2400" b="1" i="1" dirty="0">
                <a:latin typeface="Times New Roman"/>
                <a:cs typeface="Times New Roman"/>
              </a:rPr>
              <a:t>Tập </a:t>
            </a:r>
            <a:r>
              <a:rPr sz="2400" b="1" i="1" spc="-5" dirty="0">
                <a:latin typeface="Times New Roman"/>
                <a:cs typeface="Times New Roman"/>
              </a:rPr>
              <a:t>hợp </a:t>
            </a:r>
            <a:r>
              <a:rPr sz="2400" b="1" i="1" dirty="0">
                <a:latin typeface="Times New Roman"/>
                <a:cs typeface="Times New Roman"/>
              </a:rPr>
              <a:t>các điểm biên là đường biên bao quanh</a:t>
            </a:r>
            <a:r>
              <a:rPr sz="2400" b="1" i="1" spc="-14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đối  tượng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Có </a:t>
            </a:r>
            <a:r>
              <a:rPr sz="2400" b="1" dirty="0">
                <a:latin typeface="Times New Roman"/>
                <a:cs typeface="Times New Roman"/>
              </a:rPr>
              <a:t>2 cách </a:t>
            </a:r>
            <a:r>
              <a:rPr sz="2400" b="1" spc="-5" dirty="0">
                <a:latin typeface="Times New Roman"/>
                <a:cs typeface="Times New Roman"/>
              </a:rPr>
              <a:t>phát hiện </a:t>
            </a:r>
            <a:r>
              <a:rPr sz="2400" b="1" dirty="0">
                <a:latin typeface="Times New Roman"/>
                <a:cs typeface="Times New Roman"/>
              </a:rPr>
              <a:t>cơ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bản</a:t>
            </a:r>
            <a:endParaRPr sz="2400">
              <a:latin typeface="Times New Roman"/>
              <a:cs typeface="Times New Roman"/>
            </a:endParaRPr>
          </a:p>
          <a:p>
            <a:pPr marL="712470" lvl="1" indent="-243204">
              <a:lnSpc>
                <a:spcPct val="100000"/>
              </a:lnSpc>
              <a:spcBef>
                <a:spcPts val="575"/>
              </a:spcBef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b="1" dirty="0">
                <a:latin typeface="Times New Roman"/>
                <a:cs typeface="Times New Roman"/>
              </a:rPr>
              <a:t>Phát </a:t>
            </a:r>
            <a:r>
              <a:rPr sz="2400" b="1" spc="-5" dirty="0">
                <a:latin typeface="Times New Roman"/>
                <a:cs typeface="Times New Roman"/>
              </a:rPr>
              <a:t>hiện biên </a:t>
            </a:r>
            <a:r>
              <a:rPr sz="2400" b="1" dirty="0">
                <a:latin typeface="Times New Roman"/>
                <a:cs typeface="Times New Roman"/>
              </a:rPr>
              <a:t>trực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tiếp</a:t>
            </a:r>
            <a:endParaRPr sz="2400">
              <a:latin typeface="Times New Roman"/>
              <a:cs typeface="Times New Roman"/>
            </a:endParaRPr>
          </a:p>
          <a:p>
            <a:pPr marL="712470" lvl="1" indent="-243204">
              <a:lnSpc>
                <a:spcPct val="100000"/>
              </a:lnSpc>
              <a:spcBef>
                <a:spcPts val="575"/>
              </a:spcBef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Phát hiện biên </a:t>
            </a:r>
            <a:r>
              <a:rPr sz="2400" b="1" dirty="0">
                <a:latin typeface="Times New Roman"/>
                <a:cs typeface="Times New Roman"/>
              </a:rPr>
              <a:t>gián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tiếp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300084" cy="602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Phát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hiện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biên trực</a:t>
            </a:r>
            <a:r>
              <a:rPr sz="2200" b="1" spc="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tiếp:</a:t>
            </a:r>
            <a:endParaRPr sz="2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30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Phương</a:t>
            </a:r>
            <a:r>
              <a:rPr sz="2200" b="1" spc="2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pháp</a:t>
            </a:r>
            <a:r>
              <a:rPr sz="2200" b="1" spc="22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này</a:t>
            </a:r>
            <a:r>
              <a:rPr sz="2200" b="1" spc="2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làm</a:t>
            </a:r>
            <a:r>
              <a:rPr sz="2200" b="1" spc="204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nổi</a:t>
            </a:r>
            <a:r>
              <a:rPr sz="2200" b="1" spc="2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biên</a:t>
            </a:r>
            <a:r>
              <a:rPr sz="2200" b="1" spc="2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dựa</a:t>
            </a:r>
            <a:r>
              <a:rPr sz="2200" b="1" spc="2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vào</a:t>
            </a:r>
            <a:r>
              <a:rPr sz="2200" b="1" spc="21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biến</a:t>
            </a:r>
            <a:r>
              <a:rPr sz="2200" b="1" spc="2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thiên</a:t>
            </a:r>
            <a:r>
              <a:rPr sz="2200" b="1" spc="2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mức</a:t>
            </a:r>
            <a:r>
              <a:rPr sz="2200" b="1" spc="2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xám</a:t>
            </a:r>
            <a:r>
              <a:rPr sz="2200" b="1" spc="204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của</a:t>
            </a:r>
            <a:endParaRPr sz="2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200" b="1" dirty="0">
                <a:latin typeface="Times New Roman"/>
                <a:cs typeface="Times New Roman"/>
              </a:rPr>
              <a:t>ảnh.</a:t>
            </a:r>
            <a:endParaRPr sz="2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30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b="1" spc="-10" dirty="0">
                <a:latin typeface="Times New Roman"/>
                <a:cs typeface="Times New Roman"/>
              </a:rPr>
              <a:t>Kỹ </a:t>
            </a:r>
            <a:r>
              <a:rPr sz="2200" b="1" spc="-5" dirty="0">
                <a:latin typeface="Times New Roman"/>
                <a:cs typeface="Times New Roman"/>
              </a:rPr>
              <a:t>thuật chủ yếu dùng để phát </a:t>
            </a:r>
            <a:r>
              <a:rPr sz="2200" b="1" spc="-10" dirty="0">
                <a:latin typeface="Times New Roman"/>
                <a:cs typeface="Times New Roman"/>
              </a:rPr>
              <a:t>hiện </a:t>
            </a:r>
            <a:r>
              <a:rPr sz="2200" b="1" spc="-5" dirty="0">
                <a:latin typeface="Times New Roman"/>
                <a:cs typeface="Times New Roman"/>
              </a:rPr>
              <a:t>biên là lấy đạo</a:t>
            </a:r>
            <a:r>
              <a:rPr sz="2200" b="1" spc="13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hàm</a:t>
            </a:r>
            <a:endParaRPr sz="2200">
              <a:latin typeface="Times New Roman"/>
              <a:cs typeface="Times New Roman"/>
            </a:endParaRPr>
          </a:p>
          <a:p>
            <a:pPr marL="584200" marR="40640" lvl="1" indent="-114300">
              <a:lnSpc>
                <a:spcPct val="100000"/>
              </a:lnSpc>
              <a:spcBef>
                <a:spcPts val="490"/>
              </a:spcBef>
              <a:buFont typeface="Wingdings"/>
              <a:buChar char=""/>
              <a:tabLst>
                <a:tab pos="735965" algn="l"/>
              </a:tabLst>
            </a:pPr>
            <a:r>
              <a:rPr sz="2000" b="1" dirty="0">
                <a:latin typeface="Times New Roman"/>
                <a:cs typeface="Times New Roman"/>
              </a:rPr>
              <a:t>Đạo hàm bậc nhất (gọi </a:t>
            </a:r>
            <a:r>
              <a:rPr sz="2000" b="1" spc="-5" dirty="0">
                <a:latin typeface="Times New Roman"/>
                <a:cs typeface="Times New Roman"/>
              </a:rPr>
              <a:t>là </a:t>
            </a:r>
            <a:r>
              <a:rPr sz="2000" b="1" dirty="0">
                <a:latin typeface="Times New Roman"/>
                <a:cs typeface="Times New Roman"/>
              </a:rPr>
              <a:t>kỹ thuật Gradient)(</a:t>
            </a:r>
            <a:r>
              <a:rPr sz="2000" b="1" i="1" dirty="0">
                <a:latin typeface="Times New Roman"/>
                <a:cs typeface="Times New Roman"/>
              </a:rPr>
              <a:t>Đạo hàm </a:t>
            </a:r>
            <a:r>
              <a:rPr sz="2000" b="1" i="1" spc="5" dirty="0">
                <a:latin typeface="Times New Roman"/>
                <a:cs typeface="Times New Roman"/>
              </a:rPr>
              <a:t>bậc </a:t>
            </a:r>
            <a:r>
              <a:rPr sz="2000" b="1" i="1" dirty="0">
                <a:latin typeface="Times New Roman"/>
                <a:cs typeface="Times New Roman"/>
              </a:rPr>
              <a:t>nhất thể  </a:t>
            </a:r>
            <a:r>
              <a:rPr sz="2000" b="1" i="1" spc="-5" dirty="0">
                <a:latin typeface="Times New Roman"/>
                <a:cs typeface="Times New Roman"/>
              </a:rPr>
              <a:t>hiện </a:t>
            </a:r>
            <a:r>
              <a:rPr sz="2000" b="1" i="1" dirty="0">
                <a:latin typeface="Times New Roman"/>
                <a:cs typeface="Times New Roman"/>
              </a:rPr>
              <a:t>được cạnh </a:t>
            </a:r>
            <a:r>
              <a:rPr sz="2000" b="1" i="1" spc="5" dirty="0">
                <a:latin typeface="Times New Roman"/>
                <a:cs typeface="Times New Roman"/>
              </a:rPr>
              <a:t>dầy </a:t>
            </a:r>
            <a:r>
              <a:rPr sz="2000" b="1" i="1" dirty="0">
                <a:latin typeface="Times New Roman"/>
                <a:cs typeface="Times New Roman"/>
              </a:rPr>
              <a:t>trong ảnh. Đạo hàm </a:t>
            </a:r>
            <a:r>
              <a:rPr sz="2000" b="1" i="1" spc="5" dirty="0">
                <a:latin typeface="Times New Roman"/>
                <a:cs typeface="Times New Roman"/>
              </a:rPr>
              <a:t>bậc </a:t>
            </a:r>
            <a:r>
              <a:rPr sz="2000" b="1" i="1" dirty="0">
                <a:latin typeface="Times New Roman"/>
                <a:cs typeface="Times New Roman"/>
              </a:rPr>
              <a:t>nhất thể </a:t>
            </a:r>
            <a:r>
              <a:rPr sz="2000" b="1" i="1" spc="-5" dirty="0">
                <a:latin typeface="Times New Roman"/>
                <a:cs typeface="Times New Roman"/>
              </a:rPr>
              <a:t>hiện </a:t>
            </a:r>
            <a:r>
              <a:rPr sz="2000" b="1" i="1" dirty="0">
                <a:latin typeface="Times New Roman"/>
                <a:cs typeface="Times New Roman"/>
              </a:rPr>
              <a:t>tốt bước</a:t>
            </a:r>
            <a:r>
              <a:rPr sz="2000" b="1" i="1" spc="-22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nhảy  lớn của mức</a:t>
            </a:r>
            <a:r>
              <a:rPr sz="2000" b="1" i="1" spc="-4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xám</a:t>
            </a:r>
            <a:r>
              <a:rPr sz="2000" b="1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584200" marR="116205" lvl="1" indent="-11430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673100" algn="l"/>
              </a:tabLst>
            </a:pPr>
            <a:r>
              <a:rPr sz="2000" b="1" dirty="0">
                <a:latin typeface="Times New Roman"/>
                <a:cs typeface="Times New Roman"/>
              </a:rPr>
              <a:t>Đạo hàm bậc hai (gọi </a:t>
            </a:r>
            <a:r>
              <a:rPr sz="2000" b="1" spc="-5" dirty="0">
                <a:latin typeface="Times New Roman"/>
                <a:cs typeface="Times New Roman"/>
              </a:rPr>
              <a:t>là </a:t>
            </a:r>
            <a:r>
              <a:rPr sz="2000" b="1" dirty="0">
                <a:latin typeface="Times New Roman"/>
                <a:cs typeface="Times New Roman"/>
              </a:rPr>
              <a:t>kỹ thuật Laplace)</a:t>
            </a:r>
            <a:r>
              <a:rPr sz="2000" b="1" i="1" dirty="0">
                <a:latin typeface="Times New Roman"/>
                <a:cs typeface="Times New Roman"/>
              </a:rPr>
              <a:t>(Đạo hàm </a:t>
            </a:r>
            <a:r>
              <a:rPr sz="2000" b="1" i="1" spc="5" dirty="0">
                <a:latin typeface="Times New Roman"/>
                <a:cs typeface="Times New Roman"/>
              </a:rPr>
              <a:t>bậc </a:t>
            </a:r>
            <a:r>
              <a:rPr sz="2000" b="1" i="1" dirty="0">
                <a:latin typeface="Times New Roman"/>
                <a:cs typeface="Times New Roman"/>
              </a:rPr>
              <a:t>hai thể </a:t>
            </a:r>
            <a:r>
              <a:rPr sz="2000" b="1" i="1" spc="-5" dirty="0">
                <a:latin typeface="Times New Roman"/>
                <a:cs typeface="Times New Roman"/>
              </a:rPr>
              <a:t>hiện  </a:t>
            </a:r>
            <a:r>
              <a:rPr sz="2000" b="1" i="1" dirty="0">
                <a:latin typeface="Times New Roman"/>
                <a:cs typeface="Times New Roman"/>
              </a:rPr>
              <a:t>rõ các chi </a:t>
            </a:r>
            <a:r>
              <a:rPr sz="2000" b="1" i="1" spc="-5" dirty="0">
                <a:latin typeface="Times New Roman"/>
                <a:cs typeface="Times New Roman"/>
              </a:rPr>
              <a:t>tiết </a:t>
            </a:r>
            <a:r>
              <a:rPr sz="2000" b="1" i="1" dirty="0">
                <a:latin typeface="Times New Roman"/>
                <a:cs typeface="Times New Roman"/>
              </a:rPr>
              <a:t>mịn hoặc điểm </a:t>
            </a:r>
            <a:r>
              <a:rPr sz="2000" b="1" i="1" spc="-5" dirty="0">
                <a:latin typeface="Times New Roman"/>
                <a:cs typeface="Times New Roman"/>
              </a:rPr>
              <a:t>cô </a:t>
            </a:r>
            <a:r>
              <a:rPr sz="2000" b="1" i="1" dirty="0">
                <a:latin typeface="Times New Roman"/>
                <a:cs typeface="Times New Roman"/>
              </a:rPr>
              <a:t>lập. Đạo hàm </a:t>
            </a:r>
            <a:r>
              <a:rPr sz="2000" b="1" i="1" spc="5" dirty="0">
                <a:latin typeface="Times New Roman"/>
                <a:cs typeface="Times New Roman"/>
              </a:rPr>
              <a:t>bậc </a:t>
            </a:r>
            <a:r>
              <a:rPr sz="2000" b="1" i="1" dirty="0">
                <a:latin typeface="Times New Roman"/>
                <a:cs typeface="Times New Roman"/>
              </a:rPr>
              <a:t>hai </a:t>
            </a:r>
            <a:r>
              <a:rPr sz="2000" b="1" i="1" spc="-5" dirty="0">
                <a:latin typeface="Times New Roman"/>
                <a:cs typeface="Times New Roman"/>
              </a:rPr>
              <a:t>có </a:t>
            </a:r>
            <a:r>
              <a:rPr sz="2000" b="1" i="1" dirty="0">
                <a:latin typeface="Times New Roman"/>
                <a:cs typeface="Times New Roman"/>
              </a:rPr>
              <a:t>thể tạo ra 2</a:t>
            </a:r>
            <a:r>
              <a:rPr sz="2000" b="1" i="1" spc="-204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giá  trị tại thay </a:t>
            </a:r>
            <a:r>
              <a:rPr sz="2000" b="1" i="1" spc="5" dirty="0">
                <a:latin typeface="Times New Roman"/>
                <a:cs typeface="Times New Roman"/>
              </a:rPr>
              <a:t>đổi </a:t>
            </a:r>
            <a:r>
              <a:rPr sz="2000" b="1" i="1" dirty="0">
                <a:latin typeface="Times New Roman"/>
                <a:cs typeface="Times New Roman"/>
              </a:rPr>
              <a:t>lớn trong mức</a:t>
            </a:r>
            <a:r>
              <a:rPr sz="2000" b="1" i="1" spc="-14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xám)</a:t>
            </a:r>
            <a:endParaRPr sz="2000">
              <a:latin typeface="Times New Roman"/>
              <a:cs typeface="Times New Roman"/>
            </a:endParaRPr>
          </a:p>
          <a:p>
            <a:pPr marL="672465" lvl="1" indent="-20320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673100" algn="l"/>
              </a:tabLst>
            </a:pPr>
            <a:r>
              <a:rPr sz="2000" b="1" dirty="0">
                <a:latin typeface="Times New Roman"/>
                <a:cs typeface="Times New Roman"/>
              </a:rPr>
              <a:t>Đạo hàm bậc hai </a:t>
            </a:r>
            <a:r>
              <a:rPr sz="2000" b="1" spc="-5" dirty="0">
                <a:latin typeface="Times New Roman"/>
                <a:cs typeface="Times New Roman"/>
              </a:rPr>
              <a:t>thường được </a:t>
            </a:r>
            <a:r>
              <a:rPr sz="2000" b="1" dirty="0">
                <a:latin typeface="Times New Roman"/>
                <a:cs typeface="Times New Roman"/>
              </a:rPr>
              <a:t>dùng </a:t>
            </a:r>
            <a:r>
              <a:rPr sz="2000" b="1" spc="-5" dirty="0">
                <a:latin typeface="Times New Roman"/>
                <a:cs typeface="Times New Roman"/>
              </a:rPr>
              <a:t>nhiều </a:t>
            </a:r>
            <a:r>
              <a:rPr sz="2000" b="1" dirty="0">
                <a:latin typeface="Times New Roman"/>
                <a:cs typeface="Times New Roman"/>
              </a:rPr>
              <a:t>trong nâng cao chất</a:t>
            </a:r>
            <a:r>
              <a:rPr sz="2000" b="1" spc="-10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lượng</a:t>
            </a:r>
            <a:endParaRPr sz="2000">
              <a:latin typeface="Times New Roman"/>
              <a:cs typeface="Times New Roman"/>
            </a:endParaRPr>
          </a:p>
          <a:p>
            <a:pPr marL="5842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ảnh vì khả </a:t>
            </a:r>
            <a:r>
              <a:rPr sz="2000" b="1" spc="-5" dirty="0">
                <a:latin typeface="Times New Roman"/>
                <a:cs typeface="Times New Roman"/>
              </a:rPr>
              <a:t>năng </a:t>
            </a:r>
            <a:r>
              <a:rPr sz="2000" b="1" dirty="0">
                <a:latin typeface="Times New Roman"/>
                <a:cs typeface="Times New Roman"/>
              </a:rPr>
              <a:t>cải tiến các chi tiết</a:t>
            </a:r>
            <a:r>
              <a:rPr sz="2000" b="1" spc="-1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mịn.</a:t>
            </a:r>
            <a:endParaRPr sz="2000">
              <a:latin typeface="Times New Roman"/>
              <a:cs typeface="Times New Roman"/>
            </a:endParaRPr>
          </a:p>
          <a:p>
            <a:pPr marL="355600" marR="6350" indent="-343535">
              <a:lnSpc>
                <a:spcPct val="100000"/>
              </a:lnSpc>
              <a:spcBef>
                <a:spcPts val="525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Phương pháp này </a:t>
            </a:r>
            <a:r>
              <a:rPr sz="2200" b="1" spc="-10" dirty="0">
                <a:latin typeface="Times New Roman"/>
                <a:cs typeface="Times New Roman"/>
              </a:rPr>
              <a:t>tương </a:t>
            </a:r>
            <a:r>
              <a:rPr sz="2200" b="1" spc="-5" dirty="0">
                <a:latin typeface="Times New Roman"/>
                <a:cs typeface="Times New Roman"/>
              </a:rPr>
              <a:t>đối </a:t>
            </a:r>
            <a:r>
              <a:rPr sz="2200" b="1" spc="-10" dirty="0">
                <a:latin typeface="Times New Roman"/>
                <a:cs typeface="Times New Roman"/>
              </a:rPr>
              <a:t>hiệu quả </a:t>
            </a:r>
            <a:r>
              <a:rPr sz="2200" b="1" dirty="0">
                <a:latin typeface="Times New Roman"/>
                <a:cs typeface="Times New Roman"/>
              </a:rPr>
              <a:t>và </a:t>
            </a:r>
            <a:r>
              <a:rPr sz="2200" b="1" spc="-5" dirty="0">
                <a:latin typeface="Times New Roman"/>
                <a:cs typeface="Times New Roman"/>
              </a:rPr>
              <a:t>ít chịu ảnh </a:t>
            </a:r>
            <a:r>
              <a:rPr sz="2200" b="1" spc="-10" dirty="0">
                <a:latin typeface="Times New Roman"/>
                <a:cs typeface="Times New Roman"/>
              </a:rPr>
              <a:t>hưởng </a:t>
            </a:r>
            <a:r>
              <a:rPr sz="2200" b="1" spc="-5" dirty="0">
                <a:latin typeface="Times New Roman"/>
                <a:cs typeface="Times New Roman"/>
              </a:rPr>
              <a:t>của </a:t>
            </a:r>
            <a:r>
              <a:rPr sz="2200" b="1" spc="54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nhiễu </a:t>
            </a:r>
            <a:r>
              <a:rPr sz="2200" b="1" spc="-10" dirty="0">
                <a:latin typeface="Times New Roman"/>
                <a:cs typeface="Times New Roman"/>
              </a:rPr>
              <a:t>nếu biến </a:t>
            </a:r>
            <a:r>
              <a:rPr sz="2200" b="1" spc="-5" dirty="0">
                <a:latin typeface="Times New Roman"/>
                <a:cs typeface="Times New Roman"/>
              </a:rPr>
              <a:t>đổi mức </a:t>
            </a:r>
            <a:r>
              <a:rPr sz="2200" b="1" dirty="0">
                <a:latin typeface="Times New Roman"/>
                <a:cs typeface="Times New Roman"/>
              </a:rPr>
              <a:t>xám </a:t>
            </a:r>
            <a:r>
              <a:rPr sz="2200" b="1" spc="-5" dirty="0">
                <a:latin typeface="Times New Roman"/>
                <a:cs typeface="Times New Roman"/>
              </a:rPr>
              <a:t>là đột ngột </a:t>
            </a:r>
            <a:r>
              <a:rPr sz="2200" b="1" dirty="0">
                <a:latin typeface="Times New Roman"/>
                <a:cs typeface="Times New Roman"/>
              </a:rPr>
              <a:t>và </a:t>
            </a:r>
            <a:r>
              <a:rPr sz="2200" b="1" spc="-5" dirty="0">
                <a:latin typeface="Times New Roman"/>
                <a:cs typeface="Times New Roman"/>
              </a:rPr>
              <a:t>ngược</a:t>
            </a:r>
            <a:r>
              <a:rPr sz="2200" b="1" spc="10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lại.</a:t>
            </a:r>
            <a:endParaRPr sz="2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25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b="1" spc="-10" dirty="0">
                <a:latin typeface="Times New Roman"/>
                <a:cs typeface="Times New Roman"/>
              </a:rPr>
              <a:t>Kết </a:t>
            </a:r>
            <a:r>
              <a:rPr sz="2200" b="1" spc="-5" dirty="0">
                <a:latin typeface="Times New Roman"/>
                <a:cs typeface="Times New Roman"/>
              </a:rPr>
              <a:t>quả nhận được là ảnh</a:t>
            </a:r>
            <a:r>
              <a:rPr sz="2200" b="1" spc="4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biên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656359"/>
            <a:ext cx="8300720" cy="478091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416559" indent="-404495" algn="just">
              <a:lnSpc>
                <a:spcPct val="100000"/>
              </a:lnSpc>
              <a:spcBef>
                <a:spcPts val="1055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Phát </a:t>
            </a:r>
            <a:r>
              <a:rPr sz="4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hiện </a:t>
            </a:r>
            <a:r>
              <a:rPr sz="4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biên gián</a:t>
            </a:r>
            <a:r>
              <a:rPr sz="40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tiếp:</a:t>
            </a:r>
            <a:endParaRPr sz="40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960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Nếu </a:t>
            </a:r>
            <a:r>
              <a:rPr sz="4000" b="1" dirty="0">
                <a:latin typeface="Times New Roman"/>
                <a:cs typeface="Times New Roman"/>
              </a:rPr>
              <a:t>ảnh </a:t>
            </a:r>
            <a:r>
              <a:rPr sz="4000" b="1" spc="-5" dirty="0">
                <a:latin typeface="Times New Roman"/>
                <a:cs typeface="Times New Roman"/>
              </a:rPr>
              <a:t>có thể được phân vùng thì  ranh giới giữa các vùng </a:t>
            </a:r>
            <a:r>
              <a:rPr sz="4000" b="1" dirty="0">
                <a:latin typeface="Times New Roman"/>
                <a:cs typeface="Times New Roman"/>
              </a:rPr>
              <a:t>là</a:t>
            </a:r>
            <a:r>
              <a:rPr sz="4000" b="1" spc="40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biên.</a:t>
            </a:r>
            <a:endParaRPr sz="4000">
              <a:latin typeface="Times New Roman"/>
              <a:cs typeface="Times New Roman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965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spc="-10" dirty="0">
                <a:latin typeface="Times New Roman"/>
                <a:cs typeface="Times New Roman"/>
              </a:rPr>
              <a:t>Có </a:t>
            </a:r>
            <a:r>
              <a:rPr sz="4000" b="1" spc="-5" dirty="0">
                <a:latin typeface="Times New Roman"/>
                <a:cs typeface="Times New Roman"/>
              </a:rPr>
              <a:t>thể dùng được </a:t>
            </a:r>
            <a:r>
              <a:rPr sz="4000" b="1" dirty="0">
                <a:latin typeface="Times New Roman"/>
                <a:cs typeface="Times New Roman"/>
              </a:rPr>
              <a:t>trong </a:t>
            </a:r>
            <a:r>
              <a:rPr sz="4000" b="1" spc="-5" dirty="0">
                <a:latin typeface="Times New Roman"/>
                <a:cs typeface="Times New Roman"/>
              </a:rPr>
              <a:t>trường </a:t>
            </a:r>
            <a:r>
              <a:rPr sz="4000" b="1" spc="-10" dirty="0">
                <a:latin typeface="Times New Roman"/>
                <a:cs typeface="Times New Roman"/>
              </a:rPr>
              <a:t>hợp  biến </a:t>
            </a:r>
            <a:r>
              <a:rPr sz="4000" b="1" spc="-5" dirty="0">
                <a:latin typeface="Times New Roman"/>
                <a:cs typeface="Times New Roman"/>
              </a:rPr>
              <a:t>thiên của </a:t>
            </a:r>
            <a:r>
              <a:rPr sz="4000" b="1" dirty="0">
                <a:latin typeface="Times New Roman"/>
                <a:cs typeface="Times New Roman"/>
              </a:rPr>
              <a:t>mức xám </a:t>
            </a:r>
            <a:r>
              <a:rPr sz="4000" b="1" spc="-5" dirty="0">
                <a:latin typeface="Times New Roman"/>
                <a:cs typeface="Times New Roman"/>
              </a:rPr>
              <a:t>không </a:t>
            </a:r>
            <a:r>
              <a:rPr sz="4000" b="1" spc="-10" dirty="0">
                <a:latin typeface="Times New Roman"/>
                <a:cs typeface="Times New Roman"/>
              </a:rPr>
              <a:t>đột  </a:t>
            </a:r>
            <a:r>
              <a:rPr sz="4000" b="1" spc="-5" dirty="0">
                <a:latin typeface="Times New Roman"/>
                <a:cs typeface="Times New Roman"/>
              </a:rPr>
              <a:t>ngột.</a:t>
            </a:r>
            <a:endParaRPr sz="4000">
              <a:latin typeface="Times New Roman"/>
              <a:cs typeface="Times New Roman"/>
            </a:endParaRPr>
          </a:p>
          <a:p>
            <a:pPr marL="416559" indent="-404495" algn="just">
              <a:lnSpc>
                <a:spcPct val="100000"/>
              </a:lnSpc>
              <a:spcBef>
                <a:spcPts val="965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Kết </a:t>
            </a:r>
            <a:r>
              <a:rPr sz="4000" b="1" spc="-10" dirty="0">
                <a:latin typeface="Times New Roman"/>
                <a:cs typeface="Times New Roman"/>
              </a:rPr>
              <a:t>quả </a:t>
            </a:r>
            <a:r>
              <a:rPr sz="4000" b="1" dirty="0">
                <a:latin typeface="Times New Roman"/>
                <a:cs typeface="Times New Roman"/>
              </a:rPr>
              <a:t>là </a:t>
            </a:r>
            <a:r>
              <a:rPr sz="4000" b="1" spc="-10" dirty="0">
                <a:latin typeface="Times New Roman"/>
                <a:cs typeface="Times New Roman"/>
              </a:rPr>
              <a:t>đường</a:t>
            </a:r>
            <a:r>
              <a:rPr sz="4000" b="1" spc="3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biên.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300720" cy="6021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Quy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trình phát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hiện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biên</a:t>
            </a:r>
            <a:endParaRPr sz="24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28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solidFill>
                  <a:srgbClr val="0000CC"/>
                </a:solidFill>
                <a:latin typeface="Arial"/>
                <a:cs typeface="Arial"/>
              </a:rPr>
              <a:t>B1. </a:t>
            </a:r>
            <a:r>
              <a:rPr sz="2400" spc="-5" dirty="0">
                <a:solidFill>
                  <a:srgbClr val="FF3300"/>
                </a:solidFill>
                <a:latin typeface="Arial"/>
                <a:cs typeface="Arial"/>
              </a:rPr>
              <a:t>Khử nhiễu</a:t>
            </a:r>
            <a:r>
              <a:rPr sz="2400" spc="3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3300"/>
                </a:solidFill>
                <a:latin typeface="Arial"/>
                <a:cs typeface="Arial"/>
              </a:rPr>
              <a:t>ảnh</a:t>
            </a:r>
            <a:endParaRPr sz="2400">
              <a:latin typeface="Arial"/>
              <a:cs typeface="Arial"/>
            </a:endParaRPr>
          </a:p>
          <a:p>
            <a:pPr marL="355600" marR="5080" indent="-343535" algn="just">
              <a:lnSpc>
                <a:spcPct val="90100"/>
              </a:lnSpc>
              <a:spcBef>
                <a:spcPts val="575"/>
              </a:spcBef>
              <a:buFont typeface="Wingdings"/>
              <a:buChar char=""/>
              <a:tabLst>
                <a:tab pos="862330" algn="l"/>
              </a:tabLst>
            </a:pPr>
            <a:r>
              <a:rPr dirty="0"/>
              <a:t>	</a:t>
            </a:r>
            <a:r>
              <a:rPr sz="2400" spc="-5" dirty="0">
                <a:latin typeface="Arial"/>
                <a:cs typeface="Arial"/>
              </a:rPr>
              <a:t>Vì ảnh </a:t>
            </a:r>
            <a:r>
              <a:rPr sz="2400" dirty="0">
                <a:latin typeface="Arial"/>
                <a:cs typeface="Arial"/>
              </a:rPr>
              <a:t>thu </a:t>
            </a:r>
            <a:r>
              <a:rPr sz="2400" spc="-5" dirty="0">
                <a:latin typeface="Arial"/>
                <a:cs typeface="Arial"/>
              </a:rPr>
              <a:t>nhận </a:t>
            </a:r>
            <a:r>
              <a:rPr sz="2400" dirty="0">
                <a:latin typeface="Arial"/>
                <a:cs typeface="Arial"/>
              </a:rPr>
              <a:t>thường </a:t>
            </a:r>
            <a:r>
              <a:rPr sz="2400" spc="-5" dirty="0">
                <a:latin typeface="Arial"/>
                <a:cs typeface="Arial"/>
              </a:rPr>
              <a:t>có nhiễu, nên bước đầu </a:t>
            </a:r>
            <a:r>
              <a:rPr sz="2400" dirty="0">
                <a:latin typeface="Arial"/>
                <a:cs typeface="Arial"/>
              </a:rPr>
              <a:t>tiên  </a:t>
            </a:r>
            <a:r>
              <a:rPr sz="2400" spc="-5" dirty="0">
                <a:latin typeface="Arial"/>
                <a:cs typeface="Arial"/>
              </a:rPr>
              <a:t>là </a:t>
            </a:r>
            <a:r>
              <a:rPr sz="2400" dirty="0">
                <a:latin typeface="Arial"/>
                <a:cs typeface="Arial"/>
              </a:rPr>
              <a:t>phải khử </a:t>
            </a:r>
            <a:r>
              <a:rPr sz="2400" spc="-5" dirty="0">
                <a:latin typeface="Arial"/>
                <a:cs typeface="Arial"/>
              </a:rPr>
              <a:t>nhiễu. việc </a:t>
            </a:r>
            <a:r>
              <a:rPr sz="2400" dirty="0">
                <a:latin typeface="Arial"/>
                <a:cs typeface="Arial"/>
              </a:rPr>
              <a:t>khử </a:t>
            </a:r>
            <a:r>
              <a:rPr sz="2400" spc="-5" dirty="0">
                <a:latin typeface="Arial"/>
                <a:cs typeface="Arial"/>
              </a:rPr>
              <a:t>nhiễu được thực hiện </a:t>
            </a:r>
            <a:r>
              <a:rPr sz="2400" dirty="0">
                <a:latin typeface="Arial"/>
                <a:cs typeface="Arial"/>
              </a:rPr>
              <a:t>bằng  các kỹ thuật khử </a:t>
            </a:r>
            <a:r>
              <a:rPr sz="2400" spc="-5" dirty="0">
                <a:latin typeface="Arial"/>
                <a:cs typeface="Arial"/>
              </a:rPr>
              <a:t>nhiễu khác nhau.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28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solidFill>
                  <a:srgbClr val="0000CC"/>
                </a:solidFill>
                <a:latin typeface="Arial"/>
                <a:cs typeface="Arial"/>
              </a:rPr>
              <a:t>B2. </a:t>
            </a:r>
            <a:r>
              <a:rPr sz="2400" spc="-5" dirty="0">
                <a:solidFill>
                  <a:srgbClr val="FF3300"/>
                </a:solidFill>
                <a:latin typeface="Arial"/>
                <a:cs typeface="Arial"/>
              </a:rPr>
              <a:t>Làm nổi</a:t>
            </a:r>
            <a:r>
              <a:rPr sz="2400" spc="2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3300"/>
                </a:solidFill>
                <a:latin typeface="Arial"/>
                <a:cs typeface="Arial"/>
              </a:rPr>
              <a:t>biên</a:t>
            </a:r>
            <a:endParaRPr sz="2400">
              <a:latin typeface="Arial"/>
              <a:cs typeface="Arial"/>
            </a:endParaRPr>
          </a:p>
          <a:p>
            <a:pPr marL="861694" indent="-849630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861694" algn="l"/>
                <a:tab pos="862330" algn="l"/>
              </a:tabLst>
            </a:pPr>
            <a:r>
              <a:rPr sz="2400" spc="-5" dirty="0">
                <a:latin typeface="Arial"/>
                <a:cs typeface="Arial"/>
              </a:rPr>
              <a:t>Tiếp </a:t>
            </a:r>
            <a:r>
              <a:rPr sz="2400" dirty="0">
                <a:latin typeface="Arial"/>
                <a:cs typeface="Arial"/>
              </a:rPr>
              <a:t>theo </a:t>
            </a:r>
            <a:r>
              <a:rPr sz="2400" spc="-5" dirty="0">
                <a:latin typeface="Arial"/>
                <a:cs typeface="Arial"/>
              </a:rPr>
              <a:t>là làm nổi biên bởi </a:t>
            </a:r>
            <a:r>
              <a:rPr sz="2400" dirty="0">
                <a:latin typeface="Arial"/>
                <a:cs typeface="Arial"/>
              </a:rPr>
              <a:t>các toán tử </a:t>
            </a:r>
            <a:r>
              <a:rPr sz="2400" spc="-5" dirty="0">
                <a:latin typeface="Arial"/>
                <a:cs typeface="Arial"/>
              </a:rPr>
              <a:t>đạo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hàm.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solidFill>
                  <a:srgbClr val="0000CC"/>
                </a:solidFill>
                <a:latin typeface="Arial"/>
                <a:cs typeface="Arial"/>
              </a:rPr>
              <a:t>B3. </a:t>
            </a:r>
            <a:r>
              <a:rPr sz="2400" spc="-5" dirty="0">
                <a:solidFill>
                  <a:srgbClr val="FF3300"/>
                </a:solidFill>
                <a:latin typeface="Arial"/>
                <a:cs typeface="Arial"/>
              </a:rPr>
              <a:t>Định </a:t>
            </a:r>
            <a:r>
              <a:rPr sz="2400" dirty="0">
                <a:solidFill>
                  <a:srgbClr val="FF3300"/>
                </a:solidFill>
                <a:latin typeface="Arial"/>
                <a:cs typeface="Arial"/>
              </a:rPr>
              <a:t>vị </a:t>
            </a:r>
            <a:r>
              <a:rPr sz="2400" spc="-5" dirty="0">
                <a:solidFill>
                  <a:srgbClr val="FF3300"/>
                </a:solidFill>
                <a:latin typeface="Arial"/>
                <a:cs typeface="Arial"/>
              </a:rPr>
              <a:t>điểm</a:t>
            </a:r>
            <a:r>
              <a:rPr sz="2400" spc="3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3300"/>
                </a:solidFill>
                <a:latin typeface="Arial"/>
                <a:cs typeface="Arial"/>
              </a:rPr>
              <a:t>biên</a:t>
            </a:r>
            <a:endParaRPr sz="2400">
              <a:latin typeface="Arial"/>
              <a:cs typeface="Arial"/>
            </a:endParaRPr>
          </a:p>
          <a:p>
            <a:pPr marL="355600" marR="5715" indent="-343535" algn="just">
              <a:lnSpc>
                <a:spcPts val="2590"/>
              </a:lnSpc>
              <a:spcBef>
                <a:spcPts val="615"/>
              </a:spcBef>
              <a:buFont typeface="Wingdings"/>
              <a:buChar char=""/>
              <a:tabLst>
                <a:tab pos="946150" algn="l"/>
              </a:tabLst>
            </a:pPr>
            <a:r>
              <a:rPr dirty="0"/>
              <a:t>	</a:t>
            </a:r>
            <a:r>
              <a:rPr sz="2400" spc="-5" dirty="0">
                <a:latin typeface="Arial"/>
                <a:cs typeface="Arial"/>
              </a:rPr>
              <a:t>Vì </a:t>
            </a:r>
            <a:r>
              <a:rPr sz="2400" dirty="0">
                <a:latin typeface="Arial"/>
                <a:cs typeface="Arial"/>
              </a:rPr>
              <a:t>các kỹ thuật </a:t>
            </a:r>
            <a:r>
              <a:rPr sz="2400" spc="-5" dirty="0">
                <a:latin typeface="Arial"/>
                <a:cs typeface="Arial"/>
              </a:rPr>
              <a:t>làm nổi biên có hiệu </a:t>
            </a:r>
            <a:r>
              <a:rPr sz="2400" dirty="0">
                <a:latin typeface="Arial"/>
                <a:cs typeface="Arial"/>
              </a:rPr>
              <a:t>ứng </a:t>
            </a:r>
            <a:r>
              <a:rPr sz="2400" spc="-5" dirty="0">
                <a:latin typeface="Arial"/>
                <a:cs typeface="Arial"/>
              </a:rPr>
              <a:t>phụ là tăng  nhiễu, do </a:t>
            </a:r>
            <a:r>
              <a:rPr sz="2400" dirty="0">
                <a:latin typeface="Arial"/>
                <a:cs typeface="Arial"/>
              </a:rPr>
              <a:t>vậy sẽ </a:t>
            </a:r>
            <a:r>
              <a:rPr sz="2400" spc="-5" dirty="0">
                <a:latin typeface="Arial"/>
                <a:cs typeface="Arial"/>
              </a:rPr>
              <a:t>có </a:t>
            </a:r>
            <a:r>
              <a:rPr sz="2400" dirty="0">
                <a:latin typeface="Arial"/>
                <a:cs typeface="Arial"/>
              </a:rPr>
              <a:t>một số </a:t>
            </a:r>
            <a:r>
              <a:rPr sz="2400" spc="-5" dirty="0">
                <a:latin typeface="Arial"/>
                <a:cs typeface="Arial"/>
              </a:rPr>
              <a:t>điểm biên giả </a:t>
            </a:r>
            <a:r>
              <a:rPr sz="2400" dirty="0">
                <a:latin typeface="Arial"/>
                <a:cs typeface="Arial"/>
              </a:rPr>
              <a:t>cần </a:t>
            </a:r>
            <a:r>
              <a:rPr sz="2400" spc="-5" dirty="0">
                <a:latin typeface="Arial"/>
                <a:cs typeface="Arial"/>
              </a:rPr>
              <a:t>loại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bỏ.</a:t>
            </a:r>
            <a:endParaRPr sz="24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254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solidFill>
                  <a:srgbClr val="0000CC"/>
                </a:solidFill>
                <a:latin typeface="Arial"/>
                <a:cs typeface="Arial"/>
              </a:rPr>
              <a:t>B4. </a:t>
            </a:r>
            <a:r>
              <a:rPr sz="2400" spc="-5" dirty="0">
                <a:solidFill>
                  <a:srgbClr val="FF3300"/>
                </a:solidFill>
                <a:latin typeface="Arial"/>
                <a:cs typeface="Arial"/>
              </a:rPr>
              <a:t>Liên </a:t>
            </a:r>
            <a:r>
              <a:rPr sz="2400" dirty="0">
                <a:solidFill>
                  <a:srgbClr val="FF3300"/>
                </a:solidFill>
                <a:latin typeface="Arial"/>
                <a:cs typeface="Arial"/>
              </a:rPr>
              <a:t>kết và trích </a:t>
            </a:r>
            <a:r>
              <a:rPr sz="2400" spc="-5" dirty="0">
                <a:solidFill>
                  <a:srgbClr val="FF3300"/>
                </a:solidFill>
                <a:latin typeface="Arial"/>
                <a:cs typeface="Arial"/>
              </a:rPr>
              <a:t>chọn</a:t>
            </a:r>
            <a:r>
              <a:rPr sz="2400" spc="-2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3300"/>
                </a:solidFill>
                <a:latin typeface="Arial"/>
                <a:cs typeface="Arial"/>
              </a:rPr>
              <a:t>biên.</a:t>
            </a:r>
            <a:endParaRPr sz="2400">
              <a:latin typeface="Arial"/>
              <a:cs typeface="Arial"/>
            </a:endParaRPr>
          </a:p>
          <a:p>
            <a:pPr marL="355600" marR="5080" indent="-343535" algn="just">
              <a:lnSpc>
                <a:spcPts val="2590"/>
              </a:lnSpc>
              <a:spcBef>
                <a:spcPts val="61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Phát hiện </a:t>
            </a:r>
            <a:r>
              <a:rPr sz="2400" dirty="0">
                <a:latin typeface="Arial"/>
                <a:cs typeface="Arial"/>
              </a:rPr>
              <a:t>biên </a:t>
            </a:r>
            <a:r>
              <a:rPr sz="2400" spc="-5" dirty="0">
                <a:latin typeface="Arial"/>
                <a:cs typeface="Arial"/>
              </a:rPr>
              <a:t>và </a:t>
            </a:r>
            <a:r>
              <a:rPr sz="2400" dirty="0">
                <a:latin typeface="Arial"/>
                <a:cs typeface="Arial"/>
              </a:rPr>
              <a:t>phân </a:t>
            </a:r>
            <a:r>
              <a:rPr sz="2400" spc="-5" dirty="0">
                <a:latin typeface="Arial"/>
                <a:cs typeface="Arial"/>
              </a:rPr>
              <a:t>vùng ảnh là </a:t>
            </a:r>
            <a:r>
              <a:rPr sz="2400" dirty="0">
                <a:latin typeface="Arial"/>
                <a:cs typeface="Arial"/>
              </a:rPr>
              <a:t>một </a:t>
            </a:r>
            <a:r>
              <a:rPr sz="2400" spc="-5" dirty="0">
                <a:latin typeface="Arial"/>
                <a:cs typeface="Arial"/>
              </a:rPr>
              <a:t>bài toán đối ngẫu.  Vì </a:t>
            </a:r>
            <a:r>
              <a:rPr sz="2400" dirty="0">
                <a:latin typeface="Arial"/>
                <a:cs typeface="Arial"/>
              </a:rPr>
              <a:t>thế cũng </a:t>
            </a:r>
            <a:r>
              <a:rPr sz="2400" spc="-5" dirty="0">
                <a:latin typeface="Arial"/>
                <a:cs typeface="Arial"/>
              </a:rPr>
              <a:t>có </a:t>
            </a:r>
            <a:r>
              <a:rPr sz="2400" dirty="0">
                <a:latin typeface="Arial"/>
                <a:cs typeface="Arial"/>
              </a:rPr>
              <a:t>thể </a:t>
            </a:r>
            <a:r>
              <a:rPr sz="2400" spc="-5" dirty="0">
                <a:latin typeface="Arial"/>
                <a:cs typeface="Arial"/>
              </a:rPr>
              <a:t>phát hiện biên thông </a:t>
            </a:r>
            <a:r>
              <a:rPr sz="2400" dirty="0">
                <a:latin typeface="Arial"/>
                <a:cs typeface="Arial"/>
              </a:rPr>
              <a:t>qua </a:t>
            </a:r>
            <a:r>
              <a:rPr sz="2400" spc="-5" dirty="0">
                <a:latin typeface="Arial"/>
                <a:cs typeface="Arial"/>
              </a:rPr>
              <a:t>việc </a:t>
            </a:r>
            <a:r>
              <a:rPr sz="2400" dirty="0">
                <a:latin typeface="Arial"/>
                <a:cs typeface="Arial"/>
              </a:rPr>
              <a:t>phân  </a:t>
            </a:r>
            <a:r>
              <a:rPr sz="2400" spc="-5" dirty="0">
                <a:latin typeface="Arial"/>
                <a:cs typeface="Arial"/>
              </a:rPr>
              <a:t>vùng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ảnh.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9740" y="100076"/>
            <a:ext cx="8300720" cy="165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2284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1.2.2.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Nắn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chỉnh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biến</a:t>
            </a:r>
            <a:r>
              <a:rPr sz="22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dạng</a:t>
            </a:r>
            <a:endParaRPr sz="2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80000"/>
              </a:lnSpc>
              <a:spcBef>
                <a:spcPts val="530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b="1" spc="-10" dirty="0">
                <a:latin typeface="Times New Roman"/>
                <a:cs typeface="Times New Roman"/>
              </a:rPr>
              <a:t>Ảnh </a:t>
            </a:r>
            <a:r>
              <a:rPr sz="2200" b="1" spc="-5" dirty="0">
                <a:latin typeface="Times New Roman"/>
                <a:cs typeface="Times New Roman"/>
              </a:rPr>
              <a:t>thu nhận thường bị </a:t>
            </a:r>
            <a:r>
              <a:rPr sz="2200" b="1" spc="-10" dirty="0">
                <a:latin typeface="Times New Roman"/>
                <a:cs typeface="Times New Roman"/>
              </a:rPr>
              <a:t>biến </a:t>
            </a:r>
            <a:r>
              <a:rPr sz="2200" b="1" spc="-5" dirty="0">
                <a:latin typeface="Times New Roman"/>
                <a:cs typeface="Times New Roman"/>
              </a:rPr>
              <a:t>dạng do các thiết bị quang </a:t>
            </a:r>
            <a:r>
              <a:rPr sz="2200" b="1" spc="-10" dirty="0">
                <a:latin typeface="Times New Roman"/>
                <a:cs typeface="Times New Roman"/>
              </a:rPr>
              <a:t>học </a:t>
            </a:r>
            <a:r>
              <a:rPr sz="2200" b="1" spc="-15" dirty="0">
                <a:latin typeface="Times New Roman"/>
                <a:cs typeface="Times New Roman"/>
              </a:rPr>
              <a:t>và </a:t>
            </a:r>
            <a:r>
              <a:rPr sz="2200" b="1" spc="52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điện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tử.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2173" y="2127540"/>
            <a:ext cx="6796065" cy="2791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7340" y="5051297"/>
            <a:ext cx="852868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Để </a:t>
            </a:r>
            <a:r>
              <a:rPr sz="2800" b="1" spc="-10" dirty="0">
                <a:latin typeface="Times New Roman"/>
                <a:cs typeface="Times New Roman"/>
              </a:rPr>
              <a:t>khắc </a:t>
            </a:r>
            <a:r>
              <a:rPr sz="2800" b="1" dirty="0">
                <a:latin typeface="Times New Roman"/>
                <a:cs typeface="Times New Roman"/>
              </a:rPr>
              <a:t>phục </a:t>
            </a:r>
            <a:r>
              <a:rPr sz="2800" b="1" spc="-5" dirty="0">
                <a:latin typeface="Times New Roman"/>
                <a:cs typeface="Times New Roman"/>
              </a:rPr>
              <a:t>người ta sử </a:t>
            </a:r>
            <a:r>
              <a:rPr sz="2800" b="1" dirty="0">
                <a:latin typeface="Times New Roman"/>
                <a:cs typeface="Times New Roman"/>
              </a:rPr>
              <a:t>dụng </a:t>
            </a: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dirty="0">
                <a:latin typeface="Times New Roman"/>
                <a:cs typeface="Times New Roman"/>
              </a:rPr>
              <a:t>phép </a:t>
            </a:r>
            <a:r>
              <a:rPr sz="2800" b="1" spc="-5" dirty="0">
                <a:latin typeface="Times New Roman"/>
                <a:cs typeface="Times New Roman"/>
              </a:rPr>
              <a:t>chiếu, các  phép chiếu thường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dirty="0">
                <a:latin typeface="Times New Roman"/>
                <a:cs typeface="Times New Roman"/>
              </a:rPr>
              <a:t>xây </a:t>
            </a:r>
            <a:r>
              <a:rPr sz="2800" b="1" spc="-5" dirty="0">
                <a:latin typeface="Times New Roman"/>
                <a:cs typeface="Times New Roman"/>
              </a:rPr>
              <a:t>dựng trên tập các </a:t>
            </a:r>
            <a:r>
              <a:rPr sz="2800" b="1" dirty="0">
                <a:latin typeface="Times New Roman"/>
                <a:cs typeface="Times New Roman"/>
              </a:rPr>
              <a:t>điểm  </a:t>
            </a:r>
            <a:r>
              <a:rPr sz="2800" b="1" spc="-5" dirty="0">
                <a:latin typeface="Times New Roman"/>
                <a:cs typeface="Times New Roman"/>
              </a:rPr>
              <a:t>điều </a:t>
            </a:r>
            <a:r>
              <a:rPr sz="2800" b="1" spc="-10" dirty="0">
                <a:latin typeface="Times New Roman"/>
                <a:cs typeface="Times New Roman"/>
              </a:rPr>
              <a:t>khiển.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860805"/>
            <a:ext cx="5151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</a:rPr>
              <a:t>4.1.2. Kỹ thuật </a:t>
            </a:r>
            <a:r>
              <a:rPr sz="2400" spc="-5" dirty="0">
                <a:solidFill>
                  <a:srgbClr val="FF0000"/>
                </a:solidFill>
              </a:rPr>
              <a:t>phát hiện biên</a:t>
            </a:r>
            <a:r>
              <a:rPr sz="2400" spc="-50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Gradient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21657" y="1466367"/>
            <a:ext cx="7436542" cy="764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3941" y="2229944"/>
            <a:ext cx="8301990" cy="3667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82675">
              <a:lnSpc>
                <a:spcPct val="100000"/>
              </a:lnSpc>
              <a:spcBef>
                <a:spcPts val="110"/>
              </a:spcBef>
            </a:pPr>
            <a:r>
              <a:rPr sz="2100" b="1" i="1" spc="-210" dirty="0">
                <a:latin typeface="Verdana"/>
                <a:cs typeface="Verdana"/>
              </a:rPr>
              <a:t>Sơ đồ </a:t>
            </a:r>
            <a:r>
              <a:rPr sz="2100" b="1" i="1" spc="-185" dirty="0">
                <a:latin typeface="Verdana"/>
                <a:cs typeface="Verdana"/>
              </a:rPr>
              <a:t>khối </a:t>
            </a:r>
            <a:r>
              <a:rPr sz="2100" b="1" i="1" spc="-195" dirty="0">
                <a:latin typeface="Verdana"/>
                <a:cs typeface="Verdana"/>
              </a:rPr>
              <a:t>tổng quát </a:t>
            </a:r>
            <a:r>
              <a:rPr sz="2100" b="1" i="1" spc="-204" dirty="0">
                <a:latin typeface="Verdana"/>
                <a:cs typeface="Verdana"/>
              </a:rPr>
              <a:t>của </a:t>
            </a:r>
            <a:r>
              <a:rPr sz="2100" b="1" i="1" spc="-215" dirty="0">
                <a:latin typeface="Verdana"/>
                <a:cs typeface="Verdana"/>
              </a:rPr>
              <a:t>hệ </a:t>
            </a:r>
            <a:r>
              <a:rPr sz="2100" b="1" i="1" spc="-195" dirty="0">
                <a:latin typeface="Verdana"/>
                <a:cs typeface="Verdana"/>
              </a:rPr>
              <a:t>thống phát hiện </a:t>
            </a:r>
            <a:r>
              <a:rPr sz="2100" b="1" i="1" spc="-190" dirty="0">
                <a:latin typeface="Verdana"/>
                <a:cs typeface="Verdana"/>
              </a:rPr>
              <a:t>đường</a:t>
            </a:r>
            <a:r>
              <a:rPr sz="2100" b="1" i="1" spc="-114" dirty="0">
                <a:latin typeface="Verdana"/>
                <a:cs typeface="Verdana"/>
              </a:rPr>
              <a:t> </a:t>
            </a:r>
            <a:r>
              <a:rPr sz="2100" b="1" i="1" spc="-185" dirty="0">
                <a:latin typeface="Verdana"/>
                <a:cs typeface="Verdana"/>
              </a:rPr>
              <a:t>biên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Verdana"/>
              <a:cs typeface="Verdana"/>
            </a:endParaRPr>
          </a:p>
          <a:p>
            <a:pPr marL="279400" indent="-267335" algn="just">
              <a:lnSpc>
                <a:spcPct val="100000"/>
              </a:lnSpc>
              <a:buClr>
                <a:srgbClr val="0000CC"/>
              </a:buClr>
              <a:buSzPct val="106250"/>
              <a:buFont typeface="Wingdings"/>
              <a:buChar char=""/>
              <a:tabLst>
                <a:tab pos="280035" algn="l"/>
              </a:tabLst>
            </a:pPr>
            <a:r>
              <a:rPr sz="2400" spc="-325" dirty="0">
                <a:latin typeface="Tahoma"/>
                <a:cs typeface="Tahoma"/>
              </a:rPr>
              <a:t>Ảnh </a:t>
            </a:r>
            <a:r>
              <a:rPr sz="2400" spc="-365" dirty="0">
                <a:latin typeface="Tahoma"/>
                <a:cs typeface="Tahoma"/>
              </a:rPr>
              <a:t>gốc </a:t>
            </a:r>
            <a:r>
              <a:rPr sz="2400" spc="-5" dirty="0">
                <a:latin typeface="Tahoma"/>
                <a:cs typeface="Tahoma"/>
              </a:rPr>
              <a:t>f(x,y) </a:t>
            </a:r>
            <a:r>
              <a:rPr sz="2400" spc="-490" dirty="0">
                <a:latin typeface="Tahoma"/>
                <a:cs typeface="Tahoma"/>
              </a:rPr>
              <a:t>được </a:t>
            </a:r>
            <a:r>
              <a:rPr sz="2400" spc="-305" dirty="0">
                <a:latin typeface="Tahoma"/>
                <a:cs typeface="Tahoma"/>
              </a:rPr>
              <a:t>đưa </a:t>
            </a:r>
            <a:r>
              <a:rPr sz="2400" spc="-5" dirty="0">
                <a:latin typeface="Tahoma"/>
                <a:cs typeface="Tahoma"/>
              </a:rPr>
              <a:t>vào </a:t>
            </a:r>
            <a:r>
              <a:rPr sz="2400" spc="-275" dirty="0">
                <a:latin typeface="Tahoma"/>
                <a:cs typeface="Tahoma"/>
              </a:rPr>
              <a:t>khối </a:t>
            </a:r>
            <a:r>
              <a:rPr sz="2400" spc="-5" dirty="0">
                <a:latin typeface="Tahoma"/>
                <a:cs typeface="Tahoma"/>
              </a:rPr>
              <a:t>làm </a:t>
            </a:r>
            <a:r>
              <a:rPr sz="2400" spc="-365" dirty="0">
                <a:latin typeface="Tahoma"/>
                <a:cs typeface="Tahoma"/>
              </a:rPr>
              <a:t>nổi </a:t>
            </a:r>
            <a:r>
              <a:rPr sz="2400" spc="-395" dirty="0">
                <a:latin typeface="Tahoma"/>
                <a:cs typeface="Tahoma"/>
              </a:rPr>
              <a:t>đường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biên.</a:t>
            </a:r>
            <a:endParaRPr sz="2400">
              <a:latin typeface="Tahoma"/>
              <a:cs typeface="Tahoma"/>
            </a:endParaRPr>
          </a:p>
          <a:p>
            <a:pPr marL="241300" marR="6350" indent="-228600" algn="just">
              <a:lnSpc>
                <a:spcPct val="130000"/>
              </a:lnSpc>
              <a:spcBef>
                <a:spcPts val="525"/>
              </a:spcBef>
              <a:buClr>
                <a:srgbClr val="0000CC"/>
              </a:buClr>
              <a:buSzPct val="106250"/>
              <a:buFont typeface="Wingdings"/>
              <a:buChar char=""/>
              <a:tabLst>
                <a:tab pos="375920" algn="l"/>
              </a:tabLst>
            </a:pPr>
            <a:r>
              <a:rPr sz="2400" spc="-325" dirty="0">
                <a:latin typeface="Tahoma"/>
                <a:cs typeface="Tahoma"/>
              </a:rPr>
              <a:t>Ảnh </a:t>
            </a:r>
            <a:r>
              <a:rPr sz="2400" spc="-5" dirty="0">
                <a:latin typeface="Tahoma"/>
                <a:cs typeface="Tahoma"/>
              </a:rPr>
              <a:t>G(x,y) là </a:t>
            </a:r>
            <a:r>
              <a:rPr sz="2400" spc="-385" dirty="0">
                <a:latin typeface="Tahoma"/>
                <a:cs typeface="Tahoma"/>
              </a:rPr>
              <a:t>ảnh </a:t>
            </a:r>
            <a:r>
              <a:rPr sz="2400" spc="-365" dirty="0">
                <a:latin typeface="Tahoma"/>
                <a:cs typeface="Tahoma"/>
              </a:rPr>
              <a:t>gốc </a:t>
            </a:r>
            <a:r>
              <a:rPr sz="2400" spc="20" dirty="0">
                <a:latin typeface="Tahoma"/>
                <a:cs typeface="Tahoma"/>
              </a:rPr>
              <a:t>đã </a:t>
            </a:r>
            <a:r>
              <a:rPr sz="2400" spc="-495" dirty="0">
                <a:latin typeface="Tahoma"/>
                <a:cs typeface="Tahoma"/>
              </a:rPr>
              <a:t>được </a:t>
            </a:r>
            <a:r>
              <a:rPr sz="2400" spc="-5" dirty="0">
                <a:latin typeface="Tahoma"/>
                <a:cs typeface="Tahoma"/>
              </a:rPr>
              <a:t>tăng </a:t>
            </a:r>
            <a:r>
              <a:rPr sz="2400" spc="-405" dirty="0">
                <a:latin typeface="Tahoma"/>
                <a:cs typeface="Tahoma"/>
              </a:rPr>
              <a:t>cường </a:t>
            </a:r>
            <a:r>
              <a:rPr sz="2400" dirty="0">
                <a:latin typeface="Tahoma"/>
                <a:cs typeface="Tahoma"/>
              </a:rPr>
              <a:t>biên </a:t>
            </a:r>
            <a:r>
              <a:rPr sz="2400" spc="-530" dirty="0">
                <a:latin typeface="Tahoma"/>
                <a:cs typeface="Tahoma"/>
              </a:rPr>
              <a:t>độ </a:t>
            </a:r>
            <a:r>
              <a:rPr sz="2400" spc="-400" dirty="0">
                <a:latin typeface="Tahoma"/>
                <a:cs typeface="Tahoma"/>
              </a:rPr>
              <a:t>đường  </a:t>
            </a:r>
            <a:r>
              <a:rPr sz="2400" spc="-5" dirty="0">
                <a:latin typeface="Tahoma"/>
                <a:cs typeface="Tahoma"/>
              </a:rPr>
              <a:t>biên </a:t>
            </a:r>
            <a:r>
              <a:rPr sz="2400" spc="-240" dirty="0">
                <a:latin typeface="Tahoma"/>
                <a:cs typeface="Tahoma"/>
              </a:rPr>
              <a:t>giữa </a:t>
            </a:r>
            <a:r>
              <a:rPr sz="2400" spc="-5" dirty="0">
                <a:latin typeface="Tahoma"/>
                <a:cs typeface="Tahoma"/>
              </a:rPr>
              <a:t>các vùng</a:t>
            </a:r>
            <a:r>
              <a:rPr sz="2400" spc="-285" dirty="0">
                <a:latin typeface="Tahoma"/>
                <a:cs typeface="Tahoma"/>
              </a:rPr>
              <a:t> ảnh.</a:t>
            </a:r>
            <a:endParaRPr sz="2400">
              <a:latin typeface="Tahoma"/>
              <a:cs typeface="Tahoma"/>
            </a:endParaRPr>
          </a:p>
          <a:p>
            <a:pPr marL="241300" marR="5080" indent="-228600" algn="just">
              <a:lnSpc>
                <a:spcPct val="130000"/>
              </a:lnSpc>
              <a:spcBef>
                <a:spcPts val="580"/>
              </a:spcBef>
              <a:buClr>
                <a:srgbClr val="0000CC"/>
              </a:buClr>
              <a:buSzPct val="106250"/>
              <a:buFont typeface="Wingdings"/>
              <a:buChar char=""/>
              <a:tabLst>
                <a:tab pos="375920" algn="l"/>
              </a:tabLst>
            </a:pPr>
            <a:r>
              <a:rPr sz="2400" spc="-380" dirty="0">
                <a:latin typeface="Tahoma"/>
                <a:cs typeface="Tahoma"/>
              </a:rPr>
              <a:t>Tại </a:t>
            </a:r>
            <a:r>
              <a:rPr sz="2400" spc="-280" dirty="0">
                <a:latin typeface="Tahoma"/>
                <a:cs typeface="Tahoma"/>
              </a:rPr>
              <a:t>khối </a:t>
            </a:r>
            <a:r>
              <a:rPr sz="2400" spc="-5" dirty="0">
                <a:latin typeface="Tahoma"/>
                <a:cs typeface="Tahoma"/>
              </a:rPr>
              <a:t>so </a:t>
            </a:r>
            <a:r>
              <a:rPr sz="2400" spc="-10" dirty="0">
                <a:latin typeface="Tahoma"/>
                <a:cs typeface="Tahoma"/>
              </a:rPr>
              <a:t>sánh, </a:t>
            </a:r>
            <a:r>
              <a:rPr sz="2400" spc="-405" dirty="0">
                <a:latin typeface="Tahoma"/>
                <a:cs typeface="Tahoma"/>
              </a:rPr>
              <a:t>người </a:t>
            </a:r>
            <a:r>
              <a:rPr sz="2400" dirty="0">
                <a:latin typeface="Tahoma"/>
                <a:cs typeface="Tahoma"/>
              </a:rPr>
              <a:t>ta </a:t>
            </a:r>
            <a:r>
              <a:rPr sz="2400" spc="-5" dirty="0">
                <a:latin typeface="Tahoma"/>
                <a:cs typeface="Tahoma"/>
              </a:rPr>
              <a:t>so sánh </a:t>
            </a:r>
            <a:r>
              <a:rPr sz="2400" dirty="0">
                <a:latin typeface="Tahoma"/>
                <a:cs typeface="Tahoma"/>
              </a:rPr>
              <a:t>giá </a:t>
            </a:r>
            <a:r>
              <a:rPr sz="2400" spc="-620" dirty="0">
                <a:latin typeface="Tahoma"/>
                <a:cs typeface="Tahoma"/>
              </a:rPr>
              <a:t>trị </a:t>
            </a:r>
            <a:r>
              <a:rPr sz="2400" spc="-5" dirty="0">
                <a:latin typeface="Tahoma"/>
                <a:cs typeface="Tahoma"/>
              </a:rPr>
              <a:t>các </a:t>
            </a:r>
            <a:r>
              <a:rPr sz="2400" spc="-275" dirty="0">
                <a:latin typeface="Tahoma"/>
                <a:cs typeface="Tahoma"/>
              </a:rPr>
              <a:t>điểm </a:t>
            </a:r>
            <a:r>
              <a:rPr sz="2400" spc="-385" dirty="0">
                <a:latin typeface="Tahoma"/>
                <a:cs typeface="Tahoma"/>
              </a:rPr>
              <a:t>ảnh  </a:t>
            </a:r>
            <a:r>
              <a:rPr sz="2400" spc="-5" dirty="0">
                <a:latin typeface="Tahoma"/>
                <a:cs typeface="Tahoma"/>
              </a:rPr>
              <a:t>G(x,y) </a:t>
            </a:r>
            <a:r>
              <a:rPr sz="2400" spc="-355" dirty="0">
                <a:latin typeface="Tahoma"/>
                <a:cs typeface="Tahoma"/>
              </a:rPr>
              <a:t>với </a:t>
            </a:r>
            <a:r>
              <a:rPr sz="2400" spc="-315" dirty="0">
                <a:latin typeface="Tahoma"/>
                <a:cs typeface="Tahoma"/>
              </a:rPr>
              <a:t>mức </a:t>
            </a:r>
            <a:r>
              <a:rPr sz="2400" spc="-335" dirty="0">
                <a:latin typeface="Tahoma"/>
                <a:cs typeface="Tahoma"/>
              </a:rPr>
              <a:t>ngưỡng </a:t>
            </a:r>
            <a:r>
              <a:rPr sz="2400" dirty="0">
                <a:latin typeface="Tahoma"/>
                <a:cs typeface="Tahoma"/>
              </a:rPr>
              <a:t>T </a:t>
            </a:r>
            <a:r>
              <a:rPr sz="2400" spc="-545" dirty="0">
                <a:latin typeface="Tahoma"/>
                <a:cs typeface="Tahoma"/>
              </a:rPr>
              <a:t>để </a:t>
            </a:r>
            <a:r>
              <a:rPr sz="2400" spc="-5" dirty="0">
                <a:latin typeface="Tahoma"/>
                <a:cs typeface="Tahoma"/>
              </a:rPr>
              <a:t>xác </a:t>
            </a:r>
            <a:r>
              <a:rPr sz="2400" spc="-455" dirty="0">
                <a:latin typeface="Tahoma"/>
                <a:cs typeface="Tahoma"/>
              </a:rPr>
              <a:t>định </a:t>
            </a:r>
            <a:r>
              <a:rPr sz="2400" spc="-930" dirty="0">
                <a:latin typeface="Tahoma"/>
                <a:cs typeface="Tahoma"/>
              </a:rPr>
              <a:t>vị</a:t>
            </a:r>
            <a:r>
              <a:rPr sz="2400" spc="37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trí các </a:t>
            </a:r>
            <a:r>
              <a:rPr sz="2400" spc="-280" dirty="0">
                <a:latin typeface="Tahoma"/>
                <a:cs typeface="Tahoma"/>
              </a:rPr>
              <a:t>điểm </a:t>
            </a:r>
            <a:r>
              <a:rPr sz="2400" spc="-5" dirty="0">
                <a:latin typeface="Tahoma"/>
                <a:cs typeface="Tahoma"/>
              </a:rPr>
              <a:t>có  </a:t>
            </a:r>
            <a:r>
              <a:rPr sz="2400" spc="-315" dirty="0">
                <a:latin typeface="Tahoma"/>
                <a:cs typeface="Tahoma"/>
              </a:rPr>
              <a:t>mức </a:t>
            </a:r>
            <a:r>
              <a:rPr sz="2400" spc="-5" dirty="0">
                <a:latin typeface="Tahoma"/>
                <a:cs typeface="Tahoma"/>
              </a:rPr>
              <a:t>thay </a:t>
            </a:r>
            <a:r>
              <a:rPr sz="2400" spc="-350" dirty="0">
                <a:latin typeface="Tahoma"/>
                <a:cs typeface="Tahoma"/>
              </a:rPr>
              <a:t>đổi </a:t>
            </a:r>
            <a:r>
              <a:rPr sz="2400" spc="-525" dirty="0">
                <a:latin typeface="Tahoma"/>
                <a:cs typeface="Tahoma"/>
              </a:rPr>
              <a:t>độ </a:t>
            </a:r>
            <a:r>
              <a:rPr sz="2400" spc="-5" dirty="0">
                <a:latin typeface="Tahoma"/>
                <a:cs typeface="Tahoma"/>
              </a:rPr>
              <a:t>chói</a:t>
            </a:r>
            <a:r>
              <a:rPr sz="2400" spc="-125" dirty="0">
                <a:latin typeface="Tahoma"/>
                <a:cs typeface="Tahoma"/>
              </a:rPr>
              <a:t> </a:t>
            </a:r>
            <a:r>
              <a:rPr sz="2400" spc="-265" dirty="0">
                <a:latin typeface="Tahoma"/>
                <a:cs typeface="Tahoma"/>
              </a:rPr>
              <a:t>lớn.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2785745"/>
            <a:ext cx="8303259" cy="324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40100"/>
              </a:lnSpc>
              <a:spcBef>
                <a:spcPts val="100"/>
              </a:spcBef>
              <a:buClr>
                <a:srgbClr val="FF0066"/>
              </a:buClr>
              <a:buSzPct val="110416"/>
              <a:buFont typeface="Wingdings"/>
              <a:buChar char=""/>
              <a:tabLst>
                <a:tab pos="356235" algn="l"/>
                <a:tab pos="1073150" algn="l"/>
                <a:tab pos="1652270" algn="l"/>
                <a:tab pos="2461895" algn="l"/>
                <a:tab pos="3024505" algn="l"/>
                <a:tab pos="3469640" algn="l"/>
                <a:tab pos="4665980" algn="l"/>
                <a:tab pos="5200650" algn="l"/>
                <a:tab pos="6033135" algn="l"/>
                <a:tab pos="6911340" algn="l"/>
                <a:tab pos="7789545" algn="l"/>
              </a:tabLst>
            </a:pPr>
            <a:r>
              <a:rPr sz="2400" spc="-260" dirty="0">
                <a:latin typeface="Tahoma"/>
                <a:cs typeface="Tahoma"/>
              </a:rPr>
              <a:t>Vi</a:t>
            </a:r>
            <a:r>
              <a:rPr sz="2400" spc="-620" dirty="0">
                <a:latin typeface="Tahoma"/>
                <a:cs typeface="Tahoma"/>
              </a:rPr>
              <a:t>ệ</a:t>
            </a:r>
            <a:r>
              <a:rPr sz="2400" dirty="0">
                <a:latin typeface="Tahoma"/>
                <a:cs typeface="Tahoma"/>
              </a:rPr>
              <a:t>c	</a:t>
            </a:r>
            <a:r>
              <a:rPr sz="2400" spc="-320" dirty="0">
                <a:latin typeface="Tahoma"/>
                <a:cs typeface="Tahoma"/>
              </a:rPr>
              <a:t>lựa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295" dirty="0">
                <a:latin typeface="Tahoma"/>
                <a:cs typeface="Tahoma"/>
              </a:rPr>
              <a:t>chọ</a:t>
            </a:r>
            <a:r>
              <a:rPr sz="2400" spc="-240" dirty="0">
                <a:latin typeface="Tahoma"/>
                <a:cs typeface="Tahoma"/>
              </a:rPr>
              <a:t>n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5" dirty="0">
                <a:latin typeface="Tahoma"/>
                <a:cs typeface="Tahoma"/>
              </a:rPr>
              <a:t>g</a:t>
            </a:r>
            <a:r>
              <a:rPr sz="2400" dirty="0">
                <a:latin typeface="Tahoma"/>
                <a:cs typeface="Tahoma"/>
              </a:rPr>
              <a:t>iá	</a:t>
            </a:r>
            <a:r>
              <a:rPr sz="2400" spc="-385" dirty="0">
                <a:latin typeface="Tahoma"/>
                <a:cs typeface="Tahoma"/>
              </a:rPr>
              <a:t>tr</a:t>
            </a:r>
            <a:r>
              <a:rPr sz="2400" spc="-1095" dirty="0">
                <a:latin typeface="Tahoma"/>
                <a:cs typeface="Tahoma"/>
              </a:rPr>
              <a:t>ị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15" dirty="0">
                <a:latin typeface="Tahoma"/>
                <a:cs typeface="Tahoma"/>
              </a:rPr>
              <a:t>n</a:t>
            </a:r>
            <a:r>
              <a:rPr sz="2400" spc="-400" dirty="0">
                <a:latin typeface="Tahoma"/>
                <a:cs typeface="Tahoma"/>
              </a:rPr>
              <a:t>gưỡng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15" dirty="0">
                <a:latin typeface="Tahoma"/>
                <a:cs typeface="Tahoma"/>
              </a:rPr>
              <a:t>r</a:t>
            </a:r>
            <a:r>
              <a:rPr sz="2400" spc="-570" dirty="0">
                <a:latin typeface="Tahoma"/>
                <a:cs typeface="Tahoma"/>
              </a:rPr>
              <a:t>ất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5" dirty="0">
                <a:latin typeface="Tahoma"/>
                <a:cs typeface="Tahoma"/>
              </a:rPr>
              <a:t>quan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5" dirty="0">
                <a:latin typeface="Tahoma"/>
                <a:cs typeface="Tahoma"/>
              </a:rPr>
              <a:t>t</a:t>
            </a:r>
            <a:r>
              <a:rPr sz="2400" spc="-15" dirty="0">
                <a:latin typeface="Tahoma"/>
                <a:cs typeface="Tahoma"/>
              </a:rPr>
              <a:t>r</a:t>
            </a:r>
            <a:r>
              <a:rPr sz="2400" spc="-370" dirty="0">
                <a:latin typeface="Tahoma"/>
                <a:cs typeface="Tahoma"/>
              </a:rPr>
              <a:t>ọng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5" dirty="0">
                <a:latin typeface="Tahoma"/>
                <a:cs typeface="Tahoma"/>
              </a:rPr>
              <a:t>tro</a:t>
            </a:r>
            <a:r>
              <a:rPr sz="2400" spc="-15" dirty="0">
                <a:latin typeface="Tahoma"/>
                <a:cs typeface="Tahoma"/>
              </a:rPr>
              <a:t>n</a:t>
            </a:r>
            <a:r>
              <a:rPr sz="2400" spc="-5" dirty="0">
                <a:latin typeface="Tahoma"/>
                <a:cs typeface="Tahoma"/>
              </a:rPr>
              <a:t>g</a:t>
            </a:r>
            <a:r>
              <a:rPr sz="2400" dirty="0">
                <a:latin typeface="Tahoma"/>
                <a:cs typeface="Tahoma"/>
              </a:rPr>
              <a:t>	quá  </a:t>
            </a:r>
            <a:r>
              <a:rPr sz="2400" spc="-5" dirty="0">
                <a:latin typeface="Tahoma"/>
                <a:cs typeface="Tahoma"/>
              </a:rPr>
              <a:t>trình xác </a:t>
            </a:r>
            <a:r>
              <a:rPr sz="2400" spc="-455" dirty="0">
                <a:latin typeface="Tahoma"/>
                <a:cs typeface="Tahoma"/>
              </a:rPr>
              <a:t>định </a:t>
            </a:r>
            <a:r>
              <a:rPr sz="2400" spc="-395" dirty="0">
                <a:latin typeface="Tahoma"/>
                <a:cs typeface="Tahoma"/>
              </a:rPr>
              <a:t>đường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biên:</a:t>
            </a:r>
            <a:endParaRPr sz="2400">
              <a:latin typeface="Tahoma"/>
              <a:cs typeface="Tahoma"/>
            </a:endParaRPr>
          </a:p>
          <a:p>
            <a:pPr marL="584200" marR="5715" lvl="1" indent="-114300">
              <a:lnSpc>
                <a:spcPct val="140000"/>
              </a:lnSpc>
              <a:spcBef>
                <a:spcPts val="575"/>
              </a:spcBef>
              <a:buClr>
                <a:srgbClr val="0000CC"/>
              </a:buClr>
              <a:buSzPct val="110416"/>
              <a:buFont typeface="Wingdings"/>
              <a:buChar char=""/>
              <a:tabLst>
                <a:tab pos="928369" algn="l"/>
                <a:tab pos="929005" algn="l"/>
                <a:tab pos="1501775" algn="l"/>
                <a:tab pos="2056130" algn="l"/>
                <a:tab pos="2491105" algn="l"/>
                <a:tab pos="2823210" algn="l"/>
                <a:tab pos="3478529" algn="l"/>
                <a:tab pos="4192270" algn="l"/>
                <a:tab pos="4787900" algn="l"/>
                <a:tab pos="5814060" algn="l"/>
                <a:tab pos="6537959" algn="l"/>
                <a:tab pos="6998334" algn="l"/>
                <a:tab pos="7493634" algn="l"/>
              </a:tabLst>
            </a:pPr>
            <a:r>
              <a:rPr sz="2400" spc="-10" dirty="0">
                <a:latin typeface="Tahoma"/>
                <a:cs typeface="Tahoma"/>
              </a:rPr>
              <a:t>K</a:t>
            </a:r>
            <a:r>
              <a:rPr sz="2400" spc="-5" dirty="0">
                <a:latin typeface="Tahoma"/>
                <a:cs typeface="Tahoma"/>
              </a:rPr>
              <a:t>hi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5" dirty="0">
                <a:latin typeface="Tahoma"/>
                <a:cs typeface="Tahoma"/>
              </a:rPr>
              <a:t>g</a:t>
            </a:r>
            <a:r>
              <a:rPr sz="2400" dirty="0">
                <a:latin typeface="Tahoma"/>
                <a:cs typeface="Tahoma"/>
              </a:rPr>
              <a:t>iá	</a:t>
            </a:r>
            <a:r>
              <a:rPr sz="2400" spc="-395" dirty="0">
                <a:latin typeface="Tahoma"/>
                <a:cs typeface="Tahoma"/>
              </a:rPr>
              <a:t>tr</a:t>
            </a:r>
            <a:r>
              <a:rPr sz="2400" spc="-1095" dirty="0">
                <a:latin typeface="Tahoma"/>
                <a:cs typeface="Tahoma"/>
              </a:rPr>
              <a:t>ị</a:t>
            </a:r>
            <a:r>
              <a:rPr sz="2400" dirty="0">
                <a:latin typeface="Tahoma"/>
                <a:cs typeface="Tahoma"/>
              </a:rPr>
              <a:t>	T	qu</a:t>
            </a:r>
            <a:r>
              <a:rPr sz="2400" spc="-5" dirty="0">
                <a:latin typeface="Tahoma"/>
                <a:cs typeface="Tahoma"/>
              </a:rPr>
              <a:t>á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5" dirty="0">
                <a:latin typeface="Tahoma"/>
                <a:cs typeface="Tahoma"/>
              </a:rPr>
              <a:t>cao</a:t>
            </a:r>
            <a:r>
              <a:rPr sz="2400" dirty="0">
                <a:latin typeface="Tahoma"/>
                <a:cs typeface="Tahoma"/>
              </a:rPr>
              <a:t>,	</a:t>
            </a:r>
            <a:r>
              <a:rPr sz="2400" spc="-5" dirty="0">
                <a:latin typeface="Tahoma"/>
                <a:cs typeface="Tahoma"/>
              </a:rPr>
              <a:t>cá</a:t>
            </a:r>
            <a:r>
              <a:rPr sz="2400" dirty="0">
                <a:latin typeface="Tahoma"/>
                <a:cs typeface="Tahoma"/>
              </a:rPr>
              <a:t>c	</a:t>
            </a:r>
            <a:r>
              <a:rPr sz="2400" spc="-600" dirty="0">
                <a:latin typeface="Tahoma"/>
                <a:cs typeface="Tahoma"/>
              </a:rPr>
              <a:t>đư</a:t>
            </a:r>
            <a:r>
              <a:rPr sz="2400" spc="-765" dirty="0">
                <a:latin typeface="Tahoma"/>
                <a:cs typeface="Tahoma"/>
              </a:rPr>
              <a:t>ờ</a:t>
            </a:r>
            <a:r>
              <a:rPr sz="2400" spc="-5" dirty="0">
                <a:latin typeface="Tahoma"/>
                <a:cs typeface="Tahoma"/>
              </a:rPr>
              <a:t>ng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5" dirty="0">
                <a:latin typeface="Tahoma"/>
                <a:cs typeface="Tahoma"/>
              </a:rPr>
              <a:t>b</a:t>
            </a:r>
            <a:r>
              <a:rPr sz="2400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ê</a:t>
            </a:r>
            <a:r>
              <a:rPr sz="2400" spc="-5" dirty="0">
                <a:latin typeface="Tahoma"/>
                <a:cs typeface="Tahoma"/>
              </a:rPr>
              <a:t>n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ó	</a:t>
            </a:r>
            <a:r>
              <a:rPr sz="2400" spc="-525" dirty="0">
                <a:latin typeface="Tahoma"/>
                <a:cs typeface="Tahoma"/>
              </a:rPr>
              <a:t>độ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245" dirty="0">
                <a:latin typeface="Tahoma"/>
                <a:cs typeface="Tahoma"/>
              </a:rPr>
              <a:t>t</a:t>
            </a:r>
            <a:r>
              <a:rPr sz="2400" spc="-725" dirty="0">
                <a:latin typeface="Tahoma"/>
                <a:cs typeface="Tahoma"/>
              </a:rPr>
              <a:t>ư</a:t>
            </a:r>
            <a:r>
              <a:rPr sz="2400" spc="-275" dirty="0">
                <a:latin typeface="Tahoma"/>
                <a:cs typeface="Tahoma"/>
              </a:rPr>
              <a:t>ơng  </a:t>
            </a:r>
            <a:r>
              <a:rPr sz="2400" spc="-285" dirty="0">
                <a:latin typeface="Tahoma"/>
                <a:cs typeface="Tahoma"/>
              </a:rPr>
              <a:t>phản </a:t>
            </a:r>
            <a:r>
              <a:rPr sz="2400" spc="-290" dirty="0">
                <a:latin typeface="Tahoma"/>
                <a:cs typeface="Tahoma"/>
              </a:rPr>
              <a:t>thấp </a:t>
            </a:r>
            <a:r>
              <a:rPr sz="2400" spc="-570" dirty="0">
                <a:latin typeface="Tahoma"/>
                <a:cs typeface="Tahoma"/>
              </a:rPr>
              <a:t>sẽ </a:t>
            </a:r>
            <a:r>
              <a:rPr sz="2400" spc="-930" dirty="0">
                <a:latin typeface="Tahoma"/>
                <a:cs typeface="Tahoma"/>
              </a:rPr>
              <a:t>bị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spc="-385" dirty="0">
                <a:latin typeface="Tahoma"/>
                <a:cs typeface="Tahoma"/>
              </a:rPr>
              <a:t>mất</a:t>
            </a:r>
            <a:r>
              <a:rPr sz="2400" spc="-33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đi.</a:t>
            </a:r>
            <a:endParaRPr sz="2400">
              <a:latin typeface="Tahoma"/>
              <a:cs typeface="Tahoma"/>
            </a:endParaRPr>
          </a:p>
          <a:p>
            <a:pPr marL="584200" marR="6985" lvl="1" indent="-114300">
              <a:lnSpc>
                <a:spcPct val="140000"/>
              </a:lnSpc>
              <a:spcBef>
                <a:spcPts val="580"/>
              </a:spcBef>
              <a:buClr>
                <a:srgbClr val="0000CC"/>
              </a:buClr>
              <a:buSzPct val="110416"/>
              <a:buFont typeface="Wingdings"/>
              <a:buChar char=""/>
              <a:tabLst>
                <a:tab pos="928369" algn="l"/>
                <a:tab pos="929005" algn="l"/>
              </a:tabLst>
            </a:pPr>
            <a:r>
              <a:rPr sz="2400" spc="-5" dirty="0">
                <a:latin typeface="Tahoma"/>
                <a:cs typeface="Tahoma"/>
              </a:rPr>
              <a:t>Khi </a:t>
            </a:r>
            <a:r>
              <a:rPr sz="2400" dirty="0">
                <a:latin typeface="Tahoma"/>
                <a:cs typeface="Tahoma"/>
              </a:rPr>
              <a:t>T quá </a:t>
            </a:r>
            <a:r>
              <a:rPr sz="2400" spc="-235" dirty="0">
                <a:latin typeface="Tahoma"/>
                <a:cs typeface="Tahoma"/>
              </a:rPr>
              <a:t>thấp, </a:t>
            </a:r>
            <a:r>
              <a:rPr sz="2400" spc="-570" dirty="0">
                <a:latin typeface="Tahoma"/>
                <a:cs typeface="Tahoma"/>
              </a:rPr>
              <a:t>dễ </a:t>
            </a:r>
            <a:r>
              <a:rPr sz="2400" spc="-390" dirty="0">
                <a:latin typeface="Tahoma"/>
                <a:cs typeface="Tahoma"/>
              </a:rPr>
              <a:t>xảy </a:t>
            </a:r>
            <a:r>
              <a:rPr sz="2400" spc="-5" dirty="0">
                <a:latin typeface="Tahoma"/>
                <a:cs typeface="Tahoma"/>
              </a:rPr>
              <a:t>ra </a:t>
            </a:r>
            <a:r>
              <a:rPr sz="2400" spc="-290" dirty="0">
                <a:latin typeface="Tahoma"/>
                <a:cs typeface="Tahoma"/>
              </a:rPr>
              <a:t>hiện </a:t>
            </a:r>
            <a:r>
              <a:rPr sz="2400" spc="-409" dirty="0">
                <a:latin typeface="Tahoma"/>
                <a:cs typeface="Tahoma"/>
              </a:rPr>
              <a:t>tượng </a:t>
            </a:r>
            <a:r>
              <a:rPr sz="2400" spc="-5" dirty="0">
                <a:latin typeface="Tahoma"/>
                <a:cs typeface="Tahoma"/>
              </a:rPr>
              <a:t>xác </a:t>
            </a:r>
            <a:r>
              <a:rPr sz="2400" spc="-455" dirty="0">
                <a:latin typeface="Tahoma"/>
                <a:cs typeface="Tahoma"/>
              </a:rPr>
              <a:t>định </a:t>
            </a:r>
            <a:r>
              <a:rPr sz="2400" dirty="0">
                <a:latin typeface="Tahoma"/>
                <a:cs typeface="Tahoma"/>
              </a:rPr>
              <a:t>biên </a:t>
            </a:r>
            <a:r>
              <a:rPr sz="2400" spc="-5" dirty="0">
                <a:latin typeface="Tahoma"/>
                <a:cs typeface="Tahoma"/>
              </a:rPr>
              <a:t>sai  </a:t>
            </a:r>
            <a:r>
              <a:rPr sz="2400" spc="-500" dirty="0">
                <a:latin typeface="Tahoma"/>
                <a:cs typeface="Tahoma"/>
              </a:rPr>
              <a:t>dưới </a:t>
            </a:r>
            <a:r>
              <a:rPr sz="2400" spc="-5" dirty="0">
                <a:latin typeface="Tahoma"/>
                <a:cs typeface="Tahoma"/>
              </a:rPr>
              <a:t>tác </a:t>
            </a:r>
            <a:r>
              <a:rPr sz="2400" spc="-265" dirty="0">
                <a:latin typeface="Tahoma"/>
                <a:cs typeface="Tahoma"/>
              </a:rPr>
              <a:t>động </a:t>
            </a:r>
            <a:r>
              <a:rPr sz="2400" spc="-360" dirty="0">
                <a:latin typeface="Tahoma"/>
                <a:cs typeface="Tahoma"/>
              </a:rPr>
              <a:t>của</a:t>
            </a:r>
            <a:r>
              <a:rPr sz="2400" spc="-24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nhiễu.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8937" y="791458"/>
            <a:ext cx="7283499" cy="191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9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4228617"/>
            <a:ext cx="8529955" cy="19037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95275" indent="-283210" algn="just">
              <a:lnSpc>
                <a:spcPct val="100000"/>
              </a:lnSpc>
              <a:spcBef>
                <a:spcPts val="770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i="1" dirty="0">
                <a:latin typeface="Times New Roman"/>
                <a:cs typeface="Times New Roman"/>
              </a:rPr>
              <a:t>dx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i="1" dirty="0">
                <a:latin typeface="Times New Roman"/>
                <a:cs typeface="Times New Roman"/>
              </a:rPr>
              <a:t>dy </a:t>
            </a:r>
            <a:r>
              <a:rPr sz="2800" b="1" spc="-5" dirty="0">
                <a:latin typeface="Times New Roman"/>
                <a:cs typeface="Times New Roman"/>
              </a:rPr>
              <a:t>là khoảng cách theo hướng </a:t>
            </a:r>
            <a:r>
              <a:rPr sz="2800" b="1" dirty="0">
                <a:latin typeface="Times New Roman"/>
                <a:cs typeface="Times New Roman"/>
              </a:rPr>
              <a:t>x,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Đây </a:t>
            </a:r>
            <a:r>
              <a:rPr sz="2800" b="1" spc="-5" dirty="0">
                <a:latin typeface="Times New Roman"/>
                <a:cs typeface="Times New Roman"/>
              </a:rPr>
              <a:t>là </a:t>
            </a:r>
            <a:r>
              <a:rPr sz="2800" b="1" dirty="0">
                <a:latin typeface="Times New Roman"/>
                <a:cs typeface="Times New Roman"/>
              </a:rPr>
              <a:t>giá </a:t>
            </a:r>
            <a:r>
              <a:rPr sz="2800" b="1" spc="-5" dirty="0">
                <a:latin typeface="Times New Roman"/>
                <a:cs typeface="Times New Roman"/>
              </a:rPr>
              <a:t>trị </a:t>
            </a:r>
            <a:r>
              <a:rPr sz="2800" b="1" dirty="0">
                <a:latin typeface="Times New Roman"/>
                <a:cs typeface="Times New Roman"/>
              </a:rPr>
              <a:t>gần đúng vì </a:t>
            </a:r>
            <a:r>
              <a:rPr sz="2800" b="1" spc="-10" dirty="0">
                <a:latin typeface="Times New Roman"/>
                <a:cs typeface="Times New Roman"/>
              </a:rPr>
              <a:t>trong </a:t>
            </a:r>
            <a:r>
              <a:rPr sz="2800" b="1" dirty="0">
                <a:latin typeface="Times New Roman"/>
                <a:cs typeface="Times New Roman"/>
              </a:rPr>
              <a:t>tín </a:t>
            </a:r>
            <a:r>
              <a:rPr sz="2800" b="1" spc="-10" dirty="0">
                <a:latin typeface="Times New Roman"/>
                <a:cs typeface="Times New Roman"/>
              </a:rPr>
              <a:t>hiệu </a:t>
            </a:r>
            <a:r>
              <a:rPr sz="2800" b="1" spc="-5" dirty="0">
                <a:latin typeface="Times New Roman"/>
                <a:cs typeface="Times New Roman"/>
              </a:rPr>
              <a:t>rời rạc, </a:t>
            </a:r>
            <a:r>
              <a:rPr sz="2800" b="1" dirty="0">
                <a:latin typeface="Times New Roman"/>
                <a:cs typeface="Times New Roman"/>
              </a:rPr>
              <a:t>đạo  hàm không </a:t>
            </a:r>
            <a:r>
              <a:rPr sz="2800" b="1" spc="-5" dirty="0">
                <a:latin typeface="Times New Roman"/>
                <a:cs typeface="Times New Roman"/>
              </a:rPr>
              <a:t>tồn </a:t>
            </a:r>
            <a:r>
              <a:rPr sz="2800" b="1" dirty="0">
                <a:latin typeface="Times New Roman"/>
                <a:cs typeface="Times New Roman"/>
              </a:rPr>
              <a:t>tại. </a:t>
            </a:r>
            <a:r>
              <a:rPr sz="2800" b="1" spc="-10" dirty="0">
                <a:latin typeface="Times New Roman"/>
                <a:cs typeface="Times New Roman"/>
              </a:rPr>
              <a:t>Do </a:t>
            </a:r>
            <a:r>
              <a:rPr sz="2800" b="1" dirty="0">
                <a:latin typeface="Times New Roman"/>
                <a:cs typeface="Times New Roman"/>
              </a:rPr>
              <a:t>vậy </a:t>
            </a:r>
            <a:r>
              <a:rPr sz="2800" b="1" spc="-5" dirty="0">
                <a:latin typeface="Times New Roman"/>
                <a:cs typeface="Times New Roman"/>
              </a:rPr>
              <a:t>ta </a:t>
            </a:r>
            <a:r>
              <a:rPr sz="2800" b="1" spc="-10" dirty="0">
                <a:latin typeface="Times New Roman"/>
                <a:cs typeface="Times New Roman"/>
              </a:rPr>
              <a:t>mô </a:t>
            </a:r>
            <a:r>
              <a:rPr sz="2800" b="1" dirty="0">
                <a:latin typeface="Times New Roman"/>
                <a:cs typeface="Times New Roman"/>
              </a:rPr>
              <a:t>phỏng và </a:t>
            </a:r>
            <a:r>
              <a:rPr sz="2800" b="1" spc="-5" dirty="0">
                <a:latin typeface="Times New Roman"/>
                <a:cs typeface="Times New Roman"/>
              </a:rPr>
              <a:t>lấy xấp </a:t>
            </a:r>
            <a:r>
              <a:rPr sz="2800" b="1" dirty="0">
                <a:latin typeface="Times New Roman"/>
                <a:cs typeface="Times New Roman"/>
              </a:rPr>
              <a:t>xỉ  đạo hàm bằng nhân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chập.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1866" y="3106359"/>
            <a:ext cx="989330" cy="0"/>
          </a:xfrm>
          <a:custGeom>
            <a:avLst/>
            <a:gdLst/>
            <a:ahLst/>
            <a:cxnLst/>
            <a:rect l="l" t="t" r="r" b="b"/>
            <a:pathLst>
              <a:path w="989329">
                <a:moveTo>
                  <a:pt x="0" y="0"/>
                </a:moveTo>
                <a:lnTo>
                  <a:pt x="988969" y="0"/>
                </a:lnTo>
              </a:path>
            </a:pathLst>
          </a:custGeom>
          <a:ln w="12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5238" y="3106359"/>
            <a:ext cx="2609215" cy="0"/>
          </a:xfrm>
          <a:custGeom>
            <a:avLst/>
            <a:gdLst/>
            <a:ahLst/>
            <a:cxnLst/>
            <a:rect l="l" t="t" r="r" b="b"/>
            <a:pathLst>
              <a:path w="2609215">
                <a:moveTo>
                  <a:pt x="0" y="0"/>
                </a:moveTo>
                <a:lnTo>
                  <a:pt x="2608758" y="0"/>
                </a:lnTo>
              </a:path>
            </a:pathLst>
          </a:custGeom>
          <a:ln w="12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67113" y="3583630"/>
            <a:ext cx="177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latin typeface="Symbol"/>
                <a:cs typeface="Symbol"/>
              </a:rPr>
              <a:t>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41713" y="3799003"/>
            <a:ext cx="228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90" dirty="0">
                <a:latin typeface="Symbol"/>
                <a:cs typeface="Symbol"/>
              </a:rPr>
              <a:t></a:t>
            </a:r>
            <a:r>
              <a:rPr sz="3600" spc="-885" baseline="-16203" dirty="0">
                <a:latin typeface="Symbol"/>
                <a:cs typeface="Symbol"/>
              </a:rPr>
              <a:t></a:t>
            </a:r>
            <a:endParaRPr sz="3600" baseline="-16203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7113" y="2987492"/>
            <a:ext cx="177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Symbol"/>
                <a:cs typeface="Symbol"/>
              </a:rPr>
              <a:t>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3612" y="3819746"/>
            <a:ext cx="3033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33040" algn="l"/>
              </a:tabLst>
            </a:pPr>
            <a:r>
              <a:rPr sz="2400" spc="-30" dirty="0">
                <a:latin typeface="Symbol"/>
                <a:cs typeface="Symbol"/>
              </a:rPr>
              <a:t></a:t>
            </a:r>
            <a:r>
              <a:rPr sz="2400" i="1" spc="10" dirty="0">
                <a:latin typeface="Times New Roman"/>
                <a:cs typeface="Times New Roman"/>
              </a:rPr>
              <a:t>y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5" dirty="0">
                <a:latin typeface="Times New Roman"/>
                <a:cs typeface="Times New Roman"/>
              </a:rPr>
              <a:t>dy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0381" y="3103438"/>
            <a:ext cx="30264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6055" algn="l"/>
              </a:tabLst>
            </a:pPr>
            <a:r>
              <a:rPr sz="2400" spc="-25" dirty="0">
                <a:latin typeface="Symbol"/>
                <a:cs typeface="Symbol"/>
              </a:rPr>
              <a:t></a:t>
            </a:r>
            <a:r>
              <a:rPr sz="2400" i="1" spc="10" dirty="0">
                <a:latin typeface="Times New Roman"/>
                <a:cs typeface="Times New Roman"/>
              </a:rPr>
              <a:t>x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5" dirty="0">
                <a:latin typeface="Times New Roman"/>
                <a:cs typeface="Times New Roman"/>
              </a:rPr>
              <a:t>dx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41713" y="3388977"/>
            <a:ext cx="4742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5" baseline="17361" dirty="0">
                <a:latin typeface="Symbol"/>
                <a:cs typeface="Symbol"/>
              </a:rPr>
              <a:t></a:t>
            </a:r>
            <a:r>
              <a:rPr sz="2400" u="heavy" spc="5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2400" i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 </a:t>
            </a:r>
            <a:r>
              <a:rPr sz="2400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400" i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400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 </a:t>
            </a:r>
            <a:r>
              <a:rPr sz="2400" i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400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3600" spc="15" baseline="-34722" dirty="0">
                <a:latin typeface="Symbol"/>
                <a:cs typeface="Symbol"/>
              </a:rPr>
              <a:t></a:t>
            </a:r>
            <a:r>
              <a:rPr sz="3600" spc="15" baseline="-34722" dirty="0">
                <a:latin typeface="Times New Roman"/>
                <a:cs typeface="Times New Roman"/>
              </a:rPr>
              <a:t> </a:t>
            </a:r>
            <a:r>
              <a:rPr sz="3600" i="1" spc="-44" baseline="-34722" dirty="0">
                <a:latin typeface="Times New Roman"/>
                <a:cs typeface="Times New Roman"/>
              </a:rPr>
              <a:t>fy </a:t>
            </a:r>
            <a:r>
              <a:rPr sz="3600" spc="15" baseline="-34722" dirty="0">
                <a:latin typeface="Symbol"/>
                <a:cs typeface="Symbol"/>
              </a:rPr>
              <a:t>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i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 </a:t>
            </a:r>
            <a:r>
              <a:rPr sz="2400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400" i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400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 </a:t>
            </a:r>
            <a:r>
              <a:rPr sz="2400" i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 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i="1" u="heavy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dy</a:t>
            </a:r>
            <a:r>
              <a:rPr sz="2400" u="heavy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 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i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 </a:t>
            </a:r>
            <a:r>
              <a:rPr sz="2400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400" i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400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2400" u="heavy" spc="-3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i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400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4640" y="100076"/>
            <a:ext cx="8554085" cy="296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84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68300" marR="17780" indent="-3429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68300" algn="l"/>
                <a:tab pos="1709420" algn="l"/>
                <a:tab pos="2623820" algn="l"/>
                <a:tab pos="4049395" algn="l"/>
                <a:tab pos="4466590" algn="l"/>
                <a:tab pos="5791835" algn="l"/>
                <a:tab pos="6704330" algn="l"/>
                <a:tab pos="7221220" algn="l"/>
                <a:tab pos="801560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Phươ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5" dirty="0">
                <a:latin typeface="Times New Roman"/>
                <a:cs typeface="Times New Roman"/>
              </a:rPr>
              <a:t>p</a:t>
            </a:r>
            <a:r>
              <a:rPr sz="2800" b="1" spc="-5" dirty="0">
                <a:latin typeface="Times New Roman"/>
                <a:cs typeface="Times New Roman"/>
              </a:rPr>
              <a:t>h</a:t>
            </a:r>
            <a:r>
              <a:rPr sz="2800" b="1" dirty="0">
                <a:latin typeface="Times New Roman"/>
                <a:cs typeface="Times New Roman"/>
              </a:rPr>
              <a:t>á</a:t>
            </a:r>
            <a:r>
              <a:rPr sz="2800" b="1" spc="-5" dirty="0">
                <a:latin typeface="Times New Roman"/>
                <a:cs typeface="Times New Roman"/>
              </a:rPr>
              <a:t>p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gra</a:t>
            </a:r>
            <a:r>
              <a:rPr sz="2800" b="1" dirty="0">
                <a:latin typeface="Times New Roman"/>
                <a:cs typeface="Times New Roman"/>
              </a:rPr>
              <a:t>d</a:t>
            </a:r>
            <a:r>
              <a:rPr sz="2800" b="1" spc="-5" dirty="0">
                <a:latin typeface="Times New Roman"/>
                <a:cs typeface="Times New Roman"/>
              </a:rPr>
              <a:t>ient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là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p</a:t>
            </a:r>
            <a:r>
              <a:rPr sz="2800" b="1" spc="10" dirty="0">
                <a:latin typeface="Times New Roman"/>
                <a:cs typeface="Times New Roman"/>
              </a:rPr>
              <a:t>h</a:t>
            </a:r>
            <a:r>
              <a:rPr sz="2800" b="1" spc="-10" dirty="0">
                <a:latin typeface="Times New Roman"/>
                <a:cs typeface="Times New Roman"/>
              </a:rPr>
              <a:t>ươn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phá</a:t>
            </a:r>
            <a:r>
              <a:rPr sz="2800" b="1" spc="-5" dirty="0">
                <a:latin typeface="Times New Roman"/>
                <a:cs typeface="Times New Roman"/>
              </a:rPr>
              <a:t>p</a:t>
            </a:r>
            <a:r>
              <a:rPr sz="2800" b="1" dirty="0">
                <a:latin typeface="Times New Roman"/>
                <a:cs typeface="Times New Roman"/>
              </a:rPr>
              <a:t>	d</a:t>
            </a:r>
            <a:r>
              <a:rPr sz="2800" b="1" spc="-5" dirty="0">
                <a:latin typeface="Times New Roman"/>
                <a:cs typeface="Times New Roman"/>
              </a:rPr>
              <a:t>ò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biên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cục  </a:t>
            </a:r>
            <a:r>
              <a:rPr sz="2800" b="1" dirty="0">
                <a:latin typeface="Times New Roman"/>
                <a:cs typeface="Times New Roman"/>
              </a:rPr>
              <a:t>bộ </a:t>
            </a:r>
            <a:r>
              <a:rPr sz="2800" b="1" spc="-10" dirty="0">
                <a:latin typeface="Times New Roman"/>
                <a:cs typeface="Times New Roman"/>
              </a:rPr>
              <a:t>dựa </a:t>
            </a:r>
            <a:r>
              <a:rPr sz="2800" b="1" dirty="0">
                <a:latin typeface="Times New Roman"/>
                <a:cs typeface="Times New Roman"/>
              </a:rPr>
              <a:t>vào giá </a:t>
            </a:r>
            <a:r>
              <a:rPr sz="2800" b="1" spc="-5" dirty="0">
                <a:latin typeface="Times New Roman"/>
                <a:cs typeface="Times New Roman"/>
              </a:rPr>
              <a:t>trị cực </a:t>
            </a:r>
            <a:r>
              <a:rPr sz="2800" b="1" dirty="0">
                <a:latin typeface="Times New Roman"/>
                <a:cs typeface="Times New Roman"/>
              </a:rPr>
              <a:t>đại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dirty="0">
                <a:latin typeface="Times New Roman"/>
                <a:cs typeface="Times New Roman"/>
              </a:rPr>
              <a:t>đạo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hàm</a:t>
            </a:r>
            <a:endParaRPr sz="2800">
              <a:latin typeface="Times New Roman"/>
              <a:cs typeface="Times New Roman"/>
            </a:endParaRPr>
          </a:p>
          <a:p>
            <a:pPr marL="368300" marR="18415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683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Gradient là một vector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dirty="0">
                <a:latin typeface="Times New Roman"/>
                <a:cs typeface="Times New Roman"/>
              </a:rPr>
              <a:t>thành phần </a:t>
            </a:r>
            <a:r>
              <a:rPr sz="2800" b="1" spc="-10" dirty="0">
                <a:latin typeface="Times New Roman"/>
                <a:cs typeface="Times New Roman"/>
              </a:rPr>
              <a:t>hiển </a:t>
            </a:r>
            <a:r>
              <a:rPr sz="2800" b="1" spc="-5" dirty="0">
                <a:latin typeface="Times New Roman"/>
                <a:cs typeface="Times New Roman"/>
              </a:rPr>
              <a:t>thị </a:t>
            </a:r>
            <a:r>
              <a:rPr sz="2800" b="1" dirty="0">
                <a:latin typeface="Times New Roman"/>
                <a:cs typeface="Times New Roman"/>
              </a:rPr>
              <a:t>tốc độ  </a:t>
            </a:r>
            <a:r>
              <a:rPr sz="2800" b="1" spc="-5" dirty="0">
                <a:latin typeface="Times New Roman"/>
                <a:cs typeface="Times New Roman"/>
              </a:rPr>
              <a:t>thay </a:t>
            </a:r>
            <a:r>
              <a:rPr sz="2800" b="1" dirty="0">
                <a:latin typeface="Times New Roman"/>
                <a:cs typeface="Times New Roman"/>
              </a:rPr>
              <a:t>đổi giá </a:t>
            </a:r>
            <a:r>
              <a:rPr sz="2800" b="1" spc="-5" dirty="0">
                <a:latin typeface="Times New Roman"/>
                <a:cs typeface="Times New Roman"/>
              </a:rPr>
              <a:t>trị </a:t>
            </a:r>
            <a:r>
              <a:rPr sz="2800" b="1" spc="-10" dirty="0">
                <a:latin typeface="Times New Roman"/>
                <a:cs typeface="Times New Roman"/>
              </a:rPr>
              <a:t>điểm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ảnh:</a:t>
            </a:r>
            <a:endParaRPr sz="2800">
              <a:latin typeface="Times New Roman"/>
              <a:cs typeface="Times New Roman"/>
            </a:endParaRPr>
          </a:p>
          <a:p>
            <a:pPr marR="114300" algn="ctr">
              <a:lnSpc>
                <a:spcPct val="100000"/>
              </a:lnSpc>
              <a:spcBef>
                <a:spcPts val="170"/>
              </a:spcBef>
              <a:tabLst>
                <a:tab pos="2142490" algn="l"/>
              </a:tabLst>
            </a:pPr>
            <a:r>
              <a:rPr sz="3600" spc="89" baseline="-3472" dirty="0">
                <a:latin typeface="Symbol"/>
                <a:cs typeface="Symbol"/>
              </a:rPr>
              <a:t></a:t>
            </a:r>
            <a:r>
              <a:rPr sz="2400" spc="60" dirty="0">
                <a:latin typeface="Symbol"/>
                <a:cs typeface="Symbol"/>
              </a:rPr>
              <a:t></a:t>
            </a:r>
            <a:r>
              <a:rPr sz="2400" i="1" spc="60" dirty="0">
                <a:latin typeface="Times New Roman"/>
                <a:cs typeface="Times New Roman"/>
              </a:rPr>
              <a:t>f </a:t>
            </a:r>
            <a:r>
              <a:rPr sz="2400" spc="65" dirty="0">
                <a:latin typeface="Times New Roman"/>
                <a:cs typeface="Times New Roman"/>
              </a:rPr>
              <a:t>(</a:t>
            </a:r>
            <a:r>
              <a:rPr sz="2400" i="1" spc="65" dirty="0">
                <a:latin typeface="Times New Roman"/>
                <a:cs typeface="Times New Roman"/>
              </a:rPr>
              <a:t>x</a:t>
            </a:r>
            <a:r>
              <a:rPr sz="2400" spc="65" dirty="0">
                <a:latin typeface="Times New Roman"/>
                <a:cs typeface="Times New Roman"/>
              </a:rPr>
              <a:t>, </a:t>
            </a:r>
            <a:r>
              <a:rPr sz="2400" i="1" spc="50" dirty="0">
                <a:latin typeface="Times New Roman"/>
                <a:cs typeface="Times New Roman"/>
              </a:rPr>
              <a:t>y</a:t>
            </a:r>
            <a:r>
              <a:rPr sz="2400" spc="50" dirty="0">
                <a:latin typeface="Times New Roman"/>
                <a:cs typeface="Times New Roman"/>
              </a:rPr>
              <a:t>) </a:t>
            </a:r>
            <a:r>
              <a:rPr sz="3600" spc="15" baseline="-34722" dirty="0">
                <a:latin typeface="Symbol"/>
                <a:cs typeface="Symbol"/>
              </a:rPr>
              <a:t></a:t>
            </a:r>
            <a:r>
              <a:rPr sz="3600" spc="375" baseline="-34722" dirty="0">
                <a:latin typeface="Times New Roman"/>
                <a:cs typeface="Times New Roman"/>
              </a:rPr>
              <a:t> </a:t>
            </a:r>
            <a:r>
              <a:rPr sz="3600" i="1" spc="-44" baseline="-34722" dirty="0">
                <a:latin typeface="Times New Roman"/>
                <a:cs typeface="Times New Roman"/>
              </a:rPr>
              <a:t>fx</a:t>
            </a:r>
            <a:r>
              <a:rPr sz="3600" i="1" spc="75" baseline="-34722" dirty="0">
                <a:latin typeface="Times New Roman"/>
                <a:cs typeface="Times New Roman"/>
              </a:rPr>
              <a:t> </a:t>
            </a:r>
            <a:r>
              <a:rPr sz="3600" spc="15" baseline="-34722" dirty="0">
                <a:latin typeface="Symbol"/>
                <a:cs typeface="Symbol"/>
              </a:rPr>
              <a:t></a:t>
            </a:r>
            <a:r>
              <a:rPr sz="3600" spc="15" baseline="-34722" dirty="0">
                <a:latin typeface="Times New Roman"/>
                <a:cs typeface="Times New Roman"/>
              </a:rPr>
              <a:t>	</a:t>
            </a:r>
            <a:r>
              <a:rPr sz="2400" i="1" spc="5" dirty="0">
                <a:latin typeface="Times New Roman"/>
                <a:cs typeface="Times New Roman"/>
              </a:rPr>
              <a:t>f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(</a:t>
            </a:r>
            <a:r>
              <a:rPr sz="2400" i="1" spc="90" dirty="0">
                <a:latin typeface="Times New Roman"/>
                <a:cs typeface="Times New Roman"/>
              </a:rPr>
              <a:t>x</a:t>
            </a:r>
            <a:r>
              <a:rPr sz="2400" i="1" spc="-18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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dx</a:t>
            </a:r>
            <a:r>
              <a:rPr sz="2400" spc="5" dirty="0">
                <a:latin typeface="Times New Roman"/>
                <a:cs typeface="Times New Roman"/>
              </a:rPr>
              <a:t>,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i="1" spc="50" dirty="0">
                <a:latin typeface="Times New Roman"/>
                <a:cs typeface="Times New Roman"/>
              </a:rPr>
              <a:t>y</a:t>
            </a:r>
            <a:r>
              <a:rPr sz="2400" spc="50" dirty="0">
                <a:latin typeface="Times New Roman"/>
                <a:cs typeface="Times New Roman"/>
              </a:rPr>
              <a:t>)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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f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(</a:t>
            </a:r>
            <a:r>
              <a:rPr sz="2400" i="1" spc="65" dirty="0">
                <a:latin typeface="Times New Roman"/>
                <a:cs typeface="Times New Roman"/>
              </a:rPr>
              <a:t>x</a:t>
            </a:r>
            <a:r>
              <a:rPr sz="2400" spc="65" dirty="0">
                <a:latin typeface="Times New Roman"/>
                <a:cs typeface="Times New Roman"/>
              </a:rPr>
              <a:t>,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i="1" spc="50" dirty="0">
                <a:latin typeface="Times New Roman"/>
                <a:cs typeface="Times New Roman"/>
              </a:rPr>
              <a:t>y</a:t>
            </a:r>
            <a:r>
              <a:rPr sz="2400" spc="5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859281"/>
            <a:ext cx="2870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Với </a:t>
            </a:r>
            <a:r>
              <a:rPr sz="2800" i="1" spc="-5" dirty="0">
                <a:latin typeface="Times New Roman"/>
                <a:cs typeface="Times New Roman"/>
              </a:rPr>
              <a:t>dx</a:t>
            </a:r>
            <a:r>
              <a:rPr sz="2800" spc="-5" dirty="0"/>
              <a:t>=</a:t>
            </a:r>
            <a:r>
              <a:rPr sz="2800" i="1" spc="-5" dirty="0">
                <a:latin typeface="Times New Roman"/>
                <a:cs typeface="Times New Roman"/>
              </a:rPr>
              <a:t>dy</a:t>
            </a:r>
            <a:r>
              <a:rPr sz="2800" spc="-5" dirty="0"/>
              <a:t>=1 </a:t>
            </a:r>
            <a:r>
              <a:rPr sz="2800" dirty="0"/>
              <a:t>ta</a:t>
            </a:r>
            <a:r>
              <a:rPr sz="2800" spc="-25" dirty="0"/>
              <a:t> </a:t>
            </a:r>
            <a:r>
              <a:rPr sz="2800" spc="-5" dirty="0"/>
              <a:t>có: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52664" y="6441564"/>
            <a:ext cx="78613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85" dirty="0">
                <a:latin typeface="Times New Roman"/>
                <a:cs typeface="Times New Roman"/>
              </a:rPr>
              <a:t>11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8870" y="3900770"/>
            <a:ext cx="227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95" dirty="0">
                <a:latin typeface="Symbol"/>
                <a:cs typeface="Symbol"/>
              </a:rPr>
              <a:t></a:t>
            </a:r>
            <a:r>
              <a:rPr sz="3600" spc="-892" baseline="-30092" dirty="0">
                <a:latin typeface="Symbol"/>
                <a:cs typeface="Symbol"/>
              </a:rPr>
              <a:t></a:t>
            </a:r>
            <a:endParaRPr sz="3600" baseline="-30092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4270" y="3379655"/>
            <a:ext cx="177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Symbol"/>
                <a:cs typeface="Symbol"/>
              </a:rPr>
              <a:t>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14929" y="3726262"/>
            <a:ext cx="143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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8383" y="4039410"/>
            <a:ext cx="685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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3600" spc="7" baseline="12731" dirty="0">
                <a:latin typeface="Times New Roman"/>
                <a:cs typeface="Times New Roman"/>
              </a:rPr>
              <a:t>1</a:t>
            </a:r>
            <a:r>
              <a:rPr sz="3600" spc="-225" baseline="1273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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3783" y="3508567"/>
            <a:ext cx="634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12" baseline="-3472" dirty="0">
                <a:latin typeface="Symbol"/>
                <a:cs typeface="Symbol"/>
              </a:rPr>
              <a:t></a:t>
            </a:r>
            <a:r>
              <a:rPr sz="2400" spc="145" dirty="0">
                <a:latin typeface="Symbol"/>
                <a:cs typeface="Symbol"/>
              </a:rPr>
              <a:t>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3600" baseline="-3472" dirty="0">
                <a:latin typeface="Symbol"/>
                <a:cs typeface="Symbol"/>
              </a:rPr>
              <a:t></a:t>
            </a:r>
            <a:endParaRPr sz="3600" baseline="-3472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8870" y="3732344"/>
            <a:ext cx="9836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5915" algn="l"/>
              </a:tabLst>
            </a:pPr>
            <a:r>
              <a:rPr sz="3600" spc="7" baseline="23148" dirty="0">
                <a:latin typeface="Symbol"/>
                <a:cs typeface="Symbol"/>
              </a:rPr>
              <a:t></a:t>
            </a:r>
            <a:r>
              <a:rPr sz="3600" spc="7" baseline="23148" dirty="0">
                <a:latin typeface="Times New Roman"/>
                <a:cs typeface="Times New Roman"/>
              </a:rPr>
              <a:t>	</a:t>
            </a:r>
            <a:r>
              <a:rPr sz="2400" i="1" spc="5" dirty="0">
                <a:latin typeface="Times New Roman"/>
                <a:cs typeface="Times New Roman"/>
              </a:rPr>
              <a:t>B </a:t>
            </a: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3600" baseline="1157" dirty="0">
                <a:latin typeface="Symbol"/>
                <a:cs typeface="Symbol"/>
              </a:rPr>
              <a:t></a:t>
            </a:r>
            <a:endParaRPr sz="3600" baseline="1157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70462" y="1176025"/>
            <a:ext cx="38531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82" baseline="31250" dirty="0">
                <a:latin typeface="Symbol"/>
                <a:cs typeface="Symbol"/>
              </a:rPr>
              <a:t></a:t>
            </a:r>
            <a:r>
              <a:rPr sz="3600" u="heavy" spc="82" baseline="34722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3600" i="1" u="heavy" spc="82" baseline="3472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3600" i="1" spc="82" baseline="34722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30" dirty="0">
                <a:latin typeface="Times New Roman"/>
                <a:cs typeface="Times New Roman"/>
              </a:rPr>
              <a:t>fx </a:t>
            </a:r>
            <a:r>
              <a:rPr sz="2400" spc="10" dirty="0">
                <a:latin typeface="Symbol"/>
                <a:cs typeface="Symbol"/>
              </a:rPr>
              <a:t>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f </a:t>
            </a:r>
            <a:r>
              <a:rPr sz="2400" spc="90" dirty="0">
                <a:latin typeface="Times New Roman"/>
                <a:cs typeface="Times New Roman"/>
              </a:rPr>
              <a:t>(</a:t>
            </a:r>
            <a:r>
              <a:rPr sz="2400" i="1" spc="90" dirty="0">
                <a:latin typeface="Times New Roman"/>
                <a:cs typeface="Times New Roman"/>
              </a:rPr>
              <a:t>x </a:t>
            </a:r>
            <a:r>
              <a:rPr sz="2400" spc="-15" dirty="0">
                <a:latin typeface="Symbol"/>
                <a:cs typeface="Symbol"/>
              </a:rPr>
              <a:t></a:t>
            </a:r>
            <a:r>
              <a:rPr sz="2400" spc="-15" dirty="0">
                <a:latin typeface="Times New Roman"/>
                <a:cs typeface="Times New Roman"/>
              </a:rPr>
              <a:t>1, </a:t>
            </a:r>
            <a:r>
              <a:rPr sz="2400" i="1" spc="50" dirty="0">
                <a:latin typeface="Times New Roman"/>
                <a:cs typeface="Times New Roman"/>
              </a:rPr>
              <a:t>y</a:t>
            </a:r>
            <a:r>
              <a:rPr sz="2400" spc="50" dirty="0">
                <a:latin typeface="Times New Roman"/>
                <a:cs typeface="Times New Roman"/>
              </a:rPr>
              <a:t>) </a:t>
            </a:r>
            <a:r>
              <a:rPr sz="2400" spc="10" dirty="0">
                <a:latin typeface="Symbol"/>
                <a:cs typeface="Symbol"/>
              </a:rPr>
              <a:t>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f </a:t>
            </a:r>
            <a:r>
              <a:rPr sz="2400" spc="65" dirty="0">
                <a:latin typeface="Times New Roman"/>
                <a:cs typeface="Times New Roman"/>
              </a:rPr>
              <a:t>(</a:t>
            </a:r>
            <a:r>
              <a:rPr sz="2400" i="1" spc="65" dirty="0">
                <a:latin typeface="Times New Roman"/>
                <a:cs typeface="Times New Roman"/>
              </a:rPr>
              <a:t>x</a:t>
            </a:r>
            <a:r>
              <a:rPr sz="2400" spc="65" dirty="0">
                <a:latin typeface="Times New Roman"/>
                <a:cs typeface="Times New Roman"/>
              </a:rPr>
              <a:t>,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i="1" spc="50" dirty="0">
                <a:latin typeface="Times New Roman"/>
                <a:cs typeface="Times New Roman"/>
              </a:rPr>
              <a:t>y</a:t>
            </a:r>
            <a:r>
              <a:rPr sz="2400" spc="5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5740" y="1302827"/>
            <a:ext cx="7683500" cy="223837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802379">
              <a:lnSpc>
                <a:spcPct val="100000"/>
              </a:lnSpc>
              <a:spcBef>
                <a:spcPts val="975"/>
              </a:spcBef>
            </a:pPr>
            <a:r>
              <a:rPr sz="3600" b="1" spc="15" baseline="20833" dirty="0">
                <a:latin typeface="Symbol"/>
                <a:cs typeface="Symbol"/>
              </a:rPr>
              <a:t></a:t>
            </a:r>
            <a:r>
              <a:rPr sz="3600" b="1" spc="-547" baseline="20833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Symbol"/>
                <a:cs typeface="Symbol"/>
              </a:rPr>
              <a:t></a:t>
            </a:r>
            <a:r>
              <a:rPr sz="2400" i="1" spc="-1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  <a:p>
            <a:pPr marL="3802379">
              <a:lnSpc>
                <a:spcPts val="2380"/>
              </a:lnSpc>
              <a:spcBef>
                <a:spcPts val="880"/>
              </a:spcBef>
            </a:pPr>
            <a:r>
              <a:rPr sz="3600" spc="75" baseline="53240" dirty="0">
                <a:latin typeface="Symbol"/>
                <a:cs typeface="Symbol"/>
              </a:rPr>
              <a:t></a:t>
            </a:r>
            <a:r>
              <a:rPr sz="3600" u="heavy" spc="75" baseline="34722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3600" i="1" u="heavy" spc="75" baseline="3472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3600" i="1" spc="75" baseline="34722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30" dirty="0">
                <a:latin typeface="Times New Roman"/>
                <a:cs typeface="Times New Roman"/>
              </a:rPr>
              <a:t>fy </a:t>
            </a:r>
            <a:r>
              <a:rPr sz="2400" spc="10" dirty="0">
                <a:latin typeface="Symbol"/>
                <a:cs typeface="Symbol"/>
              </a:rPr>
              <a:t>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f </a:t>
            </a:r>
            <a:r>
              <a:rPr sz="2400" spc="65" dirty="0">
                <a:latin typeface="Times New Roman"/>
                <a:cs typeface="Times New Roman"/>
              </a:rPr>
              <a:t>(</a:t>
            </a:r>
            <a:r>
              <a:rPr sz="2400" i="1" spc="65" dirty="0">
                <a:latin typeface="Times New Roman"/>
                <a:cs typeface="Times New Roman"/>
              </a:rPr>
              <a:t>x</a:t>
            </a:r>
            <a:r>
              <a:rPr sz="2400" spc="65" dirty="0">
                <a:latin typeface="Times New Roman"/>
                <a:cs typeface="Times New Roman"/>
              </a:rPr>
              <a:t>, </a:t>
            </a:r>
            <a:r>
              <a:rPr sz="2400" i="1" spc="10" dirty="0">
                <a:latin typeface="Times New Roman"/>
                <a:cs typeface="Times New Roman"/>
              </a:rPr>
              <a:t>y </a:t>
            </a:r>
            <a:r>
              <a:rPr sz="2400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1) </a:t>
            </a:r>
            <a:r>
              <a:rPr sz="2400" spc="10" dirty="0">
                <a:latin typeface="Symbol"/>
                <a:cs typeface="Symbol"/>
              </a:rPr>
              <a:t>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f </a:t>
            </a:r>
            <a:r>
              <a:rPr sz="2400" spc="65" dirty="0">
                <a:latin typeface="Times New Roman"/>
                <a:cs typeface="Times New Roman"/>
              </a:rPr>
              <a:t>(</a:t>
            </a:r>
            <a:r>
              <a:rPr sz="2400" i="1" spc="65" dirty="0">
                <a:latin typeface="Times New Roman"/>
                <a:cs typeface="Times New Roman"/>
              </a:rPr>
              <a:t>x</a:t>
            </a:r>
            <a:r>
              <a:rPr sz="2400" spc="65" dirty="0">
                <a:latin typeface="Times New Roman"/>
                <a:cs typeface="Times New Roman"/>
              </a:rPr>
              <a:t>,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i="1" spc="50" dirty="0">
                <a:latin typeface="Times New Roman"/>
                <a:cs typeface="Times New Roman"/>
              </a:rPr>
              <a:t>y</a:t>
            </a:r>
            <a:r>
              <a:rPr sz="2400" spc="5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802379">
              <a:lnSpc>
                <a:spcPts val="1205"/>
              </a:lnSpc>
            </a:pPr>
            <a:r>
              <a:rPr sz="3600" spc="-375" baseline="3472" dirty="0">
                <a:latin typeface="Symbol"/>
                <a:cs typeface="Symbol"/>
              </a:rPr>
              <a:t></a:t>
            </a:r>
            <a:r>
              <a:rPr sz="3600" spc="-375" baseline="42824" dirty="0">
                <a:latin typeface="Symbol"/>
                <a:cs typeface="Symbol"/>
              </a:rPr>
              <a:t></a:t>
            </a:r>
            <a:r>
              <a:rPr sz="2400" spc="-250" dirty="0">
                <a:latin typeface="Symbol"/>
                <a:cs typeface="Symbol"/>
              </a:rPr>
              <a:t></a:t>
            </a:r>
            <a:r>
              <a:rPr sz="2400" i="1" spc="-25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marL="3802379">
              <a:lnSpc>
                <a:spcPts val="1710"/>
              </a:lnSpc>
            </a:pPr>
            <a:r>
              <a:rPr sz="2400" spc="10" dirty="0">
                <a:latin typeface="Symbol"/>
                <a:cs typeface="Symbol"/>
              </a:rPr>
              <a:t></a:t>
            </a:r>
            <a:endParaRPr sz="2400">
              <a:latin typeface="Symbol"/>
              <a:cs typeface="Symbol"/>
            </a:endParaRPr>
          </a:p>
          <a:p>
            <a:pPr marL="38100">
              <a:lnSpc>
                <a:spcPts val="3345"/>
              </a:lnSpc>
              <a:spcBef>
                <a:spcPts val="375"/>
              </a:spcBef>
            </a:pPr>
            <a:r>
              <a:rPr sz="2800" b="1" spc="-5" dirty="0">
                <a:latin typeface="Times New Roman"/>
                <a:cs typeface="Times New Roman"/>
              </a:rPr>
              <a:t>Ma trận </a:t>
            </a:r>
            <a:r>
              <a:rPr sz="2800" b="1" dirty="0">
                <a:latin typeface="Times New Roman"/>
                <a:cs typeface="Times New Roman"/>
              </a:rPr>
              <a:t>nhân chập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là:</a:t>
            </a:r>
            <a:endParaRPr sz="2800">
              <a:latin typeface="Times New Roman"/>
              <a:cs typeface="Times New Roman"/>
            </a:endParaRPr>
          </a:p>
          <a:p>
            <a:pPr marL="4641215">
              <a:lnSpc>
                <a:spcPts val="3765"/>
              </a:lnSpc>
              <a:tabLst>
                <a:tab pos="5960745" algn="l"/>
              </a:tabLst>
            </a:pPr>
            <a:r>
              <a:rPr sz="3600" spc="150" baseline="-4629" dirty="0">
                <a:latin typeface="Symbol"/>
                <a:cs typeface="Symbol"/>
              </a:rPr>
              <a:t></a:t>
            </a:r>
            <a:r>
              <a:rPr sz="2400" i="1" spc="100" dirty="0">
                <a:latin typeface="Times New Roman"/>
                <a:cs typeface="Times New Roman"/>
              </a:rPr>
              <a:t>A</a:t>
            </a:r>
            <a:r>
              <a:rPr sz="2400" i="1" spc="-12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3150" spc="-50" dirty="0">
                <a:latin typeface="Symbol"/>
                <a:cs typeface="Symbol"/>
              </a:rPr>
              <a:t></a:t>
            </a:r>
            <a:r>
              <a:rPr sz="2400" spc="-50" dirty="0">
                <a:latin typeface="Symbol"/>
                <a:cs typeface="Symbol"/>
              </a:rPr>
              <a:t></a:t>
            </a:r>
            <a:r>
              <a:rPr sz="2400" spc="-50" dirty="0">
                <a:latin typeface="Times New Roman"/>
                <a:cs typeface="Times New Roman"/>
              </a:rPr>
              <a:t>1	</a:t>
            </a:r>
            <a:r>
              <a:rPr sz="2400" spc="-190" dirty="0">
                <a:latin typeface="Times New Roman"/>
                <a:cs typeface="Times New Roman"/>
              </a:rPr>
              <a:t>1</a:t>
            </a:r>
            <a:r>
              <a:rPr sz="3150" spc="-190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40" y="4822697"/>
            <a:ext cx="8301990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spc="-5" dirty="0">
                <a:latin typeface="Times New Roman"/>
                <a:cs typeface="Times New Roman"/>
              </a:rPr>
              <a:t>Chú ý rằng, tổng </a:t>
            </a:r>
            <a:r>
              <a:rPr sz="2800" spc="-15" dirty="0">
                <a:latin typeface="Times New Roman"/>
                <a:cs typeface="Times New Roman"/>
              </a:rPr>
              <a:t>các </a:t>
            </a:r>
            <a:r>
              <a:rPr sz="2800" dirty="0">
                <a:latin typeface="Times New Roman"/>
                <a:cs typeface="Times New Roman"/>
              </a:rPr>
              <a:t>hệ </a:t>
            </a:r>
            <a:r>
              <a:rPr sz="2800" spc="-5" dirty="0">
                <a:latin typeface="Times New Roman"/>
                <a:cs typeface="Times New Roman"/>
              </a:rPr>
              <a:t>số trong </a:t>
            </a:r>
            <a:r>
              <a:rPr sz="2800" spc="-10" dirty="0">
                <a:latin typeface="Times New Roman"/>
                <a:cs typeface="Times New Roman"/>
              </a:rPr>
              <a:t>mặt </a:t>
            </a:r>
            <a:r>
              <a:rPr sz="2800" dirty="0">
                <a:latin typeface="Times New Roman"/>
                <a:cs typeface="Times New Roman"/>
              </a:rPr>
              <a:t>nạ </a:t>
            </a:r>
            <a:r>
              <a:rPr sz="2800" spc="-5" dirty="0">
                <a:latin typeface="Times New Roman"/>
                <a:cs typeface="Times New Roman"/>
              </a:rPr>
              <a:t>đều bằng 0  </a:t>
            </a:r>
            <a:r>
              <a:rPr sz="2800" dirty="0">
                <a:latin typeface="Times New Roman"/>
                <a:cs typeface="Times New Roman"/>
              </a:rPr>
              <a:t>(nghĩa </a:t>
            </a:r>
            <a:r>
              <a:rPr sz="2800" spc="-5" dirty="0">
                <a:latin typeface="Times New Roman"/>
                <a:cs typeface="Times New Roman"/>
              </a:rPr>
              <a:t>là </a:t>
            </a:r>
            <a:r>
              <a:rPr sz="2800" spc="-10" dirty="0">
                <a:latin typeface="Times New Roman"/>
                <a:cs typeface="Times New Roman"/>
              </a:rPr>
              <a:t>đáp </a:t>
            </a:r>
            <a:r>
              <a:rPr sz="2800" spc="-5" dirty="0">
                <a:latin typeface="Times New Roman"/>
                <a:cs typeface="Times New Roman"/>
              </a:rPr>
              <a:t>ứng của ảnh sẽ cho </a:t>
            </a:r>
            <a:r>
              <a:rPr sz="2800" dirty="0">
                <a:latin typeface="Times New Roman"/>
                <a:cs typeface="Times New Roman"/>
              </a:rPr>
              <a:t>giá </a:t>
            </a:r>
            <a:r>
              <a:rPr sz="2800" spc="-5" dirty="0">
                <a:latin typeface="Times New Roman"/>
                <a:cs typeface="Times New Roman"/>
              </a:rPr>
              <a:t>trị 0 trên vùng </a:t>
            </a:r>
            <a:r>
              <a:rPr sz="2800" spc="-15" dirty="0">
                <a:latin typeface="Times New Roman"/>
                <a:cs typeface="Times New Roman"/>
              </a:rPr>
              <a:t>có  </a:t>
            </a:r>
            <a:r>
              <a:rPr sz="2800" spc="-10" dirty="0">
                <a:latin typeface="Times New Roman"/>
                <a:cs typeface="Times New Roman"/>
              </a:rPr>
              <a:t>cấp </a:t>
            </a:r>
            <a:r>
              <a:rPr sz="2800" spc="-5" dirty="0">
                <a:latin typeface="Times New Roman"/>
                <a:cs typeface="Times New Roman"/>
              </a:rPr>
              <a:t>xám </a:t>
            </a:r>
            <a:r>
              <a:rPr sz="2800" dirty="0">
                <a:latin typeface="Times New Roman"/>
                <a:cs typeface="Times New Roman"/>
              </a:rPr>
              <a:t>không </a:t>
            </a:r>
            <a:r>
              <a:rPr sz="2800" spc="-5" dirty="0">
                <a:latin typeface="Times New Roman"/>
                <a:cs typeface="Times New Roman"/>
              </a:rPr>
              <a:t>thay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đổi)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859281"/>
            <a:ext cx="9855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</a:rPr>
              <a:t>Ví</a:t>
            </a:r>
            <a:r>
              <a:rPr sz="2800" spc="-65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dụ:</a:t>
            </a:r>
            <a:endParaRPr sz="2800"/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28993" y="1916242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5748" y="2232673"/>
            <a:ext cx="39116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135" baseline="-20299" dirty="0">
                <a:latin typeface="Times New Roman"/>
                <a:cs typeface="Times New Roman"/>
              </a:rPr>
              <a:t>3</a:t>
            </a:r>
            <a:r>
              <a:rPr sz="2600" spc="9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3988" y="2232673"/>
            <a:ext cx="40195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</a:t>
            </a:r>
            <a:r>
              <a:rPr sz="2600" spc="-440" dirty="0">
                <a:latin typeface="Times New Roman"/>
                <a:cs typeface="Times New Roman"/>
              </a:rPr>
              <a:t> </a:t>
            </a:r>
            <a:r>
              <a:rPr sz="3900" baseline="-20299" dirty="0">
                <a:latin typeface="Times New Roman"/>
                <a:cs typeface="Times New Roman"/>
              </a:rPr>
              <a:t>0</a:t>
            </a:r>
            <a:endParaRPr sz="3900" baseline="-20299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88" y="1364184"/>
            <a:ext cx="2001520" cy="190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2490"/>
              </a:lnSpc>
              <a:spcBef>
                <a:spcPts val="100"/>
              </a:spcBef>
              <a:tabLst>
                <a:tab pos="692785" algn="l"/>
                <a:tab pos="1162050" algn="l"/>
                <a:tab pos="1631950" algn="l"/>
              </a:tabLst>
            </a:pPr>
            <a:r>
              <a:rPr sz="3900" baseline="-4273" dirty="0">
                <a:latin typeface="Symbol"/>
                <a:cs typeface="Symbol"/>
              </a:rPr>
              <a:t></a:t>
            </a:r>
            <a:r>
              <a:rPr sz="3900" spc="-592" baseline="-4273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	0	0	</a:t>
            </a:r>
            <a:r>
              <a:rPr sz="2600" spc="100" dirty="0">
                <a:latin typeface="Times New Roman"/>
                <a:cs typeface="Times New Roman"/>
              </a:rPr>
              <a:t>0</a:t>
            </a:r>
            <a:r>
              <a:rPr sz="3900" spc="150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L="63500">
              <a:lnSpc>
                <a:spcPts val="1950"/>
              </a:lnSpc>
              <a:tabLst>
                <a:tab pos="1822450" algn="l"/>
              </a:tabLst>
            </a:pPr>
            <a:r>
              <a:rPr sz="2600" dirty="0">
                <a:latin typeface="Symbol"/>
                <a:cs typeface="Symbol"/>
              </a:rPr>
              <a:t>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  <a:p>
            <a:pPr marL="222885">
              <a:lnSpc>
                <a:spcPts val="2580"/>
              </a:lnSpc>
              <a:tabLst>
                <a:tab pos="695960" algn="l"/>
                <a:tab pos="1165225" algn="l"/>
                <a:tab pos="1635125" algn="l"/>
              </a:tabLst>
            </a:pPr>
            <a:r>
              <a:rPr sz="2600" dirty="0">
                <a:latin typeface="Times New Roman"/>
                <a:cs typeface="Times New Roman"/>
              </a:rPr>
              <a:t>0	3	3	3</a:t>
            </a:r>
            <a:endParaRPr sz="26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785"/>
              </a:spcBef>
              <a:tabLst>
                <a:tab pos="695960" algn="l"/>
                <a:tab pos="1165225" algn="l"/>
                <a:tab pos="1822450" algn="l"/>
              </a:tabLst>
            </a:pPr>
            <a:r>
              <a:rPr sz="3900" baseline="-33119" dirty="0">
                <a:latin typeface="Symbol"/>
                <a:cs typeface="Symbol"/>
              </a:rPr>
              <a:t></a:t>
            </a:r>
            <a:r>
              <a:rPr sz="3900" baseline="-33119" dirty="0">
                <a:latin typeface="Times New Roman"/>
                <a:cs typeface="Times New Roman"/>
              </a:rPr>
              <a:t>	</a:t>
            </a:r>
            <a:r>
              <a:rPr sz="2600" dirty="0">
                <a:latin typeface="Times New Roman"/>
                <a:cs typeface="Times New Roman"/>
              </a:rPr>
              <a:t>3	3	</a:t>
            </a:r>
            <a:r>
              <a:rPr sz="3900" baseline="-33119" dirty="0">
                <a:latin typeface="Symbol"/>
                <a:cs typeface="Symbol"/>
              </a:rPr>
              <a:t></a:t>
            </a:r>
            <a:endParaRPr sz="3900" baseline="-33119">
              <a:latin typeface="Symbol"/>
              <a:cs typeface="Symbol"/>
            </a:endParaRPr>
          </a:p>
          <a:p>
            <a:pPr marL="63500">
              <a:lnSpc>
                <a:spcPct val="100000"/>
              </a:lnSpc>
              <a:spcBef>
                <a:spcPts val="775"/>
              </a:spcBef>
              <a:tabLst>
                <a:tab pos="695960" algn="l"/>
                <a:tab pos="1165225" algn="l"/>
                <a:tab pos="1635125" algn="l"/>
              </a:tabLst>
            </a:pPr>
            <a:r>
              <a:rPr sz="3900" baseline="-13888" dirty="0">
                <a:latin typeface="Symbol"/>
                <a:cs typeface="Symbol"/>
              </a:rPr>
              <a:t></a:t>
            </a:r>
            <a:r>
              <a:rPr sz="3900" spc="-592" baseline="-13888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	3	3	</a:t>
            </a:r>
            <a:r>
              <a:rPr sz="2600" spc="90" dirty="0">
                <a:latin typeface="Times New Roman"/>
                <a:cs typeface="Times New Roman"/>
              </a:rPr>
              <a:t>3</a:t>
            </a:r>
            <a:r>
              <a:rPr sz="3900" spc="135" baseline="-13888" dirty="0">
                <a:latin typeface="Symbol"/>
                <a:cs typeface="Symbol"/>
              </a:rPr>
              <a:t></a:t>
            </a:r>
            <a:endParaRPr sz="3900" baseline="-13888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702" y="2102269"/>
            <a:ext cx="67310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i="1" dirty="0">
                <a:latin typeface="Times New Roman"/>
                <a:cs typeface="Times New Roman"/>
              </a:rPr>
              <a:t>I </a:t>
            </a:r>
            <a:r>
              <a:rPr sz="2600" dirty="0">
                <a:latin typeface="Symbol"/>
                <a:cs typeface="Symbol"/>
              </a:rPr>
              <a:t>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3900" baseline="30982" dirty="0">
                <a:latin typeface="Symbol"/>
                <a:cs typeface="Symbol"/>
              </a:rPr>
              <a:t></a:t>
            </a:r>
            <a:endParaRPr sz="3900" baseline="30982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22936" y="1599838"/>
            <a:ext cx="1276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43000" y="2549076"/>
            <a:ext cx="1983739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745"/>
              </a:lnSpc>
              <a:spcBef>
                <a:spcPts val="100"/>
              </a:spcBef>
              <a:tabLst>
                <a:tab pos="1779270" algn="l"/>
              </a:tabLst>
            </a:pPr>
            <a:r>
              <a:rPr sz="2600" dirty="0">
                <a:latin typeface="Symbol"/>
                <a:cs typeface="Symbol"/>
              </a:rPr>
              <a:t>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  <a:p>
            <a:pPr marL="50800">
              <a:lnSpc>
                <a:spcPts val="2745"/>
              </a:lnSpc>
              <a:tabLst>
                <a:tab pos="680085" algn="l"/>
                <a:tab pos="1149985" algn="l"/>
                <a:tab pos="1604010" algn="l"/>
              </a:tabLst>
            </a:pPr>
            <a:r>
              <a:rPr sz="3900" spc="195" baseline="-13888" dirty="0">
                <a:latin typeface="Symbol"/>
                <a:cs typeface="Symbol"/>
              </a:rPr>
              <a:t></a:t>
            </a:r>
            <a:r>
              <a:rPr sz="2600" spc="130" dirty="0">
                <a:latin typeface="Times New Roman"/>
                <a:cs typeface="Times New Roman"/>
              </a:rPr>
              <a:t>*	</a:t>
            </a:r>
            <a:r>
              <a:rPr sz="2600" spc="5" dirty="0">
                <a:latin typeface="Times New Roman"/>
                <a:cs typeface="Times New Roman"/>
              </a:rPr>
              <a:t>*	*	</a:t>
            </a:r>
            <a:r>
              <a:rPr sz="2600" spc="40" dirty="0">
                <a:latin typeface="Times New Roman"/>
                <a:cs typeface="Times New Roman"/>
              </a:rPr>
              <a:t>*</a:t>
            </a:r>
            <a:r>
              <a:rPr sz="3900" spc="60" baseline="-13888" dirty="0">
                <a:latin typeface="Symbol"/>
                <a:cs typeface="Symbol"/>
              </a:rPr>
              <a:t></a:t>
            </a:r>
            <a:endParaRPr sz="3900" baseline="-13888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09175" y="2232673"/>
            <a:ext cx="3797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60" baseline="-20299" dirty="0">
                <a:latin typeface="Times New Roman"/>
                <a:cs typeface="Times New Roman"/>
              </a:rPr>
              <a:t>*</a:t>
            </a:r>
            <a:r>
              <a:rPr sz="2600" spc="4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55700" y="2232673"/>
            <a:ext cx="4051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</a:t>
            </a:r>
            <a:r>
              <a:rPr sz="2600" spc="-420" dirty="0">
                <a:latin typeface="Times New Roman"/>
                <a:cs typeface="Times New Roman"/>
              </a:rPr>
              <a:t> </a:t>
            </a:r>
            <a:r>
              <a:rPr sz="3900" spc="7" baseline="-20299" dirty="0">
                <a:latin typeface="Times New Roman"/>
                <a:cs typeface="Times New Roman"/>
              </a:rPr>
              <a:t>3</a:t>
            </a:r>
            <a:endParaRPr sz="3900" baseline="-20299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55700" y="1364184"/>
            <a:ext cx="1945639" cy="141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490"/>
              </a:lnSpc>
              <a:spcBef>
                <a:spcPts val="100"/>
              </a:spcBef>
              <a:tabLst>
                <a:tab pos="667385" algn="l"/>
                <a:tab pos="1137285" algn="l"/>
                <a:tab pos="1591310" algn="l"/>
              </a:tabLst>
            </a:pPr>
            <a:r>
              <a:rPr sz="3900" baseline="-4273" dirty="0">
                <a:latin typeface="Symbol"/>
                <a:cs typeface="Symbol"/>
              </a:rPr>
              <a:t></a:t>
            </a:r>
            <a:r>
              <a:rPr sz="3900" spc="-592" baseline="-4273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0	0	0	</a:t>
            </a:r>
            <a:r>
              <a:rPr sz="2600" spc="40" dirty="0">
                <a:latin typeface="Times New Roman"/>
                <a:cs typeface="Times New Roman"/>
              </a:rPr>
              <a:t>*</a:t>
            </a:r>
            <a:r>
              <a:rPr sz="3900" spc="60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L="38100">
              <a:lnSpc>
                <a:spcPts val="1950"/>
              </a:lnSpc>
            </a:pPr>
            <a:r>
              <a:rPr sz="2600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  <a:p>
            <a:pPr marL="200660">
              <a:lnSpc>
                <a:spcPts val="2580"/>
              </a:lnSpc>
              <a:tabLst>
                <a:tab pos="667385" algn="l"/>
                <a:tab pos="1137285" algn="l"/>
                <a:tab pos="1591310" algn="l"/>
              </a:tabLst>
            </a:pPr>
            <a:r>
              <a:rPr sz="2600" spc="5" dirty="0">
                <a:latin typeface="Times New Roman"/>
                <a:cs typeface="Times New Roman"/>
              </a:rPr>
              <a:t>3	0	0	</a:t>
            </a:r>
            <a:r>
              <a:rPr sz="2600" spc="40" dirty="0">
                <a:latin typeface="Times New Roman"/>
                <a:cs typeface="Times New Roman"/>
              </a:rPr>
              <a:t>*</a:t>
            </a:r>
            <a:r>
              <a:rPr sz="3900" spc="60" baseline="-9615" dirty="0">
                <a:latin typeface="Symbol"/>
                <a:cs typeface="Symbol"/>
              </a:rPr>
              <a:t></a:t>
            </a:r>
            <a:endParaRPr sz="3900" baseline="-9615">
              <a:latin typeface="Symbol"/>
              <a:cs typeface="Symbol"/>
            </a:endParaRPr>
          </a:p>
          <a:p>
            <a:pPr marL="667385">
              <a:lnSpc>
                <a:spcPct val="100000"/>
              </a:lnSpc>
              <a:spcBef>
                <a:spcPts val="785"/>
              </a:spcBef>
              <a:tabLst>
                <a:tab pos="1137285" algn="l"/>
              </a:tabLst>
            </a:pPr>
            <a:r>
              <a:rPr sz="2600" spc="5" dirty="0">
                <a:latin typeface="Times New Roman"/>
                <a:cs typeface="Times New Roman"/>
              </a:rPr>
              <a:t>0	0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3616" y="2102269"/>
            <a:ext cx="12458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i="1" dirty="0">
                <a:latin typeface="Times New Roman"/>
                <a:cs typeface="Times New Roman"/>
              </a:rPr>
              <a:t>I </a:t>
            </a:r>
            <a:r>
              <a:rPr sz="2600" spc="5" dirty="0">
                <a:latin typeface="Symbol"/>
                <a:cs typeface="Symbol"/>
              </a:rPr>
              <a:t>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i="1" spc="5" dirty="0">
                <a:latin typeface="Times New Roman"/>
                <a:cs typeface="Times New Roman"/>
              </a:rPr>
              <a:t>A </a:t>
            </a:r>
            <a:r>
              <a:rPr sz="2600" spc="5" dirty="0">
                <a:latin typeface="Symbol"/>
                <a:cs typeface="Symbol"/>
              </a:rPr>
              <a:t></a:t>
            </a:r>
            <a:r>
              <a:rPr sz="2600" spc="-400" dirty="0">
                <a:latin typeface="Times New Roman"/>
                <a:cs typeface="Times New Roman"/>
              </a:rPr>
              <a:t> </a:t>
            </a:r>
            <a:r>
              <a:rPr sz="3900" baseline="30982" dirty="0">
                <a:latin typeface="Symbol"/>
                <a:cs typeface="Symbol"/>
              </a:rPr>
              <a:t></a:t>
            </a:r>
            <a:endParaRPr sz="3900" baseline="30982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75699" y="4419238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37599" y="5368476"/>
            <a:ext cx="1983739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745"/>
              </a:lnSpc>
              <a:spcBef>
                <a:spcPts val="100"/>
              </a:spcBef>
              <a:tabLst>
                <a:tab pos="1779270" algn="l"/>
              </a:tabLst>
            </a:pPr>
            <a:r>
              <a:rPr sz="2600" dirty="0">
                <a:latin typeface="Symbol"/>
                <a:cs typeface="Symbol"/>
              </a:rPr>
              <a:t>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  <a:p>
            <a:pPr marL="50800">
              <a:lnSpc>
                <a:spcPts val="2745"/>
              </a:lnSpc>
              <a:tabLst>
                <a:tab pos="680085" algn="l"/>
                <a:tab pos="1149985" algn="l"/>
                <a:tab pos="1604010" algn="l"/>
              </a:tabLst>
            </a:pPr>
            <a:r>
              <a:rPr sz="3900" spc="195" baseline="-13888" dirty="0">
                <a:latin typeface="Symbol"/>
                <a:cs typeface="Symbol"/>
              </a:rPr>
              <a:t></a:t>
            </a:r>
            <a:r>
              <a:rPr sz="2600" spc="130" dirty="0">
                <a:latin typeface="Times New Roman"/>
                <a:cs typeface="Times New Roman"/>
              </a:rPr>
              <a:t>*	</a:t>
            </a:r>
            <a:r>
              <a:rPr sz="2600" spc="5" dirty="0">
                <a:latin typeface="Times New Roman"/>
                <a:cs typeface="Times New Roman"/>
              </a:rPr>
              <a:t>*	*	</a:t>
            </a:r>
            <a:r>
              <a:rPr sz="2600" spc="40" dirty="0">
                <a:latin typeface="Times New Roman"/>
                <a:cs typeface="Times New Roman"/>
              </a:rPr>
              <a:t>*</a:t>
            </a:r>
            <a:r>
              <a:rPr sz="3900" spc="60" baseline="-13888" dirty="0">
                <a:latin typeface="Symbol"/>
                <a:cs typeface="Symbol"/>
              </a:rPr>
              <a:t></a:t>
            </a:r>
            <a:endParaRPr sz="3900" baseline="-13888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03774" y="5052073"/>
            <a:ext cx="3797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60" baseline="-20299" dirty="0">
                <a:latin typeface="Times New Roman"/>
                <a:cs typeface="Times New Roman"/>
              </a:rPr>
              <a:t>*</a:t>
            </a:r>
            <a:r>
              <a:rPr sz="2600" spc="4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0299" y="5052073"/>
            <a:ext cx="40259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</a:t>
            </a:r>
            <a:r>
              <a:rPr sz="2600" spc="-440" dirty="0">
                <a:latin typeface="Times New Roman"/>
                <a:cs typeface="Times New Roman"/>
              </a:rPr>
              <a:t> </a:t>
            </a:r>
            <a:r>
              <a:rPr sz="3900" spc="7" baseline="-20299" dirty="0">
                <a:latin typeface="Times New Roman"/>
                <a:cs typeface="Times New Roman"/>
              </a:rPr>
              <a:t>0</a:t>
            </a:r>
            <a:endParaRPr sz="3900" baseline="-20299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50299" y="4183584"/>
            <a:ext cx="1945639" cy="141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490"/>
              </a:lnSpc>
              <a:spcBef>
                <a:spcPts val="100"/>
              </a:spcBef>
              <a:tabLst>
                <a:tab pos="669925" algn="l"/>
                <a:tab pos="1139825" algn="l"/>
                <a:tab pos="1591310" algn="l"/>
              </a:tabLst>
            </a:pPr>
            <a:r>
              <a:rPr sz="3900" baseline="-4273" dirty="0">
                <a:latin typeface="Symbol"/>
                <a:cs typeface="Symbol"/>
              </a:rPr>
              <a:t></a:t>
            </a:r>
            <a:r>
              <a:rPr sz="3900" spc="-592" baseline="-4273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0	3	3	</a:t>
            </a:r>
            <a:r>
              <a:rPr sz="2600" spc="40" dirty="0">
                <a:latin typeface="Times New Roman"/>
                <a:cs typeface="Times New Roman"/>
              </a:rPr>
              <a:t>*</a:t>
            </a:r>
            <a:r>
              <a:rPr sz="3900" spc="60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R="43180" algn="r">
              <a:lnSpc>
                <a:spcPts val="1950"/>
              </a:lnSpc>
            </a:pPr>
            <a:r>
              <a:rPr sz="26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  <a:p>
            <a:pPr marL="667385">
              <a:lnSpc>
                <a:spcPts val="2580"/>
              </a:lnSpc>
              <a:tabLst>
                <a:tab pos="1137285" algn="l"/>
                <a:tab pos="1591310" algn="l"/>
              </a:tabLst>
            </a:pPr>
            <a:r>
              <a:rPr sz="2600" spc="5" dirty="0">
                <a:latin typeface="Times New Roman"/>
                <a:cs typeface="Times New Roman"/>
              </a:rPr>
              <a:t>0	0	</a:t>
            </a:r>
            <a:r>
              <a:rPr sz="2600" spc="40" dirty="0">
                <a:latin typeface="Times New Roman"/>
                <a:cs typeface="Times New Roman"/>
              </a:rPr>
              <a:t>*</a:t>
            </a:r>
            <a:r>
              <a:rPr sz="3900" spc="60" baseline="-9615" dirty="0">
                <a:latin typeface="Symbol"/>
                <a:cs typeface="Symbol"/>
              </a:rPr>
              <a:t></a:t>
            </a:r>
            <a:endParaRPr sz="3900" baseline="-9615">
              <a:latin typeface="Symbol"/>
              <a:cs typeface="Symbol"/>
            </a:endParaRPr>
          </a:p>
          <a:p>
            <a:pPr marL="667385">
              <a:lnSpc>
                <a:spcPct val="100000"/>
              </a:lnSpc>
              <a:spcBef>
                <a:spcPts val="785"/>
              </a:spcBef>
              <a:tabLst>
                <a:tab pos="1137285" algn="l"/>
              </a:tabLst>
            </a:pPr>
            <a:r>
              <a:rPr sz="2600" spc="5" dirty="0">
                <a:latin typeface="Times New Roman"/>
                <a:cs typeface="Times New Roman"/>
              </a:rPr>
              <a:t>0	0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8216" y="4921669"/>
            <a:ext cx="144462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i="1" dirty="0">
                <a:latin typeface="Times New Roman"/>
                <a:cs typeface="Times New Roman"/>
              </a:rPr>
              <a:t>I</a:t>
            </a:r>
            <a:r>
              <a:rPr sz="2600" i="1" spc="-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Symbol"/>
                <a:cs typeface="Symbol"/>
              </a:rPr>
              <a:t></a:t>
            </a:r>
            <a:r>
              <a:rPr sz="2600" spc="-190" dirty="0">
                <a:latin typeface="Times New Roman"/>
                <a:cs typeface="Times New Roman"/>
              </a:rPr>
              <a:t> </a:t>
            </a:r>
            <a:r>
              <a:rPr sz="2600" i="1" spc="5" dirty="0">
                <a:latin typeface="Times New Roman"/>
                <a:cs typeface="Times New Roman"/>
              </a:rPr>
              <a:t>B</a:t>
            </a:r>
            <a:r>
              <a:rPr sz="2600" i="1" spc="-3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Symbol"/>
                <a:cs typeface="Symbol"/>
              </a:rPr>
              <a:t>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3900" baseline="30982" dirty="0">
                <a:latin typeface="Symbol"/>
                <a:cs typeface="Symbol"/>
              </a:rPr>
              <a:t></a:t>
            </a:r>
            <a:r>
              <a:rPr sz="3900" spc="-600" baseline="30982" dirty="0">
                <a:latin typeface="Times New Roman"/>
                <a:cs typeface="Times New Roman"/>
              </a:rPr>
              <a:t> </a:t>
            </a:r>
            <a:r>
              <a:rPr sz="3900" spc="7" baseline="40598" dirty="0">
                <a:latin typeface="Times New Roman"/>
                <a:cs typeface="Times New Roman"/>
              </a:rPr>
              <a:t>0</a:t>
            </a:r>
            <a:endParaRPr sz="3900" baseline="40598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11804" y="5292276"/>
            <a:ext cx="1282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99104" y="4659442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11804" y="4343038"/>
            <a:ext cx="1282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99104" y="5672905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82651" y="5292276"/>
            <a:ext cx="1282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69951" y="5672905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42626" y="5593472"/>
            <a:ext cx="156019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69900" algn="l"/>
                <a:tab pos="938530" algn="l"/>
                <a:tab pos="1393190" algn="l"/>
              </a:tabLst>
            </a:pPr>
            <a:r>
              <a:rPr sz="2600" spc="5" dirty="0">
                <a:latin typeface="Times New Roman"/>
                <a:cs typeface="Times New Roman"/>
              </a:rPr>
              <a:t>*	*	*	*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98292" y="4975873"/>
            <a:ext cx="3797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60" baseline="-20299" dirty="0">
                <a:latin typeface="Times New Roman"/>
                <a:cs typeface="Times New Roman"/>
              </a:rPr>
              <a:t>*</a:t>
            </a:r>
            <a:r>
              <a:rPr sz="2600" spc="4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44551" y="4975873"/>
            <a:ext cx="4051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r>
              <a:rPr sz="2600" spc="-420" dirty="0">
                <a:latin typeface="Times New Roman"/>
                <a:cs typeface="Times New Roman"/>
              </a:rPr>
              <a:t> </a:t>
            </a:r>
            <a:r>
              <a:rPr sz="3900" spc="7" baseline="-20299" dirty="0">
                <a:latin typeface="Times New Roman"/>
                <a:cs typeface="Times New Roman"/>
              </a:rPr>
              <a:t>3</a:t>
            </a:r>
            <a:endParaRPr sz="3900" baseline="-20299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69951" y="4107384"/>
            <a:ext cx="1882775" cy="141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490"/>
              </a:lnSpc>
              <a:spcBef>
                <a:spcPts val="100"/>
              </a:spcBef>
              <a:tabLst>
                <a:tab pos="632460" algn="l"/>
                <a:tab pos="1101725" algn="l"/>
                <a:tab pos="1553210" algn="l"/>
              </a:tabLst>
            </a:pPr>
            <a:r>
              <a:rPr sz="3900" spc="7" baseline="-4273" dirty="0">
                <a:latin typeface="Symbol"/>
                <a:cs typeface="Symbol"/>
              </a:rPr>
              <a:t></a:t>
            </a:r>
            <a:r>
              <a:rPr sz="3900" spc="-600" baseline="-4273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0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Times New Roman"/>
                <a:cs typeface="Times New Roman"/>
              </a:rPr>
              <a:t>3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Times New Roman"/>
                <a:cs typeface="Times New Roman"/>
              </a:rPr>
              <a:t>3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75" dirty="0">
                <a:latin typeface="Times New Roman"/>
                <a:cs typeface="Times New Roman"/>
              </a:rPr>
              <a:t>*</a:t>
            </a:r>
            <a:r>
              <a:rPr sz="3900" spc="7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L="12700">
              <a:lnSpc>
                <a:spcPts val="1950"/>
              </a:lnSpc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  <a:p>
            <a:pPr marL="25400" algn="ctr">
              <a:lnSpc>
                <a:spcPts val="2580"/>
              </a:lnSpc>
              <a:tabLst>
                <a:tab pos="492759" algn="l"/>
                <a:tab pos="962025" algn="l"/>
                <a:tab pos="1416685" algn="l"/>
              </a:tabLst>
            </a:pPr>
            <a:r>
              <a:rPr sz="2600" spc="5" dirty="0">
                <a:latin typeface="Times New Roman"/>
                <a:cs typeface="Times New Roman"/>
              </a:rPr>
              <a:t>3	0	0	*</a:t>
            </a:r>
            <a:endParaRPr sz="2600">
              <a:latin typeface="Times New Roman"/>
              <a:cs typeface="Times New Roman"/>
            </a:endParaRPr>
          </a:p>
          <a:p>
            <a:pPr marL="38100" algn="ctr">
              <a:lnSpc>
                <a:spcPct val="100000"/>
              </a:lnSpc>
              <a:spcBef>
                <a:spcPts val="785"/>
              </a:spcBef>
              <a:tabLst>
                <a:tab pos="507365" algn="l"/>
              </a:tabLst>
            </a:pPr>
            <a:r>
              <a:rPr sz="2600" spc="5" dirty="0">
                <a:latin typeface="Times New Roman"/>
                <a:cs typeface="Times New Roman"/>
              </a:rPr>
              <a:t>0	0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74890" y="4845469"/>
            <a:ext cx="22739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i="1" spc="5" dirty="0">
                <a:latin typeface="Times New Roman"/>
                <a:cs typeface="Times New Roman"/>
              </a:rPr>
              <a:t>I</a:t>
            </a:r>
            <a:r>
              <a:rPr sz="2600" i="1" spc="10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Symbol"/>
                <a:cs typeface="Symbol"/>
              </a:rPr>
              <a:t>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A</a:t>
            </a:r>
            <a:r>
              <a:rPr sz="2600" i="1" spc="-305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Symbol"/>
                <a:cs typeface="Symbol"/>
              </a:rPr>
              <a:t></a:t>
            </a:r>
            <a:r>
              <a:rPr sz="2600" spc="-110" dirty="0">
                <a:latin typeface="Times New Roman"/>
                <a:cs typeface="Times New Roman"/>
              </a:rPr>
              <a:t> </a:t>
            </a:r>
            <a:r>
              <a:rPr sz="2600" i="1" spc="5" dirty="0">
                <a:latin typeface="Times New Roman"/>
                <a:cs typeface="Times New Roman"/>
              </a:rPr>
              <a:t>I </a:t>
            </a:r>
            <a:r>
              <a:rPr sz="2600" spc="10" dirty="0">
                <a:latin typeface="Symbol"/>
                <a:cs typeface="Symbol"/>
              </a:rPr>
              <a:t></a:t>
            </a:r>
            <a:r>
              <a:rPr sz="2600" spc="-185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B</a:t>
            </a:r>
            <a:r>
              <a:rPr sz="2600" i="1" spc="-30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Symbol"/>
                <a:cs typeface="Symbol"/>
              </a:rPr>
              <a:t>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3900" spc="7" baseline="30982" dirty="0">
                <a:latin typeface="Symbol"/>
                <a:cs typeface="Symbol"/>
              </a:rPr>
              <a:t></a:t>
            </a:r>
            <a:endParaRPr sz="3900" baseline="30982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34071" y="2528758"/>
            <a:ext cx="177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Symbol"/>
                <a:cs typeface="Symbol"/>
              </a:rPr>
              <a:t>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34071" y="1843463"/>
            <a:ext cx="177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Symbol"/>
                <a:cs typeface="Symbol"/>
              </a:rPr>
              <a:t>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34071" y="2072100"/>
            <a:ext cx="177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Symbol"/>
                <a:cs typeface="Symbol"/>
              </a:rPr>
              <a:t>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23583" y="2503218"/>
            <a:ext cx="634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3555" algn="l"/>
              </a:tabLst>
            </a:pPr>
            <a:r>
              <a:rPr sz="2400" dirty="0">
                <a:latin typeface="Symbol"/>
                <a:cs typeface="Symbol"/>
              </a:rPr>
              <a:t>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Symbol"/>
                <a:cs typeface="Symbol"/>
              </a:rPr>
              <a:t>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23583" y="1972375"/>
            <a:ext cx="634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12" baseline="-3472" dirty="0">
                <a:latin typeface="Symbol"/>
                <a:cs typeface="Symbol"/>
              </a:rPr>
              <a:t></a:t>
            </a:r>
            <a:r>
              <a:rPr sz="2400" spc="145" dirty="0">
                <a:latin typeface="Symbol"/>
                <a:cs typeface="Symbol"/>
              </a:rPr>
              <a:t>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3600" baseline="-3472" dirty="0">
                <a:latin typeface="Symbol"/>
                <a:cs typeface="Symbol"/>
              </a:rPr>
              <a:t></a:t>
            </a:r>
            <a:endParaRPr sz="3600" baseline="-3472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08671" y="2196152"/>
            <a:ext cx="14744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5915" algn="l"/>
              </a:tabLst>
            </a:pPr>
            <a:r>
              <a:rPr sz="3600" spc="7" baseline="-31250" dirty="0">
                <a:latin typeface="Symbol"/>
                <a:cs typeface="Symbol"/>
              </a:rPr>
              <a:t></a:t>
            </a:r>
            <a:r>
              <a:rPr sz="3600" spc="7" baseline="-31250" dirty="0">
                <a:latin typeface="Times New Roman"/>
                <a:cs typeface="Times New Roman"/>
              </a:rPr>
              <a:t>	</a:t>
            </a:r>
            <a:r>
              <a:rPr sz="2400" i="1" spc="5" dirty="0">
                <a:latin typeface="Times New Roman"/>
                <a:cs typeface="Times New Roman"/>
              </a:rPr>
              <a:t>B </a:t>
            </a: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3600" baseline="1157" dirty="0">
                <a:latin typeface="Symbol"/>
                <a:cs typeface="Symbol"/>
              </a:rPr>
              <a:t></a:t>
            </a:r>
            <a:r>
              <a:rPr sz="3600" baseline="1157" dirty="0">
                <a:latin typeface="Times New Roman"/>
                <a:cs typeface="Times New Roman"/>
              </a:rPr>
              <a:t> </a:t>
            </a:r>
            <a:r>
              <a:rPr sz="3600" spc="7" baseline="-42824" dirty="0">
                <a:latin typeface="Times New Roman"/>
                <a:cs typeface="Times New Roman"/>
              </a:rPr>
              <a:t>1</a:t>
            </a:r>
            <a:r>
              <a:rPr sz="3600" spc="-442" baseline="-42824" dirty="0">
                <a:latin typeface="Times New Roman"/>
                <a:cs typeface="Times New Roman"/>
              </a:rPr>
              <a:t> </a:t>
            </a:r>
            <a:r>
              <a:rPr sz="3600" baseline="1157" dirty="0">
                <a:latin typeface="Symbol"/>
                <a:cs typeface="Symbol"/>
              </a:rPr>
              <a:t></a:t>
            </a:r>
            <a:endParaRPr sz="3600" baseline="1157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34071" y="1495659"/>
            <a:ext cx="1584325" cy="509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332230" algn="l"/>
              </a:tabLst>
            </a:pPr>
            <a:r>
              <a:rPr sz="3600" spc="300" baseline="-4629" dirty="0">
                <a:latin typeface="Symbol"/>
                <a:cs typeface="Symbol"/>
              </a:rPr>
              <a:t></a:t>
            </a:r>
            <a:r>
              <a:rPr sz="2400" i="1" spc="5" dirty="0">
                <a:latin typeface="Times New Roman"/>
                <a:cs typeface="Times New Roman"/>
              </a:rPr>
              <a:t>A</a:t>
            </a:r>
            <a:r>
              <a:rPr sz="2400" i="1" spc="-12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3150" spc="-305" dirty="0">
                <a:latin typeface="Symbol"/>
                <a:cs typeface="Symbol"/>
              </a:rPr>
              <a:t></a:t>
            </a:r>
            <a:r>
              <a:rPr sz="2400" spc="145" dirty="0">
                <a:latin typeface="Symbol"/>
                <a:cs typeface="Symbol"/>
              </a:rPr>
              <a:t></a:t>
            </a:r>
            <a:r>
              <a:rPr sz="2400" spc="5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14" dirty="0">
                <a:latin typeface="Times New Roman"/>
                <a:cs typeface="Times New Roman"/>
              </a:rPr>
              <a:t>1</a:t>
            </a:r>
            <a:r>
              <a:rPr sz="3150" spc="-260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303259" cy="168402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4.1.2.1.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Kỹ thuật</a:t>
            </a:r>
            <a:r>
              <a:rPr sz="32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Prewitt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Kỹ </a:t>
            </a:r>
            <a:r>
              <a:rPr sz="3200" b="1" spc="-5" dirty="0">
                <a:latin typeface="Times New Roman"/>
                <a:cs typeface="Times New Roman"/>
              </a:rPr>
              <a:t>thuật </a:t>
            </a:r>
            <a:r>
              <a:rPr sz="3200" b="1" dirty="0">
                <a:latin typeface="Times New Roman"/>
                <a:cs typeface="Times New Roman"/>
              </a:rPr>
              <a:t>sử </a:t>
            </a:r>
            <a:r>
              <a:rPr sz="3200" b="1" spc="-5" dirty="0">
                <a:latin typeface="Times New Roman"/>
                <a:cs typeface="Times New Roman"/>
              </a:rPr>
              <a:t>dụng </a:t>
            </a:r>
            <a:r>
              <a:rPr sz="3200" b="1" dirty="0">
                <a:latin typeface="Times New Roman"/>
                <a:cs typeface="Times New Roman"/>
              </a:rPr>
              <a:t>2 </a:t>
            </a:r>
            <a:r>
              <a:rPr sz="3200" b="1" spc="-5" dirty="0">
                <a:latin typeface="Times New Roman"/>
                <a:cs typeface="Times New Roman"/>
              </a:rPr>
              <a:t>mặt nạ nhân </a:t>
            </a:r>
            <a:r>
              <a:rPr sz="3200" b="1" dirty="0">
                <a:latin typeface="Times New Roman"/>
                <a:cs typeface="Times New Roman"/>
              </a:rPr>
              <a:t>chập xấp xỉ  </a:t>
            </a:r>
            <a:r>
              <a:rPr sz="3200" b="1" spc="-5" dirty="0">
                <a:latin typeface="Times New Roman"/>
                <a:cs typeface="Times New Roman"/>
              </a:rPr>
              <a:t>đạo </a:t>
            </a:r>
            <a:r>
              <a:rPr sz="3200" b="1" dirty="0">
                <a:latin typeface="Times New Roman"/>
                <a:cs typeface="Times New Roman"/>
              </a:rPr>
              <a:t>hàm theo 2 </a:t>
            </a:r>
            <a:r>
              <a:rPr sz="3200" b="1" spc="-5" dirty="0">
                <a:latin typeface="Times New Roman"/>
                <a:cs typeface="Times New Roman"/>
              </a:rPr>
              <a:t>hướng </a:t>
            </a:r>
            <a:r>
              <a:rPr sz="3200" b="1" dirty="0">
                <a:latin typeface="Times New Roman"/>
                <a:cs typeface="Times New Roman"/>
              </a:rPr>
              <a:t>x và y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là: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76297" y="3973119"/>
            <a:ext cx="202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>
                <a:latin typeface="Symbol"/>
                <a:cs typeface="Symbol"/>
              </a:rPr>
              <a:t>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6972" y="3973119"/>
            <a:ext cx="202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>
                <a:latin typeface="Symbol"/>
                <a:cs typeface="Symbol"/>
              </a:rPr>
              <a:t>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6972" y="3095797"/>
            <a:ext cx="202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>
                <a:latin typeface="Symbol"/>
                <a:cs typeface="Symbol"/>
              </a:rPr>
              <a:t>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3090" y="2768967"/>
            <a:ext cx="3253740" cy="194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3180" algn="r">
              <a:lnSpc>
                <a:spcPts val="3445"/>
              </a:lnSpc>
              <a:spcBef>
                <a:spcPts val="100"/>
              </a:spcBef>
              <a:tabLst>
                <a:tab pos="1122045" algn="l"/>
                <a:tab pos="1730375" algn="l"/>
              </a:tabLst>
            </a:pPr>
            <a:r>
              <a:rPr sz="5400" spc="622" baseline="-3858" dirty="0">
                <a:latin typeface="Symbol"/>
                <a:cs typeface="Symbol"/>
              </a:rPr>
              <a:t></a:t>
            </a:r>
            <a:r>
              <a:rPr sz="3600" spc="220" dirty="0">
                <a:latin typeface="Symbol"/>
                <a:cs typeface="Symbol"/>
              </a:rPr>
              <a:t></a:t>
            </a:r>
            <a:r>
              <a:rPr sz="3600" spc="10" dirty="0">
                <a:latin typeface="Times New Roman"/>
                <a:cs typeface="Times New Roman"/>
              </a:rPr>
              <a:t>1</a:t>
            </a:r>
            <a:r>
              <a:rPr sz="3600" dirty="0">
                <a:latin typeface="Times New Roman"/>
                <a:cs typeface="Times New Roman"/>
              </a:rPr>
              <a:t>	</a:t>
            </a:r>
            <a:r>
              <a:rPr sz="3600" spc="10" dirty="0">
                <a:latin typeface="Times New Roman"/>
                <a:cs typeface="Times New Roman"/>
              </a:rPr>
              <a:t>0</a:t>
            </a:r>
            <a:r>
              <a:rPr sz="3600" dirty="0">
                <a:latin typeface="Times New Roman"/>
                <a:cs typeface="Times New Roman"/>
              </a:rPr>
              <a:t>	</a:t>
            </a:r>
            <a:r>
              <a:rPr sz="3600" spc="-5" dirty="0">
                <a:latin typeface="Times New Roman"/>
                <a:cs typeface="Times New Roman"/>
              </a:rPr>
              <a:t>1</a:t>
            </a:r>
            <a:r>
              <a:rPr sz="5400" spc="7" baseline="-3858" dirty="0">
                <a:latin typeface="Symbol"/>
                <a:cs typeface="Symbol"/>
              </a:rPr>
              <a:t></a:t>
            </a:r>
            <a:endParaRPr sz="5400" baseline="-3858">
              <a:latin typeface="Symbol"/>
              <a:cs typeface="Symbol"/>
            </a:endParaRPr>
          </a:p>
          <a:p>
            <a:pPr marR="43180" algn="r">
              <a:lnSpc>
                <a:spcPts val="2705"/>
              </a:lnSpc>
            </a:pPr>
            <a:r>
              <a:rPr sz="3600" spc="5" dirty="0">
                <a:latin typeface="Symbol"/>
                <a:cs typeface="Symbol"/>
              </a:rPr>
              <a:t></a:t>
            </a:r>
            <a:endParaRPr sz="3600">
              <a:latin typeface="Symbol"/>
              <a:cs typeface="Symbol"/>
            </a:endParaRPr>
          </a:p>
          <a:p>
            <a:pPr marL="63500">
              <a:lnSpc>
                <a:spcPts val="3575"/>
              </a:lnSpc>
              <a:tabLst>
                <a:tab pos="722630" algn="l"/>
                <a:tab pos="2188845" algn="l"/>
                <a:tab pos="2796540" algn="l"/>
              </a:tabLst>
            </a:pPr>
            <a:r>
              <a:rPr sz="3600" i="1" spc="210" dirty="0">
                <a:latin typeface="Times New Roman"/>
                <a:cs typeface="Times New Roman"/>
              </a:rPr>
              <a:t>H</a:t>
            </a:r>
            <a:r>
              <a:rPr sz="3150" i="1" spc="315" baseline="-23809" dirty="0">
                <a:latin typeface="Times New Roman"/>
                <a:cs typeface="Times New Roman"/>
              </a:rPr>
              <a:t>x	</a:t>
            </a:r>
            <a:r>
              <a:rPr sz="3600" spc="10" dirty="0">
                <a:latin typeface="Symbol"/>
                <a:cs typeface="Symbol"/>
              </a:rPr>
              <a:t></a:t>
            </a:r>
            <a:r>
              <a:rPr sz="3600" spc="-185" dirty="0">
                <a:latin typeface="Times New Roman"/>
                <a:cs typeface="Times New Roman"/>
              </a:rPr>
              <a:t> </a:t>
            </a:r>
            <a:r>
              <a:rPr sz="5400" spc="322" baseline="-9259" dirty="0">
                <a:latin typeface="Symbol"/>
                <a:cs typeface="Symbol"/>
              </a:rPr>
              <a:t></a:t>
            </a:r>
            <a:r>
              <a:rPr sz="3600" spc="215" dirty="0">
                <a:latin typeface="Symbol"/>
                <a:cs typeface="Symbol"/>
              </a:rPr>
              <a:t></a:t>
            </a:r>
            <a:r>
              <a:rPr sz="3600" spc="215" dirty="0">
                <a:latin typeface="Times New Roman"/>
                <a:cs typeface="Times New Roman"/>
              </a:rPr>
              <a:t>1	</a:t>
            </a:r>
            <a:r>
              <a:rPr sz="3600" spc="10" dirty="0">
                <a:latin typeface="Times New Roman"/>
                <a:cs typeface="Times New Roman"/>
              </a:rPr>
              <a:t>0	</a:t>
            </a:r>
            <a:r>
              <a:rPr sz="3600" dirty="0">
                <a:latin typeface="Times New Roman"/>
                <a:cs typeface="Times New Roman"/>
              </a:rPr>
              <a:t>1</a:t>
            </a:r>
            <a:r>
              <a:rPr sz="5400" baseline="-9259" dirty="0">
                <a:latin typeface="Symbol"/>
                <a:cs typeface="Symbol"/>
              </a:rPr>
              <a:t></a:t>
            </a:r>
            <a:endParaRPr sz="5400" baseline="-9259">
              <a:latin typeface="Symbol"/>
              <a:cs typeface="Symbol"/>
            </a:endParaRPr>
          </a:p>
          <a:p>
            <a:pPr marL="1066165">
              <a:lnSpc>
                <a:spcPct val="100000"/>
              </a:lnSpc>
              <a:spcBef>
                <a:spcPts val="1085"/>
              </a:spcBef>
              <a:tabLst>
                <a:tab pos="2188845" algn="l"/>
                <a:tab pos="2796540" algn="l"/>
              </a:tabLst>
            </a:pPr>
            <a:r>
              <a:rPr sz="5400" spc="322" baseline="-15432" dirty="0">
                <a:latin typeface="Symbol"/>
                <a:cs typeface="Symbol"/>
              </a:rPr>
              <a:t></a:t>
            </a:r>
            <a:r>
              <a:rPr sz="3600" spc="215" dirty="0">
                <a:latin typeface="Symbol"/>
                <a:cs typeface="Symbol"/>
              </a:rPr>
              <a:t></a:t>
            </a:r>
            <a:r>
              <a:rPr sz="3600" spc="215" dirty="0">
                <a:latin typeface="Times New Roman"/>
                <a:cs typeface="Times New Roman"/>
              </a:rPr>
              <a:t>1	</a:t>
            </a:r>
            <a:r>
              <a:rPr sz="3600" spc="10" dirty="0">
                <a:latin typeface="Times New Roman"/>
                <a:cs typeface="Times New Roman"/>
              </a:rPr>
              <a:t>0	</a:t>
            </a:r>
            <a:r>
              <a:rPr sz="3600" dirty="0">
                <a:latin typeface="Times New Roman"/>
                <a:cs typeface="Times New Roman"/>
              </a:rPr>
              <a:t>1</a:t>
            </a:r>
            <a:r>
              <a:rPr sz="5400" baseline="-15432" dirty="0">
                <a:latin typeface="Symbol"/>
                <a:cs typeface="Symbol"/>
              </a:rPr>
              <a:t></a:t>
            </a:r>
            <a:endParaRPr sz="5400" baseline="-15432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0655" y="3606268"/>
            <a:ext cx="14859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i="1" spc="10" dirty="0">
                <a:latin typeface="Times New Roman"/>
                <a:cs typeface="Times New Roman"/>
              </a:rPr>
              <a:t>y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0634" y="3112590"/>
            <a:ext cx="60515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5025" spc="44" baseline="-29850" dirty="0">
                <a:latin typeface="Times New Roman"/>
                <a:cs typeface="Times New Roman"/>
              </a:rPr>
              <a:t>0</a:t>
            </a:r>
            <a:r>
              <a:rPr sz="5025" spc="337" baseline="-29850" dirty="0">
                <a:latin typeface="Times New Roman"/>
                <a:cs typeface="Times New Roman"/>
              </a:rPr>
              <a:t> </a:t>
            </a:r>
            <a:r>
              <a:rPr sz="3350" spc="25" dirty="0">
                <a:latin typeface="Symbol"/>
                <a:cs typeface="Symbol"/>
              </a:rPr>
              <a:t>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07408" y="2566540"/>
            <a:ext cx="3541395" cy="1958339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949325" algn="ctr">
              <a:lnSpc>
                <a:spcPct val="100000"/>
              </a:lnSpc>
              <a:spcBef>
                <a:spcPts val="1145"/>
              </a:spcBef>
              <a:tabLst>
                <a:tab pos="1994535" algn="l"/>
                <a:tab pos="2814320" algn="l"/>
              </a:tabLst>
            </a:pPr>
            <a:r>
              <a:rPr sz="5025" spc="37" baseline="-3316" dirty="0">
                <a:latin typeface="Symbol"/>
                <a:cs typeface="Symbol"/>
              </a:rPr>
              <a:t></a:t>
            </a:r>
            <a:r>
              <a:rPr sz="5025" spc="-562" baseline="-3316" dirty="0">
                <a:latin typeface="Times New Roman"/>
                <a:cs typeface="Times New Roman"/>
              </a:rPr>
              <a:t> </a:t>
            </a:r>
            <a:r>
              <a:rPr sz="3350" spc="15" dirty="0">
                <a:latin typeface="Symbol"/>
                <a:cs typeface="Symbol"/>
              </a:rPr>
              <a:t></a:t>
            </a:r>
            <a:r>
              <a:rPr sz="3350" spc="15" dirty="0">
                <a:latin typeface="Times New Roman"/>
                <a:cs typeface="Times New Roman"/>
              </a:rPr>
              <a:t>1	</a:t>
            </a:r>
            <a:r>
              <a:rPr sz="3350" spc="15" dirty="0">
                <a:latin typeface="Symbol"/>
                <a:cs typeface="Symbol"/>
              </a:rPr>
              <a:t></a:t>
            </a:r>
            <a:r>
              <a:rPr sz="3350" spc="15" dirty="0">
                <a:latin typeface="Times New Roman"/>
                <a:cs typeface="Times New Roman"/>
              </a:rPr>
              <a:t>1	</a:t>
            </a:r>
            <a:r>
              <a:rPr sz="3350" spc="40" dirty="0">
                <a:latin typeface="Symbol"/>
                <a:cs typeface="Symbol"/>
              </a:rPr>
              <a:t></a:t>
            </a:r>
            <a:r>
              <a:rPr sz="3350" spc="40" dirty="0">
                <a:latin typeface="Times New Roman"/>
                <a:cs typeface="Times New Roman"/>
              </a:rPr>
              <a:t>1</a:t>
            </a:r>
            <a:r>
              <a:rPr sz="5025" spc="60" baseline="-3316" dirty="0">
                <a:latin typeface="Symbol"/>
                <a:cs typeface="Symbol"/>
              </a:rPr>
              <a:t></a:t>
            </a:r>
            <a:endParaRPr sz="5025" baseline="-3316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1050"/>
              </a:spcBef>
              <a:tabLst>
                <a:tab pos="680720" algn="l"/>
                <a:tab pos="2141220" algn="l"/>
              </a:tabLst>
            </a:pPr>
            <a:r>
              <a:rPr sz="3350" i="1" spc="45" dirty="0">
                <a:latin typeface="Times New Roman"/>
                <a:cs typeface="Times New Roman"/>
              </a:rPr>
              <a:t>H	</a:t>
            </a:r>
            <a:r>
              <a:rPr sz="3350" spc="35" dirty="0">
                <a:latin typeface="Symbol"/>
                <a:cs typeface="Symbol"/>
              </a:rPr>
              <a:t></a:t>
            </a:r>
            <a:r>
              <a:rPr sz="3350" spc="-204" dirty="0">
                <a:latin typeface="Times New Roman"/>
                <a:cs typeface="Times New Roman"/>
              </a:rPr>
              <a:t> </a:t>
            </a:r>
            <a:r>
              <a:rPr sz="5025" spc="37" baseline="29850" dirty="0">
                <a:latin typeface="Symbol"/>
                <a:cs typeface="Symbol"/>
              </a:rPr>
              <a:t></a:t>
            </a:r>
            <a:r>
              <a:rPr sz="5025" spc="569" baseline="29850" dirty="0">
                <a:latin typeface="Times New Roman"/>
                <a:cs typeface="Times New Roman"/>
              </a:rPr>
              <a:t> </a:t>
            </a:r>
            <a:r>
              <a:rPr sz="3350" spc="30" dirty="0">
                <a:latin typeface="Times New Roman"/>
                <a:cs typeface="Times New Roman"/>
              </a:rPr>
              <a:t>0	0</a:t>
            </a:r>
            <a:endParaRPr sz="3350">
              <a:latin typeface="Times New Roman"/>
              <a:cs typeface="Times New Roman"/>
            </a:endParaRPr>
          </a:p>
          <a:p>
            <a:pPr marL="951230" algn="ctr">
              <a:lnSpc>
                <a:spcPct val="100000"/>
              </a:lnSpc>
              <a:spcBef>
                <a:spcPts val="1055"/>
              </a:spcBef>
            </a:pPr>
            <a:r>
              <a:rPr sz="3350" spc="30" dirty="0">
                <a:latin typeface="Times New Roman"/>
                <a:cs typeface="Times New Roman"/>
              </a:rPr>
              <a:t>1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94929" y="3522139"/>
            <a:ext cx="19240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5" dirty="0">
                <a:latin typeface="Symbol"/>
                <a:cs typeface="Symbol"/>
              </a:rPr>
              <a:t>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18344" y="3522139"/>
            <a:ext cx="19240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5" dirty="0">
                <a:latin typeface="Symbol"/>
                <a:cs typeface="Symbol"/>
              </a:rPr>
              <a:t>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69529" y="3832539"/>
            <a:ext cx="61150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350" spc="25" dirty="0">
                <a:latin typeface="Symbol"/>
                <a:cs typeface="Symbol"/>
              </a:rPr>
              <a:t></a:t>
            </a:r>
            <a:r>
              <a:rPr sz="3350" spc="270" dirty="0">
                <a:latin typeface="Times New Roman"/>
                <a:cs typeface="Times New Roman"/>
              </a:rPr>
              <a:t> </a:t>
            </a:r>
            <a:r>
              <a:rPr sz="5025" spc="44" baseline="-19900" dirty="0">
                <a:latin typeface="Times New Roman"/>
                <a:cs typeface="Times New Roman"/>
              </a:rPr>
              <a:t>1</a:t>
            </a:r>
            <a:endParaRPr sz="5025" baseline="-19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26844" y="3832539"/>
            <a:ext cx="60896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5025" spc="44" baseline="-19900" dirty="0">
                <a:latin typeface="Times New Roman"/>
                <a:cs typeface="Times New Roman"/>
              </a:rPr>
              <a:t>1</a:t>
            </a:r>
            <a:r>
              <a:rPr sz="5025" spc="382" baseline="-19900" dirty="0">
                <a:latin typeface="Times New Roman"/>
                <a:cs typeface="Times New Roman"/>
              </a:rPr>
              <a:t> </a:t>
            </a:r>
            <a:r>
              <a:rPr sz="3350" spc="25" dirty="0">
                <a:latin typeface="Symbol"/>
                <a:cs typeface="Symbol"/>
              </a:rPr>
              <a:t>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4929" y="4102770"/>
            <a:ext cx="19240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5" dirty="0">
                <a:latin typeface="Symbol"/>
                <a:cs typeface="Symbol"/>
              </a:rPr>
              <a:t>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18344" y="4102770"/>
            <a:ext cx="19240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5" dirty="0">
                <a:latin typeface="Symbol"/>
                <a:cs typeface="Symbol"/>
              </a:rPr>
              <a:t></a:t>
            </a:r>
            <a:endParaRPr sz="33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62329"/>
            <a:ext cx="732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66FF"/>
                </a:solidFill>
                <a:latin typeface="Times New Roman"/>
                <a:cs typeface="Times New Roman"/>
              </a:rPr>
              <a:t>Ví</a:t>
            </a:r>
            <a:r>
              <a:rPr sz="2200" spc="-75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66FF"/>
                </a:solidFill>
                <a:latin typeface="Times New Roman"/>
                <a:cs typeface="Times New Roman"/>
              </a:rPr>
              <a:t>dụ: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98870" y="3499887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8870" y="3921711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509" y="3499887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8509" y="3921711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2344" y="3709471"/>
            <a:ext cx="3949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150" baseline="-22435" dirty="0">
                <a:latin typeface="Times New Roman"/>
                <a:cs typeface="Times New Roman"/>
              </a:rPr>
              <a:t>0</a:t>
            </a:r>
            <a:r>
              <a:rPr sz="2600" spc="1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3109" y="3709471"/>
            <a:ext cx="40195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</a:t>
            </a:r>
            <a:r>
              <a:rPr sz="2600" spc="-440" dirty="0">
                <a:latin typeface="Times New Roman"/>
                <a:cs typeface="Times New Roman"/>
              </a:rPr>
              <a:t> </a:t>
            </a:r>
            <a:r>
              <a:rPr sz="3900" baseline="-22435" dirty="0">
                <a:latin typeface="Times New Roman"/>
                <a:cs typeface="Times New Roman"/>
              </a:rPr>
              <a:t>0</a:t>
            </a:r>
            <a:endParaRPr sz="3900" baseline="-2243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2344" y="3183206"/>
            <a:ext cx="3949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150" baseline="-27777" dirty="0">
                <a:latin typeface="Times New Roman"/>
                <a:cs typeface="Times New Roman"/>
              </a:rPr>
              <a:t>0</a:t>
            </a:r>
            <a:r>
              <a:rPr sz="2600" spc="1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82344" y="2233109"/>
            <a:ext cx="3949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150" baseline="-20299" dirty="0">
                <a:latin typeface="Times New Roman"/>
                <a:cs typeface="Times New Roman"/>
              </a:rPr>
              <a:t>0</a:t>
            </a:r>
            <a:r>
              <a:rPr sz="2600" spc="1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5809" y="1760324"/>
            <a:ext cx="2878455" cy="250444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80"/>
              </a:spcBef>
              <a:tabLst>
                <a:tab pos="629920" algn="l"/>
                <a:tab pos="1099185" algn="l"/>
                <a:tab pos="1569085" algn="l"/>
                <a:tab pos="2038985" algn="l"/>
                <a:tab pos="2508885" algn="l"/>
              </a:tabLst>
            </a:pPr>
            <a:r>
              <a:rPr sz="3900" baseline="-9615" dirty="0">
                <a:latin typeface="Symbol"/>
                <a:cs typeface="Symbol"/>
              </a:rPr>
              <a:t></a:t>
            </a:r>
            <a:r>
              <a:rPr sz="3900" spc="-592" baseline="-96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5	5	5	5	0	</a:t>
            </a:r>
            <a:r>
              <a:rPr sz="2600" spc="100" dirty="0">
                <a:latin typeface="Times New Roman"/>
                <a:cs typeface="Times New Roman"/>
              </a:rPr>
              <a:t>0</a:t>
            </a:r>
            <a:r>
              <a:rPr sz="3900" spc="150" baseline="-9615" dirty="0">
                <a:latin typeface="Symbol"/>
                <a:cs typeface="Symbol"/>
              </a:rPr>
              <a:t></a:t>
            </a:r>
            <a:endParaRPr sz="3900" baseline="-9615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  <a:tabLst>
                <a:tab pos="629920" algn="l"/>
                <a:tab pos="1099185" algn="l"/>
                <a:tab pos="1569085" algn="l"/>
                <a:tab pos="2038985" algn="l"/>
                <a:tab pos="2700020" algn="l"/>
              </a:tabLst>
            </a:pPr>
            <a:r>
              <a:rPr sz="3900" baseline="20299" dirty="0">
                <a:latin typeface="Symbol"/>
                <a:cs typeface="Symbol"/>
              </a:rPr>
              <a:t></a:t>
            </a:r>
            <a:r>
              <a:rPr sz="3900" spc="-592" baseline="20299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5	5	5	5	0	</a:t>
            </a:r>
            <a:r>
              <a:rPr sz="3900" baseline="-33119" dirty="0">
                <a:latin typeface="Symbol"/>
                <a:cs typeface="Symbol"/>
              </a:rPr>
              <a:t></a:t>
            </a:r>
            <a:endParaRPr sz="3900" baseline="-33119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780"/>
              </a:spcBef>
              <a:tabLst>
                <a:tab pos="629920" algn="l"/>
                <a:tab pos="1099185" algn="l"/>
                <a:tab pos="1569085" algn="l"/>
                <a:tab pos="2038985" algn="l"/>
                <a:tab pos="2508885" algn="l"/>
              </a:tabLst>
            </a:pPr>
            <a:r>
              <a:rPr sz="3900" baseline="-3205" dirty="0">
                <a:latin typeface="Symbol"/>
                <a:cs typeface="Symbol"/>
              </a:rPr>
              <a:t></a:t>
            </a:r>
            <a:r>
              <a:rPr sz="3900" spc="-592" baseline="-32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5	5	5	5	0	</a:t>
            </a:r>
            <a:r>
              <a:rPr sz="2600" spc="100" dirty="0">
                <a:latin typeface="Times New Roman"/>
                <a:cs typeface="Times New Roman"/>
              </a:rPr>
              <a:t>0</a:t>
            </a:r>
            <a:r>
              <a:rPr sz="3900" spc="150" baseline="-3205" dirty="0">
                <a:latin typeface="Symbol"/>
                <a:cs typeface="Symbol"/>
              </a:rPr>
              <a:t></a:t>
            </a:r>
            <a:endParaRPr sz="3900" baseline="-3205">
              <a:latin typeface="Symbol"/>
              <a:cs typeface="Symbol"/>
            </a:endParaRPr>
          </a:p>
          <a:p>
            <a:pPr marL="25400">
              <a:lnSpc>
                <a:spcPct val="100000"/>
              </a:lnSpc>
              <a:spcBef>
                <a:spcPts val="790"/>
              </a:spcBef>
              <a:tabLst>
                <a:tab pos="655320" algn="l"/>
                <a:tab pos="1124585" algn="l"/>
                <a:tab pos="1594485" algn="l"/>
                <a:tab pos="2064385" algn="l"/>
              </a:tabLst>
            </a:pPr>
            <a:r>
              <a:rPr sz="3900" baseline="27777" dirty="0">
                <a:latin typeface="Symbol"/>
                <a:cs typeface="Symbol"/>
              </a:rPr>
              <a:t></a:t>
            </a:r>
            <a:r>
              <a:rPr sz="3900" spc="-592" baseline="27777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	0	0	0	0</a:t>
            </a:r>
            <a:endParaRPr sz="2600">
              <a:latin typeface="Times New Roman"/>
              <a:cs typeface="Times New Roman"/>
            </a:endParaRPr>
          </a:p>
          <a:p>
            <a:pPr marL="7620" algn="ctr">
              <a:lnSpc>
                <a:spcPct val="100000"/>
              </a:lnSpc>
              <a:spcBef>
                <a:spcPts val="785"/>
              </a:spcBef>
              <a:tabLst>
                <a:tab pos="476884" algn="l"/>
                <a:tab pos="946785" algn="l"/>
                <a:tab pos="1416685" algn="l"/>
              </a:tabLst>
            </a:pPr>
            <a:r>
              <a:rPr sz="2600" dirty="0">
                <a:latin typeface="Times New Roman"/>
                <a:cs typeface="Times New Roman"/>
              </a:rPr>
              <a:t>0	0	0	0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98509" y="1363518"/>
            <a:ext cx="2853055" cy="65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90"/>
              </a:lnSpc>
              <a:spcBef>
                <a:spcPts val="100"/>
              </a:spcBef>
              <a:tabLst>
                <a:tab pos="642620" algn="l"/>
                <a:tab pos="1111885" algn="l"/>
                <a:tab pos="1581785" algn="l"/>
                <a:tab pos="2051685" algn="l"/>
                <a:tab pos="2521585" algn="l"/>
              </a:tabLst>
            </a:pPr>
            <a:r>
              <a:rPr sz="3900" b="0" baseline="-4273" dirty="0">
                <a:latin typeface="Symbol"/>
                <a:cs typeface="Symbol"/>
              </a:rPr>
              <a:t></a:t>
            </a:r>
            <a:r>
              <a:rPr sz="3900" b="0" spc="-592" baseline="-4273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0	0	0	0	0	</a:t>
            </a:r>
            <a:r>
              <a:rPr sz="2600" b="0" spc="200" dirty="0">
                <a:latin typeface="Times New Roman"/>
                <a:cs typeface="Times New Roman"/>
              </a:rPr>
              <a:t>0</a:t>
            </a:r>
            <a:r>
              <a:rPr sz="3900" b="0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L="12700">
              <a:lnSpc>
                <a:spcPts val="2490"/>
              </a:lnSpc>
              <a:tabLst>
                <a:tab pos="2712720" algn="l"/>
              </a:tabLst>
            </a:pPr>
            <a:r>
              <a:rPr sz="2600" b="0" dirty="0">
                <a:latin typeface="Symbol"/>
                <a:cs typeface="Symbol"/>
              </a:rPr>
              <a:t></a:t>
            </a:r>
            <a:r>
              <a:rPr sz="2600" b="0" dirty="0">
                <a:latin typeface="Times New Roman"/>
                <a:cs typeface="Times New Roman"/>
              </a:rPr>
              <a:t>	</a:t>
            </a:r>
            <a:r>
              <a:rPr sz="2600" b="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2847" y="2597706"/>
            <a:ext cx="6737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i="1" dirty="0">
                <a:latin typeface="Times New Roman"/>
                <a:cs typeface="Times New Roman"/>
              </a:rPr>
              <a:t>I </a:t>
            </a:r>
            <a:r>
              <a:rPr sz="2600" dirty="0">
                <a:latin typeface="Symbol"/>
                <a:cs typeface="Symbol"/>
              </a:rPr>
              <a:t>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3900" baseline="8547" dirty="0">
                <a:latin typeface="Symbol"/>
                <a:cs typeface="Symbol"/>
              </a:rPr>
              <a:t></a:t>
            </a:r>
            <a:endParaRPr sz="3900" baseline="8547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70307" y="3324680"/>
            <a:ext cx="331470" cy="683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570"/>
              </a:lnSpc>
              <a:spcBef>
                <a:spcPts val="135"/>
              </a:spcBef>
            </a:pPr>
            <a:r>
              <a:rPr sz="3525" spc="22" baseline="-3546" dirty="0">
                <a:latin typeface="Symbol"/>
                <a:cs typeface="Symbol"/>
              </a:rPr>
              <a:t></a:t>
            </a:r>
            <a:r>
              <a:rPr sz="3525" spc="-555" baseline="-3546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Times New Roman"/>
                <a:cs typeface="Times New Roman"/>
              </a:rPr>
              <a:t>0</a:t>
            </a: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ts val="2570"/>
              </a:lnSpc>
            </a:pPr>
            <a:r>
              <a:rPr sz="2350" spc="15" dirty="0">
                <a:latin typeface="Symbol"/>
                <a:cs typeface="Symbol"/>
              </a:rPr>
              <a:t></a:t>
            </a:r>
            <a:endParaRPr sz="2350">
              <a:latin typeface="Symbol"/>
              <a:cs typeface="Symbo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831172" y="1421985"/>
          <a:ext cx="2140585" cy="4552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2673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35890">
                        <a:lnSpc>
                          <a:spcPts val="231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3900" baseline="-4273" dirty="0">
                          <a:latin typeface="Symbol"/>
                          <a:cs typeface="Symbol"/>
                        </a:rPr>
                        <a:t></a:t>
                      </a:r>
                      <a:endParaRPr sz="3900" baseline="-4273">
                        <a:latin typeface="Symbol"/>
                        <a:cs typeface="Symbol"/>
                      </a:endParaRPr>
                    </a:p>
                    <a:p>
                      <a:pPr marL="301625">
                        <a:lnSpc>
                          <a:spcPts val="2020"/>
                        </a:lnSpc>
                      </a:pPr>
                      <a:r>
                        <a:rPr sz="2600" dirty="0">
                          <a:latin typeface="Symbol"/>
                          <a:cs typeface="Symbol"/>
                        </a:rPr>
                        <a:t></a:t>
                      </a:r>
                      <a:endParaRPr sz="26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59">
                <a:tc>
                  <a:txBody>
                    <a:bodyPr/>
                    <a:lstStyle/>
                    <a:p>
                      <a:pPr marL="31750">
                        <a:lnSpc>
                          <a:spcPts val="2415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35890">
                        <a:lnSpc>
                          <a:spcPts val="2415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3900" baseline="-9615" dirty="0">
                          <a:latin typeface="Symbol"/>
                          <a:cs typeface="Symbol"/>
                        </a:rPr>
                        <a:t></a:t>
                      </a:r>
                      <a:endParaRPr sz="3900" baseline="-9615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4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  <a:tc gridSpan="3">
                  <a:txBody>
                    <a:bodyPr/>
                    <a:lstStyle/>
                    <a:p>
                      <a:pPr marL="135890">
                        <a:lnSpc>
                          <a:spcPts val="2065"/>
                        </a:lnSpc>
                      </a:pPr>
                      <a:r>
                        <a:rPr sz="3900" baseline="-20299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600" dirty="0">
                          <a:latin typeface="Symbol"/>
                          <a:cs typeface="Symbol"/>
                        </a:rPr>
                        <a:t></a:t>
                      </a:r>
                      <a:endParaRPr sz="2600">
                        <a:latin typeface="Symbol"/>
                        <a:cs typeface="Symbol"/>
                      </a:endParaRPr>
                    </a:p>
                    <a:p>
                      <a:pPr marL="301625">
                        <a:lnSpc>
                          <a:spcPts val="2345"/>
                        </a:lnSpc>
                      </a:pPr>
                      <a:r>
                        <a:rPr sz="2600" dirty="0">
                          <a:latin typeface="Symbol"/>
                          <a:cs typeface="Symbol"/>
                        </a:rPr>
                        <a:t></a:t>
                      </a:r>
                      <a:endParaRPr sz="26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6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50" spc="1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350" spc="1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350" spc="1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350" spc="1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R="24765" algn="r">
                        <a:lnSpc>
                          <a:spcPct val="100000"/>
                        </a:lnSpc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3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350" spc="1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350" spc="1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350" spc="1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350" spc="1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3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350" spc="1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350" spc="1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350" spc="1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350" spc="1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60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350" spc="1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350" spc="10" dirty="0">
                          <a:latin typeface="Times New Roman"/>
                          <a:cs typeface="Times New Roman"/>
                        </a:rPr>
                        <a:t>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350" spc="1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350" spc="10" dirty="0">
                          <a:latin typeface="Times New Roman"/>
                          <a:cs typeface="Times New Roman"/>
                        </a:rPr>
                        <a:t>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11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527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799">
                <a:tc>
                  <a:txBody>
                    <a:bodyPr/>
                    <a:lstStyle/>
                    <a:p>
                      <a:pPr marL="34925">
                        <a:lnSpc>
                          <a:spcPts val="2765"/>
                        </a:lnSpc>
                        <a:spcBef>
                          <a:spcPts val="240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2765"/>
                        </a:lnSpc>
                        <a:spcBef>
                          <a:spcPts val="240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52705" algn="ctr">
                        <a:lnSpc>
                          <a:spcPts val="2765"/>
                        </a:lnSpc>
                        <a:spcBef>
                          <a:spcPts val="240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765"/>
                        </a:lnSpc>
                        <a:spcBef>
                          <a:spcPts val="240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*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8175814" y="3324680"/>
            <a:ext cx="311150" cy="683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570"/>
              </a:lnSpc>
              <a:spcBef>
                <a:spcPts val="135"/>
              </a:spcBef>
            </a:pPr>
            <a:r>
              <a:rPr sz="2350" spc="150" dirty="0">
                <a:latin typeface="Times New Roman"/>
                <a:cs typeface="Times New Roman"/>
              </a:rPr>
              <a:t>*</a:t>
            </a:r>
            <a:r>
              <a:rPr sz="3525" spc="22" baseline="-3546" dirty="0">
                <a:latin typeface="Symbol"/>
                <a:cs typeface="Symbol"/>
              </a:rPr>
              <a:t></a:t>
            </a:r>
            <a:endParaRPr sz="3525" baseline="-3546">
              <a:latin typeface="Symbol"/>
              <a:cs typeface="Symbol"/>
            </a:endParaRPr>
          </a:p>
          <a:p>
            <a:pPr marL="180975">
              <a:lnSpc>
                <a:spcPts val="2570"/>
              </a:lnSpc>
            </a:pPr>
            <a:r>
              <a:rPr sz="2350" spc="15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4907" y="3777971"/>
            <a:ext cx="38227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525" spc="22" baseline="-23640" dirty="0">
                <a:latin typeface="Symbol"/>
                <a:cs typeface="Symbol"/>
              </a:rPr>
              <a:t></a:t>
            </a:r>
            <a:r>
              <a:rPr sz="3525" spc="-525" baseline="-23640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Times New Roman"/>
                <a:cs typeface="Times New Roman"/>
              </a:rPr>
              <a:t>0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50109" y="3724240"/>
            <a:ext cx="362585" cy="86042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60"/>
              </a:spcBef>
            </a:pPr>
            <a:r>
              <a:rPr sz="2350" spc="85" dirty="0">
                <a:latin typeface="Times New Roman"/>
                <a:cs typeface="Times New Roman"/>
              </a:rPr>
              <a:t>*</a:t>
            </a:r>
            <a:r>
              <a:rPr sz="3525" spc="127" baseline="-23640" dirty="0">
                <a:latin typeface="Symbol"/>
                <a:cs typeface="Symbol"/>
              </a:rPr>
              <a:t></a:t>
            </a:r>
            <a:endParaRPr sz="3525" baseline="-2364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465"/>
              </a:spcBef>
            </a:pPr>
            <a:r>
              <a:rPr sz="3525" spc="127" baseline="-7092" dirty="0">
                <a:latin typeface="Times New Roman"/>
                <a:cs typeface="Times New Roman"/>
              </a:rPr>
              <a:t>*</a:t>
            </a:r>
            <a:r>
              <a:rPr sz="2350" spc="85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23826" y="4685237"/>
            <a:ext cx="17780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latin typeface="Times New Roman"/>
                <a:cs typeface="Times New Roman"/>
              </a:rPr>
              <a:t>0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44907" y="4195383"/>
            <a:ext cx="38227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350" spc="15" dirty="0">
                <a:latin typeface="Symbol"/>
                <a:cs typeface="Symbol"/>
              </a:rPr>
              <a:t></a:t>
            </a:r>
            <a:r>
              <a:rPr sz="2350" spc="-350" dirty="0">
                <a:latin typeface="Times New Roman"/>
                <a:cs typeface="Times New Roman"/>
              </a:rPr>
              <a:t> </a:t>
            </a:r>
            <a:r>
              <a:rPr sz="3525" spc="30" baseline="-7092" dirty="0">
                <a:latin typeface="Times New Roman"/>
                <a:cs typeface="Times New Roman"/>
              </a:rPr>
              <a:t>0</a:t>
            </a:r>
            <a:endParaRPr sz="3525" baseline="-7092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50414" y="4483846"/>
            <a:ext cx="36195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525" spc="127" baseline="-37825" dirty="0">
                <a:latin typeface="Times New Roman"/>
                <a:cs typeface="Times New Roman"/>
              </a:rPr>
              <a:t>*</a:t>
            </a:r>
            <a:r>
              <a:rPr sz="2350" spc="85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51326" y="4772310"/>
            <a:ext cx="361315" cy="676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5740">
              <a:lnSpc>
                <a:spcPts val="2545"/>
              </a:lnSpc>
              <a:spcBef>
                <a:spcPts val="135"/>
              </a:spcBef>
            </a:pPr>
            <a:r>
              <a:rPr sz="2350" spc="15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  <a:p>
            <a:pPr marL="38100">
              <a:lnSpc>
                <a:spcPts val="2545"/>
              </a:lnSpc>
            </a:pPr>
            <a:r>
              <a:rPr sz="3525" spc="120" baseline="-14184" dirty="0">
                <a:latin typeface="Times New Roman"/>
                <a:cs typeface="Times New Roman"/>
              </a:rPr>
              <a:t>*</a:t>
            </a:r>
            <a:r>
              <a:rPr sz="2350" spc="80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51326" y="5476852"/>
            <a:ext cx="36131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525" spc="120" baseline="-21276" dirty="0">
                <a:latin typeface="Times New Roman"/>
                <a:cs typeface="Times New Roman"/>
              </a:rPr>
              <a:t>*</a:t>
            </a:r>
            <a:r>
              <a:rPr sz="2350" spc="80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55798" y="4642689"/>
            <a:ext cx="11176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i="1" spc="10" dirty="0">
                <a:latin typeface="Times New Roman"/>
                <a:cs typeface="Times New Roman"/>
              </a:rPr>
              <a:t>x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24928" y="4453932"/>
            <a:ext cx="111315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32815" algn="l"/>
              </a:tabLst>
            </a:pPr>
            <a:r>
              <a:rPr sz="2350" i="1" spc="15" dirty="0">
                <a:latin typeface="Times New Roman"/>
                <a:cs typeface="Times New Roman"/>
              </a:rPr>
              <a:t>I</a:t>
            </a:r>
            <a:r>
              <a:rPr sz="2350" i="1" spc="75" dirty="0">
                <a:latin typeface="Times New Roman"/>
                <a:cs typeface="Times New Roman"/>
              </a:rPr>
              <a:t> </a:t>
            </a:r>
            <a:r>
              <a:rPr sz="2350" spc="35" dirty="0">
                <a:latin typeface="Symbol"/>
                <a:cs typeface="Symbol"/>
              </a:rPr>
              <a:t></a:t>
            </a:r>
            <a:r>
              <a:rPr sz="2350" spc="-110" dirty="0">
                <a:latin typeface="Times New Roman"/>
                <a:cs typeface="Times New Roman"/>
              </a:rPr>
              <a:t> </a:t>
            </a:r>
            <a:r>
              <a:rPr sz="2350" i="1" spc="30" dirty="0">
                <a:latin typeface="Times New Roman"/>
                <a:cs typeface="Times New Roman"/>
              </a:rPr>
              <a:t>H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spc="25" dirty="0"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70307" y="4483846"/>
            <a:ext cx="14224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15" dirty="0">
                <a:latin typeface="Symbol"/>
                <a:cs typeface="Symbol"/>
              </a:rPr>
              <a:t>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70307" y="4772310"/>
            <a:ext cx="14224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15" dirty="0">
                <a:latin typeface="Symbol"/>
                <a:cs typeface="Symbol"/>
              </a:rPr>
              <a:t>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44907" y="5007066"/>
            <a:ext cx="382270" cy="8591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5"/>
              </a:spcBef>
            </a:pPr>
            <a:r>
              <a:rPr sz="2350" spc="160" dirty="0">
                <a:latin typeface="Symbol"/>
                <a:cs typeface="Symbol"/>
              </a:rPr>
              <a:t></a:t>
            </a:r>
            <a:r>
              <a:rPr sz="3525" spc="240" baseline="-14184" dirty="0">
                <a:latin typeface="Times New Roman"/>
                <a:cs typeface="Times New Roman"/>
              </a:rPr>
              <a:t>*</a:t>
            </a:r>
            <a:endParaRPr sz="3525" baseline="-14184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459"/>
              </a:spcBef>
            </a:pPr>
            <a:r>
              <a:rPr sz="2350" spc="160" dirty="0">
                <a:latin typeface="Symbol"/>
                <a:cs typeface="Symbol"/>
              </a:rPr>
              <a:t></a:t>
            </a:r>
            <a:r>
              <a:rPr sz="3525" spc="240" baseline="-21276" dirty="0">
                <a:latin typeface="Times New Roman"/>
                <a:cs typeface="Times New Roman"/>
              </a:rPr>
              <a:t>*</a:t>
            </a:r>
            <a:endParaRPr sz="3525" baseline="-21276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70307" y="5666947"/>
            <a:ext cx="14224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15" dirty="0">
                <a:latin typeface="Symbol"/>
                <a:cs typeface="Symbol"/>
              </a:rPr>
              <a:t>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44620" y="5666947"/>
            <a:ext cx="14224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15" dirty="0">
                <a:latin typeface="Symbol"/>
                <a:cs typeface="Symbol"/>
              </a:rPr>
              <a:t>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39428" y="1622678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39428" y="2467858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14028" y="2378198"/>
            <a:ext cx="60960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232" baseline="20299" dirty="0">
                <a:latin typeface="Symbol"/>
                <a:cs typeface="Symbol"/>
              </a:rPr>
              <a:t>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155" dirty="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39428" y="1386657"/>
            <a:ext cx="55880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450" baseline="-4273" dirty="0">
                <a:latin typeface="Symbol"/>
                <a:cs typeface="Symbol"/>
              </a:rPr>
              <a:t>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5" dirty="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89479" y="1882426"/>
            <a:ext cx="13341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i="1" spc="155" dirty="0">
                <a:latin typeface="Times New Roman"/>
                <a:cs typeface="Times New Roman"/>
              </a:rPr>
              <a:t>H</a:t>
            </a:r>
            <a:r>
              <a:rPr sz="2250" i="1" spc="232" baseline="-24074" dirty="0">
                <a:latin typeface="Times New Roman"/>
                <a:cs typeface="Times New Roman"/>
              </a:rPr>
              <a:t>x </a:t>
            </a:r>
            <a:r>
              <a:rPr sz="2600" spc="5" dirty="0">
                <a:latin typeface="Symbol"/>
                <a:cs typeface="Symbol"/>
              </a:rPr>
              <a:t></a:t>
            </a:r>
            <a:r>
              <a:rPr sz="2600" spc="-380" dirty="0">
                <a:latin typeface="Times New Roman"/>
                <a:cs typeface="Times New Roman"/>
              </a:rPr>
              <a:t> </a:t>
            </a:r>
            <a:r>
              <a:rPr sz="3900" spc="232" baseline="-9615" dirty="0">
                <a:latin typeface="Symbol"/>
                <a:cs typeface="Symbol"/>
              </a:rPr>
              <a:t>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155" dirty="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47935" y="992360"/>
            <a:ext cx="177800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48030" algn="l"/>
                <a:tab pos="1325245" algn="l"/>
              </a:tabLst>
            </a:pPr>
            <a:r>
              <a:rPr sz="3525" b="0" spc="30" baseline="-3546" dirty="0">
                <a:latin typeface="Symbol"/>
                <a:cs typeface="Symbol"/>
              </a:rPr>
              <a:t></a:t>
            </a:r>
            <a:r>
              <a:rPr sz="3525" b="0" spc="-397" baseline="-3546" dirty="0">
                <a:latin typeface="Times New Roman"/>
                <a:cs typeface="Times New Roman"/>
              </a:rPr>
              <a:t> </a:t>
            </a:r>
            <a:r>
              <a:rPr sz="2350" b="0" dirty="0">
                <a:latin typeface="Symbol"/>
                <a:cs typeface="Symbol"/>
              </a:rPr>
              <a:t></a:t>
            </a:r>
            <a:r>
              <a:rPr sz="2350" b="0" spc="25" dirty="0">
                <a:latin typeface="Times New Roman"/>
                <a:cs typeface="Times New Roman"/>
              </a:rPr>
              <a:t>1</a:t>
            </a:r>
            <a:r>
              <a:rPr sz="2350" b="0" dirty="0">
                <a:latin typeface="Times New Roman"/>
                <a:cs typeface="Times New Roman"/>
              </a:rPr>
              <a:t>	</a:t>
            </a:r>
            <a:r>
              <a:rPr sz="2350" b="0" dirty="0">
                <a:latin typeface="Symbol"/>
                <a:cs typeface="Symbol"/>
              </a:rPr>
              <a:t></a:t>
            </a:r>
            <a:r>
              <a:rPr sz="2350" b="0" spc="25" dirty="0">
                <a:latin typeface="Times New Roman"/>
                <a:cs typeface="Times New Roman"/>
              </a:rPr>
              <a:t>1</a:t>
            </a:r>
            <a:r>
              <a:rPr sz="2350" b="0" dirty="0">
                <a:latin typeface="Times New Roman"/>
                <a:cs typeface="Times New Roman"/>
              </a:rPr>
              <a:t>	</a:t>
            </a:r>
            <a:r>
              <a:rPr sz="2350" b="0" dirty="0">
                <a:latin typeface="Symbol"/>
                <a:cs typeface="Symbol"/>
              </a:rPr>
              <a:t></a:t>
            </a:r>
            <a:r>
              <a:rPr sz="2350" b="0" spc="65" dirty="0">
                <a:latin typeface="Times New Roman"/>
                <a:cs typeface="Times New Roman"/>
              </a:rPr>
              <a:t>1</a:t>
            </a:r>
            <a:r>
              <a:rPr sz="3525" b="0" spc="30" baseline="-3546" dirty="0">
                <a:latin typeface="Symbol"/>
                <a:cs typeface="Symbol"/>
              </a:rPr>
              <a:t></a:t>
            </a:r>
            <a:endParaRPr sz="3525" baseline="-3546">
              <a:latin typeface="Symbol"/>
              <a:cs typeface="Symbo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35235" y="1286645"/>
            <a:ext cx="1803400" cy="1002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  <a:tabLst>
                <a:tab pos="802640" algn="l"/>
                <a:tab pos="1635125" algn="l"/>
              </a:tabLst>
            </a:pPr>
            <a:r>
              <a:rPr sz="2350" spc="20" dirty="0">
                <a:latin typeface="Symbol"/>
                <a:cs typeface="Symbol"/>
              </a:rPr>
              <a:t></a:t>
            </a:r>
            <a:r>
              <a:rPr sz="2350" spc="20" dirty="0">
                <a:latin typeface="Times New Roman"/>
                <a:cs typeface="Times New Roman"/>
              </a:rPr>
              <a:t>	</a:t>
            </a:r>
            <a:r>
              <a:rPr sz="3525" spc="37" baseline="-29550" dirty="0">
                <a:latin typeface="Times New Roman"/>
                <a:cs typeface="Times New Roman"/>
              </a:rPr>
              <a:t>0	</a:t>
            </a:r>
            <a:r>
              <a:rPr sz="2350" spc="20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  <a:p>
            <a:pPr marL="1270" algn="ctr">
              <a:lnSpc>
                <a:spcPct val="100000"/>
              </a:lnSpc>
              <a:spcBef>
                <a:spcPts val="2005"/>
              </a:spcBef>
            </a:pPr>
            <a:r>
              <a:rPr sz="2350" spc="25" dirty="0">
                <a:latin typeface="Times New Roman"/>
                <a:cs typeface="Times New Roman"/>
              </a:rPr>
              <a:t>1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5383" y="1445972"/>
            <a:ext cx="113284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350" i="1" spc="175" dirty="0">
                <a:latin typeface="Times New Roman"/>
                <a:cs typeface="Times New Roman"/>
              </a:rPr>
              <a:t>H</a:t>
            </a:r>
            <a:r>
              <a:rPr sz="2250" i="1" spc="262" baseline="-22222" dirty="0">
                <a:latin typeface="Times New Roman"/>
                <a:cs typeface="Times New Roman"/>
              </a:rPr>
              <a:t>y </a:t>
            </a:r>
            <a:r>
              <a:rPr sz="2350" spc="25" dirty="0">
                <a:latin typeface="Symbol"/>
                <a:cs typeface="Symbol"/>
              </a:rPr>
              <a:t></a:t>
            </a:r>
            <a:r>
              <a:rPr sz="2350" spc="25" dirty="0">
                <a:latin typeface="Times New Roman"/>
                <a:cs typeface="Times New Roman"/>
              </a:rPr>
              <a:t> </a:t>
            </a:r>
            <a:r>
              <a:rPr sz="3525" spc="30" baseline="-23640" dirty="0">
                <a:latin typeface="Symbol"/>
                <a:cs typeface="Symbol"/>
              </a:rPr>
              <a:t></a:t>
            </a:r>
            <a:r>
              <a:rPr sz="3525" spc="-352" baseline="-23640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Times New Roman"/>
                <a:cs typeface="Times New Roman"/>
              </a:rPr>
              <a:t>0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2782" y="1445972"/>
            <a:ext cx="44894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350" spc="25" dirty="0">
                <a:latin typeface="Times New Roman"/>
                <a:cs typeface="Times New Roman"/>
              </a:rPr>
              <a:t>0</a:t>
            </a:r>
            <a:r>
              <a:rPr sz="2350" spc="145" dirty="0">
                <a:latin typeface="Times New Roman"/>
                <a:cs typeface="Times New Roman"/>
              </a:rPr>
              <a:t> </a:t>
            </a:r>
            <a:r>
              <a:rPr sz="3525" spc="30" baseline="-23640" dirty="0">
                <a:latin typeface="Symbol"/>
                <a:cs typeface="Symbol"/>
              </a:rPr>
              <a:t></a:t>
            </a:r>
            <a:endParaRPr sz="3525" baseline="-2364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535" y="1793581"/>
            <a:ext cx="45275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latin typeface="Symbol"/>
                <a:cs typeface="Symbol"/>
              </a:rPr>
              <a:t></a:t>
            </a:r>
            <a:r>
              <a:rPr sz="2350" spc="175" dirty="0">
                <a:latin typeface="Times New Roman"/>
                <a:cs typeface="Times New Roman"/>
              </a:rPr>
              <a:t> </a:t>
            </a:r>
            <a:r>
              <a:rPr sz="3525" spc="37" baseline="-20094" dirty="0">
                <a:latin typeface="Times New Roman"/>
                <a:cs typeface="Times New Roman"/>
              </a:rPr>
              <a:t>1</a:t>
            </a:r>
            <a:endParaRPr sz="3525" baseline="-20094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0115" y="1793581"/>
            <a:ext cx="451484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525" spc="37" baseline="-20094" dirty="0">
                <a:latin typeface="Times New Roman"/>
                <a:cs typeface="Times New Roman"/>
              </a:rPr>
              <a:t>1</a:t>
            </a:r>
            <a:r>
              <a:rPr sz="3525" spc="240" baseline="-20094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7935" y="1983859"/>
            <a:ext cx="14287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latin typeface="Symbol"/>
                <a:cs typeface="Symbol"/>
              </a:rPr>
              <a:t>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83180" y="1983859"/>
            <a:ext cx="14287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latin typeface="Symbol"/>
                <a:cs typeface="Symbol"/>
              </a:rPr>
              <a:t>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5070" y="2966486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75070" y="3388311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4709" y="2966486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4709" y="3388311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58544" y="3176071"/>
            <a:ext cx="3949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150" baseline="-22435" dirty="0">
                <a:latin typeface="Times New Roman"/>
                <a:cs typeface="Times New Roman"/>
              </a:rPr>
              <a:t>0</a:t>
            </a:r>
            <a:r>
              <a:rPr sz="2600" spc="1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9309" y="3176071"/>
            <a:ext cx="40195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</a:t>
            </a:r>
            <a:r>
              <a:rPr sz="2600" spc="-440" dirty="0">
                <a:latin typeface="Times New Roman"/>
                <a:cs typeface="Times New Roman"/>
              </a:rPr>
              <a:t> </a:t>
            </a:r>
            <a:r>
              <a:rPr sz="3900" baseline="-22435" dirty="0">
                <a:latin typeface="Times New Roman"/>
                <a:cs typeface="Times New Roman"/>
              </a:rPr>
              <a:t>0</a:t>
            </a:r>
            <a:endParaRPr sz="3900" baseline="-2243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58544" y="2649806"/>
            <a:ext cx="3949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150" baseline="-27777" dirty="0">
                <a:latin typeface="Times New Roman"/>
                <a:cs typeface="Times New Roman"/>
              </a:rPr>
              <a:t>0</a:t>
            </a:r>
            <a:r>
              <a:rPr sz="2600" spc="1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4824" y="2714596"/>
            <a:ext cx="1600835" cy="1017269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  <a:tabLst>
                <a:tab pos="481965" algn="l"/>
                <a:tab pos="951230" algn="l"/>
                <a:tab pos="1421765" algn="l"/>
              </a:tabLst>
            </a:pPr>
            <a:r>
              <a:rPr sz="2600" dirty="0">
                <a:latin typeface="Times New Roman"/>
                <a:cs typeface="Times New Roman"/>
              </a:rPr>
              <a:t>0	0	0	0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  <a:tabLst>
                <a:tab pos="481965" algn="l"/>
                <a:tab pos="951230" algn="l"/>
                <a:tab pos="1421765" algn="l"/>
              </a:tabLst>
            </a:pPr>
            <a:r>
              <a:rPr sz="2600" dirty="0">
                <a:latin typeface="Times New Roman"/>
                <a:cs typeface="Times New Roman"/>
              </a:rPr>
              <a:t>0	0	0	0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9309" y="2649806"/>
            <a:ext cx="40195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</a:t>
            </a:r>
            <a:r>
              <a:rPr sz="2600" spc="-440" dirty="0">
                <a:latin typeface="Times New Roman"/>
                <a:cs typeface="Times New Roman"/>
              </a:rPr>
              <a:t> </a:t>
            </a:r>
            <a:r>
              <a:rPr sz="3900" baseline="-27777" dirty="0">
                <a:latin typeface="Times New Roman"/>
                <a:cs typeface="Times New Roman"/>
              </a:rPr>
              <a:t>0</a:t>
            </a:r>
            <a:endParaRPr sz="3900" baseline="-2777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83944" y="2016390"/>
            <a:ext cx="344170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745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  <a:p>
            <a:pPr marR="5080" algn="r">
              <a:lnSpc>
                <a:spcPts val="2745"/>
              </a:lnSpc>
            </a:pPr>
            <a:r>
              <a:rPr sz="2600" spc="200" dirty="0">
                <a:latin typeface="Times New Roman"/>
                <a:cs typeface="Times New Roman"/>
              </a:rPr>
              <a:t>0</a:t>
            </a:r>
            <a:r>
              <a:rPr sz="3900" baseline="-3205" dirty="0">
                <a:latin typeface="Symbol"/>
                <a:cs typeface="Symbol"/>
              </a:rPr>
              <a:t></a:t>
            </a:r>
            <a:endParaRPr sz="3900" baseline="-3205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58544" y="1699709"/>
            <a:ext cx="3949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150" baseline="-20299" dirty="0">
                <a:latin typeface="Times New Roman"/>
                <a:cs typeface="Times New Roman"/>
              </a:rPr>
              <a:t>0</a:t>
            </a:r>
            <a:r>
              <a:rPr sz="2600" spc="1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955659" y="1870156"/>
          <a:ext cx="2268855" cy="87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9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029">
                <a:tc>
                  <a:txBody>
                    <a:bodyPr/>
                    <a:lstStyle/>
                    <a:p>
                      <a:pPr marL="31750">
                        <a:lnSpc>
                          <a:spcPts val="1880"/>
                        </a:lnSpc>
                      </a:pPr>
                      <a:r>
                        <a:rPr sz="2600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2600" spc="-4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baseline="-20299" dirty="0">
                          <a:latin typeface="Times New Roman"/>
                          <a:cs typeface="Times New Roman"/>
                        </a:rPr>
                        <a:t>5</a:t>
                      </a:r>
                      <a:endParaRPr sz="3900" baseline="-20299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84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94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3900" baseline="-3205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900" spc="-622" baseline="-32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955659" y="865669"/>
          <a:ext cx="2891155" cy="875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62">
                <a:tc>
                  <a:txBody>
                    <a:bodyPr/>
                    <a:lstStyle/>
                    <a:p>
                      <a:pPr marL="31750">
                        <a:lnSpc>
                          <a:spcPts val="2945"/>
                        </a:lnSpc>
                      </a:pPr>
                      <a:r>
                        <a:rPr sz="3900" baseline="-4273" dirty="0">
                          <a:latin typeface="Symbol"/>
                          <a:cs typeface="Symbol"/>
                        </a:rPr>
                        <a:t></a:t>
                      </a:r>
                      <a:r>
                        <a:rPr sz="3900" spc="-622" baseline="-4273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2945"/>
                        </a:lnSpc>
                      </a:pPr>
                      <a:r>
                        <a:rPr sz="2600" spc="10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3900" spc="150" baseline="-4273" dirty="0">
                          <a:latin typeface="Symbol"/>
                          <a:cs typeface="Symbol"/>
                        </a:rPr>
                        <a:t></a:t>
                      </a:r>
                      <a:endParaRPr sz="3900" baseline="-4273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050">
                <a:tc>
                  <a:txBody>
                    <a:bodyPr/>
                    <a:lstStyle/>
                    <a:p>
                      <a:pPr marL="31750">
                        <a:lnSpc>
                          <a:spcPts val="665"/>
                        </a:lnSpc>
                      </a:pPr>
                      <a:r>
                        <a:rPr sz="2600" dirty="0">
                          <a:latin typeface="Symbol"/>
                          <a:cs typeface="Symbol"/>
                        </a:rPr>
                        <a:t></a:t>
                      </a:r>
                      <a:endParaRPr sz="2600">
                        <a:latin typeface="Symbol"/>
                        <a:cs typeface="Symbol"/>
                      </a:endParaRPr>
                    </a:p>
                    <a:p>
                      <a:pPr marL="191135">
                        <a:lnSpc>
                          <a:spcPts val="2525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65"/>
                        </a:lnSpc>
                        <a:spcBef>
                          <a:spcPts val="12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65"/>
                        </a:lnSpc>
                        <a:spcBef>
                          <a:spcPts val="12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65"/>
                        </a:lnSpc>
                        <a:spcBef>
                          <a:spcPts val="12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65"/>
                        </a:lnSpc>
                        <a:spcBef>
                          <a:spcPts val="12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665"/>
                        </a:lnSpc>
                      </a:pPr>
                      <a:r>
                        <a:rPr sz="2600" dirty="0">
                          <a:latin typeface="Symbol"/>
                          <a:cs typeface="Symbol"/>
                        </a:rPr>
                        <a:t></a:t>
                      </a:r>
                      <a:endParaRPr sz="2600">
                        <a:latin typeface="Symbol"/>
                        <a:cs typeface="Symbol"/>
                      </a:endParaRPr>
                    </a:p>
                    <a:p>
                      <a:pPr marL="151765">
                        <a:lnSpc>
                          <a:spcPts val="2525"/>
                        </a:lnSpc>
                      </a:pPr>
                      <a:r>
                        <a:rPr sz="2600" spc="10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3900" spc="150" baseline="-9615" dirty="0">
                          <a:latin typeface="Symbol"/>
                          <a:cs typeface="Symbol"/>
                        </a:rPr>
                        <a:t></a:t>
                      </a:r>
                      <a:endParaRPr sz="3900" baseline="-9615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479047" y="1383001"/>
            <a:ext cx="673735" cy="110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2245"/>
              </a:spcBef>
            </a:pPr>
            <a:r>
              <a:rPr sz="2600" i="1" dirty="0">
                <a:latin typeface="Times New Roman"/>
                <a:cs typeface="Times New Roman"/>
              </a:rPr>
              <a:t>I </a:t>
            </a:r>
            <a:r>
              <a:rPr sz="2600" dirty="0">
                <a:latin typeface="Symbol"/>
                <a:cs typeface="Symbol"/>
              </a:rPr>
              <a:t>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3900" baseline="8547" dirty="0">
                <a:latin typeface="Symbol"/>
                <a:cs typeface="Symbol"/>
              </a:rPr>
              <a:t></a:t>
            </a:r>
            <a:endParaRPr sz="3900" baseline="8547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301990" cy="168402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4.1.2.2.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Kỹ thuật</a:t>
            </a:r>
            <a:r>
              <a:rPr sz="32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Sobel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Tương </a:t>
            </a:r>
            <a:r>
              <a:rPr sz="3200" b="1" spc="-5" dirty="0">
                <a:latin typeface="Times New Roman"/>
                <a:cs typeface="Times New Roman"/>
              </a:rPr>
              <a:t>tự Prewitt </a:t>
            </a:r>
            <a:r>
              <a:rPr sz="3200" b="1" spc="-10" dirty="0">
                <a:latin typeface="Times New Roman"/>
                <a:cs typeface="Times New Roman"/>
              </a:rPr>
              <a:t>kỹ </a:t>
            </a:r>
            <a:r>
              <a:rPr sz="3200" b="1" spc="-5" dirty="0">
                <a:latin typeface="Times New Roman"/>
                <a:cs typeface="Times New Roman"/>
              </a:rPr>
              <a:t>thuật Sobel có </a:t>
            </a:r>
            <a:r>
              <a:rPr sz="3200" b="1" dirty="0">
                <a:latin typeface="Times New Roman"/>
                <a:cs typeface="Times New Roman"/>
              </a:rPr>
              <a:t>2 </a:t>
            </a:r>
            <a:r>
              <a:rPr sz="3200" b="1" spc="-10" dirty="0">
                <a:latin typeface="Times New Roman"/>
                <a:cs typeface="Times New Roman"/>
              </a:rPr>
              <a:t>ma </a:t>
            </a:r>
            <a:r>
              <a:rPr sz="3200" b="1" spc="-5" dirty="0">
                <a:latin typeface="Times New Roman"/>
                <a:cs typeface="Times New Roman"/>
              </a:rPr>
              <a:t>trận  nhân </a:t>
            </a:r>
            <a:r>
              <a:rPr sz="3200" b="1" dirty="0">
                <a:latin typeface="Times New Roman"/>
                <a:cs typeface="Times New Roman"/>
              </a:rPr>
              <a:t>chập theo 2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hướng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82144" y="3173466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3799" y="2856704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3799" y="3702727"/>
            <a:ext cx="1691639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0670" algn="l"/>
              </a:tabLst>
            </a:pPr>
            <a:r>
              <a:rPr sz="2600" spc="5" dirty="0">
                <a:latin typeface="Symbol"/>
                <a:cs typeface="Symbol"/>
              </a:rPr>
              <a:t>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60789" y="3490878"/>
            <a:ext cx="4000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179" baseline="-20299" dirty="0">
                <a:latin typeface="Times New Roman"/>
                <a:cs typeface="Times New Roman"/>
              </a:rPr>
              <a:t>1</a:t>
            </a:r>
            <a:r>
              <a:rPr sz="2600" spc="12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5616" y="2621094"/>
            <a:ext cx="2530475" cy="1414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5880" algn="r">
              <a:lnSpc>
                <a:spcPts val="2490"/>
              </a:lnSpc>
              <a:spcBef>
                <a:spcPts val="100"/>
              </a:spcBef>
              <a:tabLst>
                <a:tab pos="872490" algn="l"/>
                <a:tab pos="1341755" algn="l"/>
              </a:tabLst>
            </a:pPr>
            <a:r>
              <a:rPr sz="3900" spc="7" baseline="-4273" dirty="0">
                <a:latin typeface="Symbol"/>
                <a:cs typeface="Symbol"/>
              </a:rPr>
              <a:t></a:t>
            </a:r>
            <a:r>
              <a:rPr sz="3900" spc="-172" baseline="-4273" dirty="0">
                <a:latin typeface="Times New Roman"/>
                <a:cs typeface="Times New Roman"/>
              </a:rPr>
              <a:t> 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10" dirty="0">
                <a:latin typeface="Times New Roman"/>
                <a:cs typeface="Times New Roman"/>
              </a:rPr>
              <a:t>1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10" dirty="0">
                <a:latin typeface="Times New Roman"/>
                <a:cs typeface="Times New Roman"/>
              </a:rPr>
              <a:t>0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240" dirty="0">
                <a:latin typeface="Times New Roman"/>
                <a:cs typeface="Times New Roman"/>
              </a:rPr>
              <a:t>1</a:t>
            </a:r>
            <a:r>
              <a:rPr sz="3900" spc="7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R="55880" algn="r">
              <a:lnSpc>
                <a:spcPts val="1950"/>
              </a:lnSpc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  <a:p>
            <a:pPr marL="76200">
              <a:lnSpc>
                <a:spcPts val="2585"/>
              </a:lnSpc>
              <a:tabLst>
                <a:tab pos="1673225" algn="l"/>
                <a:tab pos="2148205" algn="l"/>
              </a:tabLst>
            </a:pPr>
            <a:r>
              <a:rPr sz="2600" i="1" spc="155" dirty="0">
                <a:latin typeface="Times New Roman"/>
                <a:cs typeface="Times New Roman"/>
              </a:rPr>
              <a:t>H</a:t>
            </a:r>
            <a:r>
              <a:rPr sz="2250" i="1" spc="232" baseline="-24074" dirty="0">
                <a:latin typeface="Times New Roman"/>
                <a:cs typeface="Times New Roman"/>
              </a:rPr>
              <a:t>x  </a:t>
            </a:r>
            <a:r>
              <a:rPr sz="2600" spc="10" dirty="0">
                <a:latin typeface="Symbol"/>
                <a:cs typeface="Symbol"/>
              </a:rPr>
              <a:t></a:t>
            </a:r>
            <a:r>
              <a:rPr sz="2600" spc="-305" dirty="0">
                <a:latin typeface="Times New Roman"/>
                <a:cs typeface="Times New Roman"/>
              </a:rPr>
              <a:t> </a:t>
            </a:r>
            <a:r>
              <a:rPr sz="3900" spc="225" baseline="-9615" dirty="0">
                <a:latin typeface="Symbol"/>
                <a:cs typeface="Symbol"/>
              </a:rPr>
              <a:t></a:t>
            </a:r>
            <a:r>
              <a:rPr sz="2600" spc="150" dirty="0">
                <a:latin typeface="Symbol"/>
                <a:cs typeface="Symbol"/>
              </a:rPr>
              <a:t></a:t>
            </a:r>
            <a:r>
              <a:rPr sz="2600" spc="-215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Times New Roman"/>
                <a:cs typeface="Times New Roman"/>
              </a:rPr>
              <a:t>2	0	2</a:t>
            </a:r>
            <a:endParaRPr sz="2600">
              <a:latin typeface="Times New Roman"/>
              <a:cs typeface="Times New Roman"/>
            </a:endParaRPr>
          </a:p>
          <a:p>
            <a:pPr marL="800735">
              <a:lnSpc>
                <a:spcPct val="100000"/>
              </a:lnSpc>
              <a:spcBef>
                <a:spcPts val="790"/>
              </a:spcBef>
              <a:tabLst>
                <a:tab pos="1673225" algn="l"/>
              </a:tabLst>
            </a:pPr>
            <a:r>
              <a:rPr sz="3900" spc="7" baseline="20299" dirty="0">
                <a:latin typeface="Symbol"/>
                <a:cs typeface="Symbol"/>
              </a:rPr>
              <a:t></a:t>
            </a:r>
            <a:r>
              <a:rPr sz="3900" spc="-172" baseline="20299" dirty="0">
                <a:latin typeface="Times New Roman"/>
                <a:cs typeface="Times New Roman"/>
              </a:rPr>
              <a:t> </a:t>
            </a:r>
            <a:r>
              <a:rPr sz="2600" spc="80" dirty="0">
                <a:latin typeface="Symbol"/>
                <a:cs typeface="Symbol"/>
              </a:rPr>
              <a:t></a:t>
            </a:r>
            <a:r>
              <a:rPr sz="2600" spc="80" dirty="0">
                <a:latin typeface="Times New Roman"/>
                <a:cs typeface="Times New Roman"/>
              </a:rPr>
              <a:t>1	</a:t>
            </a:r>
            <a:r>
              <a:rPr sz="2600" spc="10" dirty="0">
                <a:latin typeface="Times New Roman"/>
                <a:cs typeface="Times New Roman"/>
              </a:rPr>
              <a:t>0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5906" y="3310657"/>
            <a:ext cx="11176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i="1" spc="10" dirty="0">
                <a:latin typeface="Times New Roman"/>
                <a:cs typeface="Times New Roman"/>
              </a:rPr>
              <a:t>y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02237" y="2963045"/>
            <a:ext cx="44894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525" spc="37" baseline="-29550" dirty="0">
                <a:latin typeface="Times New Roman"/>
                <a:cs typeface="Times New Roman"/>
              </a:rPr>
              <a:t>0</a:t>
            </a:r>
            <a:r>
              <a:rPr sz="3525" spc="217" baseline="-29550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1589" y="2578555"/>
            <a:ext cx="2541905" cy="138684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664210" algn="ctr">
              <a:lnSpc>
                <a:spcPct val="100000"/>
              </a:lnSpc>
              <a:spcBef>
                <a:spcPts val="845"/>
              </a:spcBef>
              <a:tabLst>
                <a:tab pos="1398905" algn="l"/>
                <a:tab pos="1998345" algn="l"/>
              </a:tabLst>
            </a:pPr>
            <a:r>
              <a:rPr sz="3525" spc="30" baseline="-3546" dirty="0">
                <a:latin typeface="Symbol"/>
                <a:cs typeface="Symbol"/>
              </a:rPr>
              <a:t></a:t>
            </a:r>
            <a:r>
              <a:rPr sz="3525" spc="-405" baseline="-3546" dirty="0">
                <a:latin typeface="Times New Roman"/>
                <a:cs typeface="Times New Roman"/>
              </a:rPr>
              <a:t> </a:t>
            </a:r>
            <a:r>
              <a:rPr sz="2350" spc="15" dirty="0">
                <a:latin typeface="Symbol"/>
                <a:cs typeface="Symbol"/>
              </a:rPr>
              <a:t></a:t>
            </a:r>
            <a:r>
              <a:rPr sz="2350" spc="15" dirty="0">
                <a:latin typeface="Times New Roman"/>
                <a:cs typeface="Times New Roman"/>
              </a:rPr>
              <a:t>1	</a:t>
            </a:r>
            <a:r>
              <a:rPr sz="2350" spc="15" dirty="0">
                <a:latin typeface="Symbol"/>
                <a:cs typeface="Symbol"/>
              </a:rPr>
              <a:t></a:t>
            </a:r>
            <a:r>
              <a:rPr sz="2350" spc="15" dirty="0">
                <a:latin typeface="Times New Roman"/>
                <a:cs typeface="Times New Roman"/>
              </a:rPr>
              <a:t>2	</a:t>
            </a:r>
            <a:r>
              <a:rPr sz="2350" spc="30" dirty="0">
                <a:latin typeface="Symbol"/>
                <a:cs typeface="Symbol"/>
              </a:rPr>
              <a:t></a:t>
            </a:r>
            <a:r>
              <a:rPr sz="2350" spc="30" dirty="0">
                <a:latin typeface="Times New Roman"/>
                <a:cs typeface="Times New Roman"/>
              </a:rPr>
              <a:t>1</a:t>
            </a:r>
            <a:r>
              <a:rPr sz="3525" spc="44" baseline="-3546" dirty="0">
                <a:latin typeface="Symbol"/>
                <a:cs typeface="Symbol"/>
              </a:rPr>
              <a:t></a:t>
            </a:r>
            <a:endParaRPr sz="3525" baseline="-3546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  <a:tabLst>
                <a:tab pos="490220" algn="l"/>
                <a:tab pos="1530350" algn="l"/>
              </a:tabLst>
            </a:pPr>
            <a:r>
              <a:rPr sz="2350" i="1" spc="35" dirty="0">
                <a:latin typeface="Times New Roman"/>
                <a:cs typeface="Times New Roman"/>
              </a:rPr>
              <a:t>H	</a:t>
            </a:r>
            <a:r>
              <a:rPr sz="2350" spc="30" dirty="0">
                <a:latin typeface="Symbol"/>
                <a:cs typeface="Symbol"/>
              </a:rPr>
              <a:t></a:t>
            </a:r>
            <a:r>
              <a:rPr sz="2350" spc="-145" dirty="0">
                <a:latin typeface="Times New Roman"/>
                <a:cs typeface="Times New Roman"/>
              </a:rPr>
              <a:t> </a:t>
            </a:r>
            <a:r>
              <a:rPr sz="3525" spc="30" baseline="29550" dirty="0">
                <a:latin typeface="Symbol"/>
                <a:cs typeface="Symbol"/>
              </a:rPr>
              <a:t></a:t>
            </a:r>
            <a:r>
              <a:rPr sz="3525" spc="405" baseline="29550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Times New Roman"/>
                <a:cs typeface="Times New Roman"/>
              </a:rPr>
              <a:t>0	0</a:t>
            </a:r>
            <a:endParaRPr sz="2350">
              <a:latin typeface="Times New Roman"/>
              <a:cs typeface="Times New Roman"/>
            </a:endParaRPr>
          </a:p>
          <a:p>
            <a:pPr marL="676910" algn="ctr">
              <a:lnSpc>
                <a:spcPct val="100000"/>
              </a:lnSpc>
              <a:spcBef>
                <a:spcPts val="750"/>
              </a:spcBef>
            </a:pPr>
            <a:r>
              <a:rPr sz="2350" spc="25" dirty="0">
                <a:latin typeface="Times New Roman"/>
                <a:cs typeface="Times New Roman"/>
              </a:rPr>
              <a:t>2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24200" y="3251420"/>
            <a:ext cx="14287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latin typeface="Symbol"/>
                <a:cs typeface="Symbol"/>
              </a:rPr>
              <a:t>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82724" y="3251420"/>
            <a:ext cx="14287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98800" y="3469981"/>
            <a:ext cx="45275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latin typeface="Symbol"/>
                <a:cs typeface="Symbol"/>
              </a:rPr>
              <a:t></a:t>
            </a:r>
            <a:r>
              <a:rPr sz="2350" spc="175" dirty="0">
                <a:latin typeface="Times New Roman"/>
                <a:cs typeface="Times New Roman"/>
              </a:rPr>
              <a:t> </a:t>
            </a:r>
            <a:r>
              <a:rPr sz="3525" spc="37" baseline="-20094" dirty="0">
                <a:latin typeface="Times New Roman"/>
                <a:cs typeface="Times New Roman"/>
              </a:rPr>
              <a:t>1</a:t>
            </a:r>
            <a:endParaRPr sz="3525" baseline="-2009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99264" y="3469981"/>
            <a:ext cx="451484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525" spc="37" baseline="-20094" dirty="0">
                <a:latin typeface="Times New Roman"/>
                <a:cs typeface="Times New Roman"/>
              </a:rPr>
              <a:t>1</a:t>
            </a:r>
            <a:r>
              <a:rPr sz="3525" spc="247" baseline="-20094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24200" y="3660259"/>
            <a:ext cx="14287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latin typeface="Symbol"/>
                <a:cs typeface="Symbol"/>
              </a:rPr>
              <a:t>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82724" y="3660259"/>
            <a:ext cx="14287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latin typeface="Symbol"/>
                <a:cs typeface="Symbol"/>
              </a:rPr>
              <a:t>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540" y="4342169"/>
            <a:ext cx="6400165" cy="17824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69"/>
              </a:spcBef>
            </a:pP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bước </a:t>
            </a:r>
            <a:r>
              <a:rPr sz="3200" b="1" dirty="0">
                <a:latin typeface="Times New Roman"/>
                <a:cs typeface="Times New Roman"/>
              </a:rPr>
              <a:t>tính toán tương tự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Prewitt</a:t>
            </a:r>
            <a:endParaRPr sz="3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770"/>
              </a:spcBef>
            </a:pPr>
            <a:r>
              <a:rPr sz="3200" b="1" i="1" dirty="0">
                <a:latin typeface="Times New Roman"/>
                <a:cs typeface="Times New Roman"/>
              </a:rPr>
              <a:t>+</a:t>
            </a:r>
            <a:r>
              <a:rPr sz="3200" b="1" i="1" spc="-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Bước</a:t>
            </a:r>
            <a:r>
              <a:rPr sz="3200" b="1" i="1" spc="-2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1:</a:t>
            </a:r>
            <a:r>
              <a:rPr sz="3200" b="1" i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Tính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I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0" spc="1330" dirty="0">
                <a:latin typeface="Tuffy"/>
                <a:cs typeface="Tuffy"/>
              </a:rPr>
              <a:t>⊗</a:t>
            </a:r>
            <a:r>
              <a:rPr sz="3200" b="0" spc="-229" dirty="0">
                <a:latin typeface="Tuffy"/>
                <a:cs typeface="Tuffy"/>
              </a:rPr>
              <a:t> </a:t>
            </a:r>
            <a:r>
              <a:rPr sz="3200" b="1" spc="10" dirty="0">
                <a:latin typeface="Times New Roman"/>
                <a:cs typeface="Times New Roman"/>
              </a:rPr>
              <a:t>H</a:t>
            </a:r>
            <a:r>
              <a:rPr sz="3150" b="1" spc="15" baseline="-21164" dirty="0">
                <a:latin typeface="Times New Roman"/>
                <a:cs typeface="Times New Roman"/>
              </a:rPr>
              <a:t>x</a:t>
            </a:r>
            <a:r>
              <a:rPr sz="3150" b="1" spc="390" baseline="-21164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và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I </a:t>
            </a:r>
            <a:r>
              <a:rPr sz="3200" b="0" spc="1330" dirty="0">
                <a:latin typeface="Tuffy"/>
                <a:cs typeface="Tuffy"/>
              </a:rPr>
              <a:t>⊗</a:t>
            </a:r>
            <a:r>
              <a:rPr sz="3200" b="0" spc="-235" dirty="0">
                <a:latin typeface="Tuffy"/>
                <a:cs typeface="Tuffy"/>
              </a:rPr>
              <a:t> </a:t>
            </a:r>
            <a:r>
              <a:rPr sz="3200" b="1" spc="10" dirty="0">
                <a:latin typeface="Times New Roman"/>
                <a:cs typeface="Times New Roman"/>
              </a:rPr>
              <a:t>H</a:t>
            </a:r>
            <a:r>
              <a:rPr sz="3150" b="1" spc="15" baseline="-21164" dirty="0">
                <a:latin typeface="Times New Roman"/>
                <a:cs typeface="Times New Roman"/>
              </a:rPr>
              <a:t>y</a:t>
            </a:r>
            <a:endParaRPr sz="3150" baseline="-21164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770"/>
              </a:spcBef>
            </a:pPr>
            <a:r>
              <a:rPr sz="3200" b="1" i="1" dirty="0">
                <a:latin typeface="Times New Roman"/>
                <a:cs typeface="Times New Roman"/>
              </a:rPr>
              <a:t>+</a:t>
            </a:r>
            <a:r>
              <a:rPr sz="3200" b="1" i="1" spc="-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Bước</a:t>
            </a:r>
            <a:r>
              <a:rPr sz="3200" b="1" i="1" spc="-2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2:</a:t>
            </a:r>
            <a:r>
              <a:rPr sz="3200" b="1" i="1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Tính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I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0" spc="1330" dirty="0">
                <a:latin typeface="Tuffy"/>
                <a:cs typeface="Tuffy"/>
              </a:rPr>
              <a:t>⊗</a:t>
            </a:r>
            <a:r>
              <a:rPr sz="3200" b="0" spc="-235" dirty="0">
                <a:latin typeface="Tuffy"/>
                <a:cs typeface="Tuffy"/>
              </a:rPr>
              <a:t> </a:t>
            </a:r>
            <a:r>
              <a:rPr sz="3200" b="1" spc="10" dirty="0">
                <a:latin typeface="Times New Roman"/>
                <a:cs typeface="Times New Roman"/>
              </a:rPr>
              <a:t>H</a:t>
            </a:r>
            <a:r>
              <a:rPr sz="3150" b="1" spc="15" baseline="-21164" dirty="0">
                <a:latin typeface="Times New Roman"/>
                <a:cs typeface="Times New Roman"/>
              </a:rPr>
              <a:t>x</a:t>
            </a:r>
            <a:r>
              <a:rPr sz="3150" b="1" spc="397" baseline="-21164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+</a:t>
            </a:r>
            <a:r>
              <a:rPr sz="3200" b="1" spc="-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I </a:t>
            </a:r>
            <a:r>
              <a:rPr sz="3200" b="0" spc="1330" dirty="0">
                <a:latin typeface="Tuffy"/>
                <a:cs typeface="Tuffy"/>
              </a:rPr>
              <a:t>⊗</a:t>
            </a:r>
            <a:r>
              <a:rPr sz="3200" b="0" spc="-229" dirty="0">
                <a:latin typeface="Tuffy"/>
                <a:cs typeface="Tuffy"/>
              </a:rPr>
              <a:t> </a:t>
            </a:r>
            <a:r>
              <a:rPr sz="3200" b="1" spc="10" dirty="0">
                <a:latin typeface="Times New Roman"/>
                <a:cs typeface="Times New Roman"/>
              </a:rPr>
              <a:t>H</a:t>
            </a:r>
            <a:r>
              <a:rPr sz="3150" b="1" spc="15" baseline="-21164" dirty="0">
                <a:latin typeface="Times New Roman"/>
                <a:cs typeface="Times New Roman"/>
              </a:rPr>
              <a:t>y</a:t>
            </a:r>
            <a:endParaRPr sz="3150" baseline="-21164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940" y="771804"/>
            <a:ext cx="7505065" cy="2075814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85"/>
              </a:spcBef>
            </a:pPr>
            <a:r>
              <a:rPr sz="2800" b="1" spc="-5" dirty="0">
                <a:latin typeface="Times New Roman"/>
                <a:cs typeface="Times New Roman"/>
              </a:rPr>
              <a:t>Bước </a:t>
            </a:r>
            <a:r>
              <a:rPr sz="2800" b="1" dirty="0">
                <a:latin typeface="Times New Roman"/>
                <a:cs typeface="Times New Roman"/>
              </a:rPr>
              <a:t>3: </a:t>
            </a:r>
            <a:r>
              <a:rPr sz="2800" b="1" spc="-5" dirty="0">
                <a:latin typeface="Times New Roman"/>
                <a:cs typeface="Times New Roman"/>
              </a:rPr>
              <a:t>Tách ngưỡng theo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θ</a:t>
            </a:r>
            <a:endParaRPr sz="2800">
              <a:latin typeface="Times New Roman"/>
              <a:cs typeface="Times New Roman"/>
            </a:endParaRPr>
          </a:p>
          <a:p>
            <a:pPr marL="2616835">
              <a:lnSpc>
                <a:spcPct val="100000"/>
              </a:lnSpc>
              <a:spcBef>
                <a:spcPts val="680"/>
              </a:spcBef>
              <a:tabLst>
                <a:tab pos="30613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1	</a:t>
            </a:r>
            <a:r>
              <a:rPr sz="2800" b="1" spc="-10" dirty="0">
                <a:latin typeface="Times New Roman"/>
                <a:cs typeface="Times New Roman"/>
              </a:rPr>
              <a:t>nếu </a:t>
            </a:r>
            <a:r>
              <a:rPr sz="2800" b="1" dirty="0">
                <a:latin typeface="Symbol"/>
                <a:cs typeface="Symbol"/>
              </a:rPr>
              <a:t></a:t>
            </a:r>
            <a:r>
              <a:rPr sz="2800" dirty="0">
                <a:latin typeface="Times New Roman"/>
                <a:cs typeface="Times New Roman"/>
              </a:rPr>
              <a:t>I </a:t>
            </a:r>
            <a:r>
              <a:rPr sz="2800" spc="-20" dirty="0">
                <a:latin typeface="WenQuanYi Micro Hei"/>
                <a:cs typeface="WenQuanYi Micro Hei"/>
              </a:rPr>
              <a:t>⊗ 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775" baseline="-21021" dirty="0">
                <a:latin typeface="Times New Roman"/>
                <a:cs typeface="Times New Roman"/>
              </a:rPr>
              <a:t>x </a:t>
            </a:r>
            <a:r>
              <a:rPr sz="2800" spc="-5" dirty="0">
                <a:latin typeface="Symbol"/>
                <a:cs typeface="Symbol"/>
              </a:rPr>
              <a:t>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spc="-5" dirty="0">
                <a:latin typeface="Symbol"/>
                <a:cs typeface="Symbol"/>
              </a:rPr>
              <a:t></a:t>
            </a:r>
            <a:r>
              <a:rPr sz="2800" spc="-5" dirty="0">
                <a:latin typeface="Times New Roman"/>
                <a:cs typeface="Times New Roman"/>
              </a:rPr>
              <a:t> I </a:t>
            </a:r>
            <a:r>
              <a:rPr sz="2800" spc="-20" dirty="0">
                <a:latin typeface="WenQuanYi Micro Hei"/>
                <a:cs typeface="WenQuanYi Micro Hei"/>
              </a:rPr>
              <a:t>⊗ 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775" baseline="-21021" dirty="0">
                <a:latin typeface="Times New Roman"/>
                <a:cs typeface="Times New Roman"/>
              </a:rPr>
              <a:t>y</a:t>
            </a:r>
            <a:r>
              <a:rPr sz="2800" b="1" dirty="0">
                <a:latin typeface="Times New Roman"/>
                <a:cs typeface="Times New Roman"/>
              </a:rPr>
              <a:t>| </a:t>
            </a:r>
            <a:r>
              <a:rPr sz="2800" b="1" spc="-5" dirty="0">
                <a:latin typeface="Times New Roman"/>
                <a:cs typeface="Times New Roman"/>
              </a:rPr>
              <a:t>≥</a:t>
            </a:r>
            <a:r>
              <a:rPr sz="2800" b="1" spc="-254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θ</a:t>
            </a:r>
            <a:endParaRPr sz="2800">
              <a:latin typeface="Times New Roman"/>
              <a:cs typeface="Times New Roman"/>
            </a:endParaRPr>
          </a:p>
          <a:p>
            <a:pPr marL="749300">
              <a:lnSpc>
                <a:spcPct val="100000"/>
              </a:lnSpc>
              <a:spcBef>
                <a:spcPts val="665"/>
              </a:spcBef>
            </a:pPr>
            <a:r>
              <a:rPr sz="2800" b="1" spc="-5" dirty="0">
                <a:latin typeface="Times New Roman"/>
                <a:cs typeface="Times New Roman"/>
              </a:rPr>
              <a:t>I(x, </a:t>
            </a:r>
            <a:r>
              <a:rPr sz="2800" b="1" dirty="0">
                <a:latin typeface="Times New Roman"/>
                <a:cs typeface="Times New Roman"/>
              </a:rPr>
              <a:t>y) </a:t>
            </a:r>
            <a:r>
              <a:rPr sz="2800" b="1" spc="-5" dirty="0">
                <a:latin typeface="Times New Roman"/>
                <a:cs typeface="Times New Roman"/>
              </a:rPr>
              <a:t>=</a:t>
            </a:r>
            <a:endParaRPr sz="2800">
              <a:latin typeface="Times New Roman"/>
              <a:cs typeface="Times New Roman"/>
            </a:endParaRPr>
          </a:p>
          <a:p>
            <a:pPr marL="2616835">
              <a:lnSpc>
                <a:spcPct val="100000"/>
              </a:lnSpc>
              <a:spcBef>
                <a:spcPts val="670"/>
              </a:spcBef>
              <a:tabLst>
                <a:tab pos="30613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0	</a:t>
            </a:r>
            <a:r>
              <a:rPr sz="2800" b="1" spc="-10" dirty="0">
                <a:latin typeface="Times New Roman"/>
                <a:cs typeface="Times New Roman"/>
              </a:rPr>
              <a:t>nếu </a:t>
            </a:r>
            <a:r>
              <a:rPr sz="2800" b="1" spc="-5" dirty="0">
                <a:latin typeface="Times New Roman"/>
                <a:cs typeface="Times New Roman"/>
              </a:rPr>
              <a:t>ngược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lại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8400" y="1600200"/>
            <a:ext cx="381000" cy="1143000"/>
          </a:xfrm>
          <a:custGeom>
            <a:avLst/>
            <a:gdLst/>
            <a:ahLst/>
            <a:cxnLst/>
            <a:rect l="l" t="t" r="r" b="b"/>
            <a:pathLst>
              <a:path w="381000" h="1143000">
                <a:moveTo>
                  <a:pt x="381000" y="1143000"/>
                </a:moveTo>
                <a:lnTo>
                  <a:pt x="306871" y="1140503"/>
                </a:lnTo>
                <a:lnTo>
                  <a:pt x="246316" y="1133697"/>
                </a:lnTo>
                <a:lnTo>
                  <a:pt x="205478" y="1123604"/>
                </a:lnTo>
                <a:lnTo>
                  <a:pt x="190500" y="1111250"/>
                </a:lnTo>
                <a:lnTo>
                  <a:pt x="190500" y="603250"/>
                </a:lnTo>
                <a:lnTo>
                  <a:pt x="175521" y="590895"/>
                </a:lnTo>
                <a:lnTo>
                  <a:pt x="134683" y="580802"/>
                </a:lnTo>
                <a:lnTo>
                  <a:pt x="74128" y="573996"/>
                </a:lnTo>
                <a:lnTo>
                  <a:pt x="0" y="571500"/>
                </a:lnTo>
                <a:lnTo>
                  <a:pt x="74128" y="569003"/>
                </a:lnTo>
                <a:lnTo>
                  <a:pt x="134683" y="562197"/>
                </a:lnTo>
                <a:lnTo>
                  <a:pt x="175521" y="552104"/>
                </a:lnTo>
                <a:lnTo>
                  <a:pt x="190500" y="539750"/>
                </a:lnTo>
                <a:lnTo>
                  <a:pt x="190500" y="31750"/>
                </a:lnTo>
                <a:lnTo>
                  <a:pt x="205478" y="19395"/>
                </a:lnTo>
                <a:lnTo>
                  <a:pt x="246316" y="9302"/>
                </a:lnTo>
                <a:lnTo>
                  <a:pt x="306871" y="2496"/>
                </a:lnTo>
                <a:lnTo>
                  <a:pt x="381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687035"/>
            <a:ext cx="8835390" cy="523811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4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1.2.3. Khử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nhiễu</a:t>
            </a:r>
            <a:endParaRPr sz="3200">
              <a:latin typeface="Times New Roman"/>
              <a:cs typeface="Times New Roman"/>
            </a:endParaRPr>
          </a:p>
          <a:p>
            <a:pPr marL="355600" marR="8890" indent="-342900" algn="just">
              <a:lnSpc>
                <a:spcPct val="100000"/>
              </a:lnSpc>
              <a:spcBef>
                <a:spcPts val="930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Có 2 </a:t>
            </a:r>
            <a:r>
              <a:rPr sz="4000" b="1" dirty="0">
                <a:latin typeface="Times New Roman"/>
                <a:cs typeface="Times New Roman"/>
              </a:rPr>
              <a:t>loại </a:t>
            </a:r>
            <a:r>
              <a:rPr sz="4000" b="1" spc="-5" dirty="0">
                <a:latin typeface="Times New Roman"/>
                <a:cs typeface="Times New Roman"/>
              </a:rPr>
              <a:t>nhiễu cơ bản </a:t>
            </a:r>
            <a:r>
              <a:rPr sz="4000" b="1" dirty="0">
                <a:latin typeface="Times New Roman"/>
                <a:cs typeface="Times New Roman"/>
              </a:rPr>
              <a:t>trong </a:t>
            </a:r>
            <a:r>
              <a:rPr sz="4000" b="1" spc="-5" dirty="0">
                <a:latin typeface="Times New Roman"/>
                <a:cs typeface="Times New Roman"/>
              </a:rPr>
              <a:t>quá trình  thu </a:t>
            </a:r>
            <a:r>
              <a:rPr sz="4000" b="1" spc="-10" dirty="0">
                <a:latin typeface="Times New Roman"/>
                <a:cs typeface="Times New Roman"/>
              </a:rPr>
              <a:t>nhận</a:t>
            </a:r>
            <a:r>
              <a:rPr sz="4000" b="1" spc="20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ảnh:</a:t>
            </a:r>
            <a:endParaRPr sz="4000">
              <a:latin typeface="Times New Roman"/>
              <a:cs typeface="Times New Roman"/>
            </a:endParaRPr>
          </a:p>
          <a:p>
            <a:pPr marL="698500" marR="5080" lvl="1" indent="-342900" algn="just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886460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Nhiễu hệ </a:t>
            </a:r>
            <a:r>
              <a:rPr sz="4000" b="1" dirty="0">
                <a:latin typeface="Times New Roman"/>
                <a:cs typeface="Times New Roman"/>
              </a:rPr>
              <a:t>thống: </a:t>
            </a:r>
            <a:r>
              <a:rPr sz="4000" b="1" spc="-5" dirty="0">
                <a:latin typeface="Times New Roman"/>
                <a:cs typeface="Times New Roman"/>
              </a:rPr>
              <a:t>là nhiễu có quy luật  có thể </a:t>
            </a:r>
            <a:r>
              <a:rPr sz="4000" b="1" spc="-10" dirty="0">
                <a:latin typeface="Times New Roman"/>
                <a:cs typeface="Times New Roman"/>
              </a:rPr>
              <a:t>khử bằng </a:t>
            </a:r>
            <a:r>
              <a:rPr sz="4000" b="1" spc="-5" dirty="0">
                <a:latin typeface="Times New Roman"/>
                <a:cs typeface="Times New Roman"/>
              </a:rPr>
              <a:t>các phép </a:t>
            </a:r>
            <a:r>
              <a:rPr sz="4000" b="1" spc="-10" dirty="0">
                <a:latin typeface="Times New Roman"/>
                <a:cs typeface="Times New Roman"/>
              </a:rPr>
              <a:t>biến</a:t>
            </a:r>
            <a:r>
              <a:rPr sz="4000" b="1" spc="8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đổi.</a:t>
            </a:r>
            <a:endParaRPr sz="4000">
              <a:latin typeface="Times New Roman"/>
              <a:cs typeface="Times New Roman"/>
            </a:endParaRPr>
          </a:p>
          <a:p>
            <a:pPr marL="698500" marR="5080" lvl="1" indent="-342900" algn="just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760095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Nhiễu ngẫu </a:t>
            </a:r>
            <a:r>
              <a:rPr sz="4000" b="1" dirty="0">
                <a:latin typeface="Times New Roman"/>
                <a:cs typeface="Times New Roman"/>
              </a:rPr>
              <a:t>nhiên: vết </a:t>
            </a:r>
            <a:r>
              <a:rPr sz="4000" b="1" spc="-5" dirty="0">
                <a:latin typeface="Times New Roman"/>
                <a:cs typeface="Times New Roman"/>
              </a:rPr>
              <a:t>bẩn không rõ  </a:t>
            </a:r>
            <a:r>
              <a:rPr sz="4000" b="1" dirty="0">
                <a:latin typeface="Times New Roman"/>
                <a:cs typeface="Times New Roman"/>
              </a:rPr>
              <a:t>nguyên </a:t>
            </a:r>
            <a:r>
              <a:rPr sz="4000" b="1" spc="-5" dirty="0">
                <a:latin typeface="Times New Roman"/>
                <a:cs typeface="Times New Roman"/>
              </a:rPr>
              <a:t>nhân → </a:t>
            </a:r>
            <a:r>
              <a:rPr sz="4000" b="1" dirty="0">
                <a:latin typeface="Times New Roman"/>
                <a:cs typeface="Times New Roman"/>
              </a:rPr>
              <a:t>khắc </a:t>
            </a:r>
            <a:r>
              <a:rPr sz="4000" b="1" spc="-10" dirty="0">
                <a:latin typeface="Times New Roman"/>
                <a:cs typeface="Times New Roman"/>
              </a:rPr>
              <a:t>phục bằng </a:t>
            </a:r>
            <a:r>
              <a:rPr sz="4000" b="1" spc="-5" dirty="0">
                <a:latin typeface="Times New Roman"/>
                <a:cs typeface="Times New Roman"/>
              </a:rPr>
              <a:t>các  phép</a:t>
            </a:r>
            <a:r>
              <a:rPr sz="4000" b="1" dirty="0">
                <a:latin typeface="Times New Roman"/>
                <a:cs typeface="Times New Roman"/>
              </a:rPr>
              <a:t> lọc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2760" y="982828"/>
            <a:ext cx="141605" cy="1175385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350" spc="5" dirty="0">
                <a:latin typeface="Symbol"/>
                <a:cs typeface="Symbol"/>
              </a:rPr>
              <a:t></a:t>
            </a:r>
            <a:endParaRPr sz="23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2350" spc="5" dirty="0">
                <a:latin typeface="Symbol"/>
                <a:cs typeface="Symbol"/>
              </a:rPr>
              <a:t>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067" y="3375674"/>
            <a:ext cx="812165" cy="823594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R="69850" algn="ctr">
              <a:lnSpc>
                <a:spcPct val="100000"/>
              </a:lnSpc>
              <a:spcBef>
                <a:spcPts val="330"/>
              </a:spcBef>
            </a:pPr>
            <a:r>
              <a:rPr sz="2350" spc="5" dirty="0">
                <a:latin typeface="Symbol"/>
                <a:cs typeface="Symbol"/>
              </a:rPr>
              <a:t></a:t>
            </a:r>
            <a:endParaRPr sz="235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2500" i="1" spc="-70" dirty="0">
                <a:latin typeface="Symbol"/>
                <a:cs typeface="Symbol"/>
              </a:rPr>
              <a:t></a:t>
            </a:r>
            <a:r>
              <a:rPr sz="2500" i="1" spc="-70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Symbol"/>
                <a:cs typeface="Symbol"/>
              </a:rPr>
              <a:t></a:t>
            </a:r>
            <a:r>
              <a:rPr sz="2350" spc="50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Times New Roman"/>
                <a:cs typeface="Times New Roman"/>
              </a:rPr>
              <a:t>34</a:t>
            </a:r>
            <a:endParaRPr sz="235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1" y="761"/>
          <a:ext cx="9144000" cy="3706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1295">
                <a:tc gridSpan="5">
                  <a:txBody>
                    <a:bodyPr/>
                    <a:lstStyle/>
                    <a:p>
                      <a:pPr marL="30924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BÀI GIẢNG MÔN: </a:t>
                      </a:r>
                      <a:r>
                        <a:rPr sz="2000" b="1" spc="15" dirty="0">
                          <a:latin typeface="Times New Roman"/>
                          <a:cs typeface="Times New Roman"/>
                        </a:rPr>
                        <a:t>XỬ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LÝ</a:t>
                      </a:r>
                      <a:r>
                        <a:rPr sz="200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ẢNH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solidFill>
                      <a:srgbClr val="99C2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738"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710"/>
                        </a:spcBef>
                        <a:tabLst>
                          <a:tab pos="588645" algn="l"/>
                        </a:tabLst>
                      </a:pPr>
                      <a:r>
                        <a:rPr sz="3525" baseline="-3546" dirty="0">
                          <a:latin typeface="Symbol"/>
                          <a:cs typeface="Symbol"/>
                        </a:rPr>
                        <a:t></a:t>
                      </a:r>
                      <a:r>
                        <a:rPr sz="3525" spc="-450" baseline="-3546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50" dirty="0">
                          <a:latin typeface="Times New Roman"/>
                          <a:cs typeface="Times New Roman"/>
                        </a:rPr>
                        <a:t>7	6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710"/>
                        </a:spcBef>
                        <a:tabLst>
                          <a:tab pos="572770" algn="l"/>
                        </a:tabLst>
                      </a:pPr>
                      <a:r>
                        <a:rPr sz="2350" spc="10" dirty="0">
                          <a:latin typeface="Times New Roman"/>
                          <a:cs typeface="Times New Roman"/>
                        </a:rPr>
                        <a:t>2	1</a:t>
                      </a:r>
                      <a:r>
                        <a:rPr sz="2350" spc="-3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7" baseline="-3546" dirty="0">
                          <a:latin typeface="Symbol"/>
                          <a:cs typeface="Symbol"/>
                        </a:rPr>
                        <a:t></a:t>
                      </a:r>
                      <a:endParaRPr sz="3525" baseline="-3546">
                        <a:latin typeface="Symbol"/>
                        <a:cs typeface="Symbol"/>
                      </a:endParaRPr>
                    </a:p>
                  </a:txBody>
                  <a:tcPr marL="0" marR="0" marT="901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913"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585470" algn="l"/>
                        </a:tabLst>
                      </a:pPr>
                      <a:r>
                        <a:rPr sz="3525" baseline="29550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525" spc="-427" baseline="295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50" dirty="0">
                          <a:latin typeface="Times New Roman"/>
                          <a:cs typeface="Times New Roman"/>
                        </a:rPr>
                        <a:t>0	7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1480"/>
                        </a:lnSpc>
                        <a:spcBef>
                          <a:spcPts val="1190"/>
                        </a:spcBef>
                        <a:tabLst>
                          <a:tab pos="577215" algn="l"/>
                          <a:tab pos="1864360" algn="l"/>
                          <a:tab pos="2736850" algn="l"/>
                          <a:tab pos="3206750" algn="l"/>
                          <a:tab pos="4482465" algn="l"/>
                          <a:tab pos="5216525" algn="l"/>
                          <a:tab pos="5816600" algn="l"/>
                        </a:tabLst>
                      </a:pPr>
                      <a:r>
                        <a:rPr sz="3525" spc="15" baseline="28368" dirty="0">
                          <a:latin typeface="Times New Roman"/>
                          <a:cs typeface="Times New Roman"/>
                        </a:rPr>
                        <a:t>3	2</a:t>
                      </a:r>
                      <a:r>
                        <a:rPr sz="3525" spc="-525" baseline="28368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7" baseline="57919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3525" spc="7" baseline="57919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900" spc="7" baseline="2136" dirty="0">
                          <a:latin typeface="Symbol"/>
                          <a:cs typeface="Symbol"/>
                        </a:rPr>
                        <a:t></a:t>
                      </a:r>
                      <a:r>
                        <a:rPr sz="3900" spc="-172" baseline="2136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spc="120" baseline="641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3900" spc="120" baseline="6410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3900" spc="7" baseline="6410" dirty="0">
                          <a:latin typeface="Times New Roman"/>
                          <a:cs typeface="Times New Roman"/>
                        </a:rPr>
                        <a:t>0	</a:t>
                      </a:r>
                      <a:r>
                        <a:rPr sz="3900" spc="179" baseline="641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3900" spc="179" baseline="2136" dirty="0">
                          <a:latin typeface="Symbol"/>
                          <a:cs typeface="Symbol"/>
                        </a:rPr>
                        <a:t></a:t>
                      </a:r>
                      <a:r>
                        <a:rPr sz="3900" spc="179" baseline="2136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525" spc="30" baseline="-3546" dirty="0">
                          <a:latin typeface="Symbol"/>
                          <a:cs typeface="Symbol"/>
                        </a:rPr>
                        <a:t></a:t>
                      </a:r>
                      <a:r>
                        <a:rPr sz="3525" spc="-405" baseline="-3546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50" spc="1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350" spc="15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2350" spc="1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350" spc="15" dirty="0">
                          <a:latin typeface="Times New Roman"/>
                          <a:cs typeface="Times New Roman"/>
                        </a:rPr>
                        <a:t>2	</a:t>
                      </a:r>
                      <a:r>
                        <a:rPr sz="2350" spc="3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350" spc="3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3525" spc="44" baseline="-3546" dirty="0">
                          <a:latin typeface="Symbol"/>
                          <a:cs typeface="Symbol"/>
                        </a:rPr>
                        <a:t></a:t>
                      </a:r>
                      <a:endParaRPr sz="3525" baseline="-3546">
                        <a:latin typeface="Symbol"/>
                        <a:cs typeface="Symbol"/>
                      </a:endParaRPr>
                    </a:p>
                    <a:p>
                      <a:pPr marL="758825">
                        <a:lnSpc>
                          <a:spcPts val="790"/>
                        </a:lnSpc>
                      </a:pPr>
                      <a:r>
                        <a:rPr sz="2350" dirty="0">
                          <a:latin typeface="Symbol"/>
                          <a:cs typeface="Symbol"/>
                        </a:rPr>
                        <a:t></a:t>
                      </a:r>
                      <a:endParaRPr sz="2350">
                        <a:latin typeface="Symbol"/>
                        <a:cs typeface="Symbol"/>
                      </a:endParaRPr>
                    </a:p>
                  </a:txBody>
                  <a:tcPr marL="0" marR="0" marT="1511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845">
                <a:tc>
                  <a:txBody>
                    <a:bodyPr/>
                    <a:lstStyle/>
                    <a:p>
                      <a:pPr marR="132715" algn="r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588010" algn="l"/>
                        </a:tabLst>
                      </a:pPr>
                      <a:r>
                        <a:rPr sz="3525" baseline="7092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525" spc="-427" baseline="709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50" dirty="0">
                          <a:latin typeface="Times New Roman"/>
                          <a:cs typeface="Times New Roman"/>
                        </a:rPr>
                        <a:t>0	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1785"/>
                        </a:lnSpc>
                        <a:spcBef>
                          <a:spcPts val="1250"/>
                        </a:spcBef>
                        <a:tabLst>
                          <a:tab pos="577215" algn="l"/>
                          <a:tab pos="1139190" algn="l"/>
                          <a:tab pos="1616075" algn="l"/>
                          <a:tab pos="2736850" algn="l"/>
                          <a:tab pos="3211830" algn="l"/>
                          <a:tab pos="3804920" algn="l"/>
                          <a:tab pos="4257675" algn="l"/>
                          <a:tab pos="5297805" algn="l"/>
                          <a:tab pos="5885815" algn="l"/>
                        </a:tabLst>
                      </a:pPr>
                      <a:r>
                        <a:rPr sz="3525" spc="15" baseline="29550" dirty="0">
                          <a:latin typeface="Times New Roman"/>
                          <a:cs typeface="Times New Roman"/>
                        </a:rPr>
                        <a:t>4	3</a:t>
                      </a:r>
                      <a:r>
                        <a:rPr sz="3525" spc="-525" baseline="295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7" baseline="36643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3525" spc="7" baseline="36643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600" i="1" spc="10" dirty="0">
                          <a:latin typeface="Times New Roman"/>
                          <a:cs typeface="Times New Roman"/>
                        </a:rPr>
                        <a:t>H	</a:t>
                      </a:r>
                      <a:r>
                        <a:rPr sz="2600" spc="1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26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spc="225" baseline="43803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2600" spc="15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600" spc="-2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5" dirty="0">
                          <a:latin typeface="Times New Roman"/>
                          <a:cs typeface="Times New Roman"/>
                        </a:rPr>
                        <a:t>2	0	</a:t>
                      </a:r>
                      <a:r>
                        <a:rPr sz="2600" spc="1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3900" spc="150" baseline="43803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3900" spc="150" baseline="43803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525" i="1" spc="52" baseline="1182" dirty="0">
                          <a:latin typeface="Times New Roman"/>
                          <a:cs typeface="Times New Roman"/>
                        </a:rPr>
                        <a:t>H	</a:t>
                      </a:r>
                      <a:r>
                        <a:rPr sz="3525" spc="44" baseline="1182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3525" spc="-217" baseline="118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30" baseline="30732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525" spc="412" baseline="3073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37" baseline="1182" dirty="0">
                          <a:latin typeface="Times New Roman"/>
                          <a:cs typeface="Times New Roman"/>
                        </a:rPr>
                        <a:t>0	0	0</a:t>
                      </a:r>
                      <a:r>
                        <a:rPr sz="3525" spc="172" baseline="118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30" baseline="30732" dirty="0">
                          <a:latin typeface="Symbol"/>
                          <a:cs typeface="Symbol"/>
                        </a:rPr>
                        <a:t></a:t>
                      </a:r>
                      <a:endParaRPr sz="3525" baseline="30732">
                        <a:latin typeface="Symbol"/>
                        <a:cs typeface="Symbol"/>
                      </a:endParaRPr>
                    </a:p>
                    <a:p>
                      <a:pPr marL="758825">
                        <a:lnSpc>
                          <a:spcPts val="420"/>
                        </a:lnSpc>
                        <a:tabLst>
                          <a:tab pos="1416050" algn="l"/>
                          <a:tab pos="1864360" algn="l"/>
                          <a:tab pos="3402329" algn="l"/>
                          <a:tab pos="4064000" algn="l"/>
                          <a:tab pos="4482465" algn="l"/>
                          <a:tab pos="6140450" algn="l"/>
                        </a:tabLst>
                      </a:pPr>
                      <a:r>
                        <a:rPr sz="3525" spc="7" baseline="-5910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3525" spc="7" baseline="-591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250" i="1" spc="15" baseline="-7407" dirty="0">
                          <a:latin typeface="Times New Roman"/>
                          <a:cs typeface="Times New Roman"/>
                        </a:rPr>
                        <a:t>x	</a:t>
                      </a:r>
                      <a:r>
                        <a:rPr sz="2600" spc="5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2600" spc="5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600" spc="5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2600" spc="5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250" i="1" spc="15" baseline="-3703" dirty="0">
                          <a:latin typeface="Times New Roman"/>
                          <a:cs typeface="Times New Roman"/>
                        </a:rPr>
                        <a:t>y	</a:t>
                      </a:r>
                      <a:r>
                        <a:rPr sz="3525" spc="30" baseline="-11820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525" spc="30" baseline="-1182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525" spc="30" baseline="-11820" dirty="0">
                          <a:latin typeface="Symbol"/>
                          <a:cs typeface="Symbol"/>
                        </a:rPr>
                        <a:t></a:t>
                      </a:r>
                      <a:endParaRPr sz="3525" baseline="-11820">
                        <a:latin typeface="Symbol"/>
                        <a:cs typeface="Symbol"/>
                      </a:endParaRPr>
                    </a:p>
                  </a:txBody>
                  <a:tcPr marL="0" marR="0" marT="15875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845">
                <a:tc>
                  <a:txBody>
                    <a:bodyPr/>
                    <a:lstStyle/>
                    <a:p>
                      <a:pPr marR="132715" algn="r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848360" algn="l"/>
                        </a:tabLst>
                      </a:pPr>
                      <a:r>
                        <a:rPr sz="3525" i="1" spc="209" baseline="1182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3525" spc="-277" baseline="1182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3525" baseline="-15366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525" spc="-427" baseline="-15366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50" dirty="0">
                          <a:latin typeface="Times New Roman"/>
                          <a:cs typeface="Times New Roman"/>
                        </a:rPr>
                        <a:t>0	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860"/>
                        </a:lnSpc>
                        <a:spcBef>
                          <a:spcPts val="1600"/>
                        </a:spcBef>
                        <a:tabLst>
                          <a:tab pos="577215" algn="l"/>
                          <a:tab pos="1864360" algn="l"/>
                          <a:tab pos="2736850" algn="l"/>
                          <a:tab pos="3206750" algn="l"/>
                          <a:tab pos="4482465" algn="l"/>
                          <a:tab pos="5299710" algn="l"/>
                          <a:tab pos="5882640" algn="l"/>
                        </a:tabLst>
                      </a:pPr>
                      <a:r>
                        <a:rPr sz="3525" spc="15" baseline="37825" dirty="0">
                          <a:latin typeface="Times New Roman"/>
                          <a:cs typeface="Times New Roman"/>
                        </a:rPr>
                        <a:t>5	4</a:t>
                      </a:r>
                      <a:r>
                        <a:rPr sz="3525" spc="-525" baseline="378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7" baseline="22458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3525" spc="7" baseline="22458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900" spc="7" baseline="20299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900" spc="-172" baseline="2029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8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600" spc="80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2600" spc="5" dirty="0">
                          <a:latin typeface="Times New Roman"/>
                          <a:cs typeface="Times New Roman"/>
                        </a:rPr>
                        <a:t>0	</a:t>
                      </a:r>
                      <a:r>
                        <a:rPr sz="2600" spc="12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3900" spc="179" baseline="20299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3900" spc="179" baseline="20299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525" spc="30" baseline="28368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525" spc="375" baseline="28368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37" baseline="9456" dirty="0">
                          <a:latin typeface="Times New Roman"/>
                          <a:cs typeface="Times New Roman"/>
                        </a:rPr>
                        <a:t>1	2	1</a:t>
                      </a:r>
                      <a:r>
                        <a:rPr sz="3525" spc="322" baseline="9456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30" baseline="28368" dirty="0">
                          <a:latin typeface="Symbol"/>
                          <a:cs typeface="Symbol"/>
                        </a:rPr>
                        <a:t></a:t>
                      </a:r>
                      <a:endParaRPr sz="3525" baseline="28368">
                        <a:latin typeface="Symbol"/>
                        <a:cs typeface="Symbol"/>
                      </a:endParaRPr>
                    </a:p>
                  </a:txBody>
                  <a:tcPr marL="0" marR="0" marT="2032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900">
                <a:tc>
                  <a:txBody>
                    <a:bodyPr/>
                    <a:lstStyle/>
                    <a:p>
                      <a:pPr marL="394335">
                        <a:lnSpc>
                          <a:spcPts val="2230"/>
                        </a:lnSpc>
                        <a:spcBef>
                          <a:spcPts val="229"/>
                        </a:spcBef>
                        <a:tabLst>
                          <a:tab pos="982980" algn="l"/>
                        </a:tabLst>
                      </a:pPr>
                      <a:r>
                        <a:rPr sz="3525" spc="7" baseline="14184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525" spc="-427" baseline="1418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50" spc="10" dirty="0">
                          <a:latin typeface="Times New Roman"/>
                          <a:cs typeface="Times New Roman"/>
                        </a:rPr>
                        <a:t>0	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394335">
                        <a:lnSpc>
                          <a:spcPts val="994"/>
                        </a:lnSpc>
                      </a:pPr>
                      <a:r>
                        <a:rPr sz="2350" dirty="0">
                          <a:latin typeface="Symbol"/>
                          <a:cs typeface="Symbol"/>
                        </a:rPr>
                        <a:t></a:t>
                      </a:r>
                      <a:endParaRPr sz="2350">
                        <a:latin typeface="Symbol"/>
                        <a:cs typeface="Symbol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445"/>
                        </a:lnSpc>
                        <a:tabLst>
                          <a:tab pos="574675" algn="l"/>
                          <a:tab pos="1864360" algn="l"/>
                          <a:tab pos="3402329" algn="l"/>
                          <a:tab pos="4482465" algn="l"/>
                          <a:tab pos="6140450" algn="l"/>
                        </a:tabLst>
                      </a:pPr>
                      <a:r>
                        <a:rPr sz="3525" spc="15" baseline="-39007" dirty="0">
                          <a:latin typeface="Times New Roman"/>
                          <a:cs typeface="Times New Roman"/>
                        </a:rPr>
                        <a:t>6	5</a:t>
                      </a:r>
                      <a:r>
                        <a:rPr sz="3525" spc="-494" baseline="-3900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7" baseline="-24822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3525" spc="7" baseline="-24822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900" spc="7" baseline="-8547" dirty="0">
                          <a:latin typeface="Symbol"/>
                          <a:cs typeface="Symbol"/>
                        </a:rPr>
                        <a:t></a:t>
                      </a:r>
                      <a:r>
                        <a:rPr sz="3900" spc="7" baseline="-8547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900" spc="7" baseline="-8547" dirty="0">
                          <a:latin typeface="Symbol"/>
                          <a:cs typeface="Symbol"/>
                        </a:rPr>
                        <a:t></a:t>
                      </a:r>
                      <a:r>
                        <a:rPr sz="3900" spc="7" baseline="-8547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350" spc="20" dirty="0">
                          <a:latin typeface="Symbol"/>
                          <a:cs typeface="Symbol"/>
                        </a:rPr>
                        <a:t></a:t>
                      </a:r>
                      <a:r>
                        <a:rPr sz="2350" spc="2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350" spc="20" dirty="0">
                          <a:latin typeface="Symbol"/>
                          <a:cs typeface="Symbol"/>
                        </a:rPr>
                        <a:t></a:t>
                      </a:r>
                      <a:endParaRPr sz="2350">
                        <a:latin typeface="Symbol"/>
                        <a:cs typeface="Symbol"/>
                      </a:endParaRPr>
                    </a:p>
                    <a:p>
                      <a:pPr marL="758825">
                        <a:lnSpc>
                          <a:spcPts val="1585"/>
                        </a:lnSpc>
                        <a:spcBef>
                          <a:spcPts val="425"/>
                        </a:spcBef>
                      </a:pPr>
                      <a:r>
                        <a:rPr sz="2350" dirty="0">
                          <a:latin typeface="Symbol"/>
                          <a:cs typeface="Symbol"/>
                        </a:rPr>
                        <a:t></a:t>
                      </a:r>
                      <a:endParaRPr sz="235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900">
                <a:tc>
                  <a:txBody>
                    <a:bodyPr/>
                    <a:lstStyle/>
                    <a:p>
                      <a:pPr marR="132715" algn="r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588010" algn="l"/>
                        </a:tabLst>
                      </a:pPr>
                      <a:r>
                        <a:rPr sz="3525" baseline="-8274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525" spc="-427" baseline="-827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50" dirty="0">
                          <a:latin typeface="Times New Roman"/>
                          <a:cs typeface="Times New Roman"/>
                        </a:rPr>
                        <a:t>0	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574675" algn="l"/>
                        </a:tabLst>
                      </a:pPr>
                      <a:r>
                        <a:rPr sz="2350" spc="10" dirty="0">
                          <a:latin typeface="Times New Roman"/>
                          <a:cs typeface="Times New Roman"/>
                        </a:rPr>
                        <a:t>7	6</a:t>
                      </a:r>
                      <a:r>
                        <a:rPr sz="2350" spc="-3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7" baseline="-8274" dirty="0">
                          <a:latin typeface="Symbol"/>
                          <a:cs typeface="Symbol"/>
                        </a:rPr>
                        <a:t></a:t>
                      </a:r>
                      <a:endParaRPr sz="3525" baseline="-8274">
                        <a:latin typeface="Symbol"/>
                        <a:cs typeface="Symbol"/>
                      </a:endParaRPr>
                    </a:p>
                  </a:txBody>
                  <a:tcPr marL="0" marR="0" marT="29209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017">
                <a:tc>
                  <a:txBody>
                    <a:bodyPr/>
                    <a:lstStyle/>
                    <a:p>
                      <a:pPr marR="132715" algn="r">
                        <a:lnSpc>
                          <a:spcPts val="2765"/>
                        </a:lnSpc>
                        <a:spcBef>
                          <a:spcPts val="229"/>
                        </a:spcBef>
                        <a:tabLst>
                          <a:tab pos="588010" algn="l"/>
                        </a:tabLst>
                      </a:pPr>
                      <a:r>
                        <a:rPr sz="3525" baseline="22458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525" spc="-427" baseline="22458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50" dirty="0">
                          <a:latin typeface="Times New Roman"/>
                          <a:cs typeface="Times New Roman"/>
                        </a:rPr>
                        <a:t>0	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2765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ts val="2765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  <a:spcBef>
                          <a:spcPts val="229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705"/>
                        </a:lnSpc>
                        <a:spcBef>
                          <a:spcPts val="229"/>
                        </a:spcBef>
                        <a:tabLst>
                          <a:tab pos="572135" algn="l"/>
                        </a:tabLst>
                      </a:pPr>
                      <a:r>
                        <a:rPr sz="2350" spc="10" dirty="0">
                          <a:latin typeface="Times New Roman"/>
                          <a:cs typeface="Times New Roman"/>
                        </a:rPr>
                        <a:t>0	7</a:t>
                      </a:r>
                      <a:r>
                        <a:rPr sz="2350" spc="-3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25" spc="7" baseline="22458" dirty="0">
                          <a:latin typeface="Symbol"/>
                          <a:cs typeface="Symbol"/>
                        </a:rPr>
                        <a:t></a:t>
                      </a:r>
                      <a:endParaRPr sz="3525" baseline="22458">
                        <a:latin typeface="Symbol"/>
                        <a:cs typeface="Symbol"/>
                      </a:endParaRPr>
                    </a:p>
                    <a:p>
                      <a:pPr marL="758825">
                        <a:lnSpc>
                          <a:spcPts val="1060"/>
                        </a:lnSpc>
                      </a:pPr>
                      <a:r>
                        <a:rPr sz="2350" dirty="0">
                          <a:latin typeface="Symbol"/>
                          <a:cs typeface="Symbol"/>
                        </a:rPr>
                        <a:t></a:t>
                      </a:r>
                      <a:endParaRPr sz="2350">
                        <a:latin typeface="Symbol"/>
                        <a:cs typeface="Symbol"/>
                      </a:endParaRPr>
                    </a:p>
                  </a:txBody>
                  <a:tcPr marL="0" marR="0" marT="29209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5440" y="100076"/>
            <a:ext cx="8378190" cy="137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76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93700" indent="-342900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2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4.1.2.3. </a:t>
            </a:r>
            <a:r>
              <a:rPr sz="2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Kỹ thuật la</a:t>
            </a:r>
            <a:r>
              <a:rPr sz="22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bàn</a:t>
            </a:r>
            <a:endParaRPr sz="2200">
              <a:latin typeface="Times New Roman"/>
              <a:cs typeface="Times New Roman"/>
            </a:endParaRPr>
          </a:p>
          <a:p>
            <a:pPr marL="393700" indent="-342900">
              <a:lnSpc>
                <a:spcPct val="100000"/>
              </a:lnSpc>
              <a:spcBef>
                <a:spcPts val="525"/>
              </a:spcBef>
              <a:buFont typeface="Wingdings"/>
              <a:buChar char=""/>
              <a:tabLst>
                <a:tab pos="393700" algn="l"/>
              </a:tabLst>
            </a:pPr>
            <a:r>
              <a:rPr sz="2200" b="1" spc="-10" dirty="0">
                <a:latin typeface="Times New Roman"/>
                <a:cs typeface="Times New Roman"/>
              </a:rPr>
              <a:t>Kỹ</a:t>
            </a:r>
            <a:r>
              <a:rPr sz="2200" b="1" spc="22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thuật</a:t>
            </a:r>
            <a:r>
              <a:rPr sz="2200" b="1" spc="2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sử</a:t>
            </a:r>
            <a:r>
              <a:rPr sz="2200" b="1" spc="2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dụng</a:t>
            </a:r>
            <a:r>
              <a:rPr sz="2200" b="1" spc="2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8</a:t>
            </a:r>
            <a:r>
              <a:rPr sz="2200" b="1" spc="2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mặt</a:t>
            </a:r>
            <a:r>
              <a:rPr sz="2200" b="1" spc="2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nạ</a:t>
            </a:r>
            <a:r>
              <a:rPr sz="2200" b="1" spc="2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nhân</a:t>
            </a:r>
            <a:r>
              <a:rPr sz="2200" b="1" spc="204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chập</a:t>
            </a:r>
            <a:r>
              <a:rPr sz="2200" b="1" spc="229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theo</a:t>
            </a:r>
            <a:r>
              <a:rPr sz="2200" b="1" spc="2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8</a:t>
            </a:r>
            <a:r>
              <a:rPr sz="2200" b="1" spc="21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hướng</a:t>
            </a:r>
            <a:r>
              <a:rPr sz="2200" b="1" spc="2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0</a:t>
            </a:r>
            <a:r>
              <a:rPr sz="2175" b="1" baseline="24904" dirty="0">
                <a:latin typeface="Times New Roman"/>
                <a:cs typeface="Times New Roman"/>
              </a:rPr>
              <a:t>0</a:t>
            </a:r>
            <a:r>
              <a:rPr sz="2200" b="1" dirty="0">
                <a:latin typeface="Times New Roman"/>
                <a:cs typeface="Times New Roman"/>
              </a:rPr>
              <a:t>,</a:t>
            </a:r>
            <a:r>
              <a:rPr sz="2200" b="1" spc="2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45</a:t>
            </a:r>
            <a:r>
              <a:rPr sz="2175" b="1" baseline="24904" dirty="0">
                <a:latin typeface="Times New Roman"/>
                <a:cs typeface="Times New Roman"/>
              </a:rPr>
              <a:t>0</a:t>
            </a:r>
            <a:r>
              <a:rPr sz="2200" b="1" dirty="0">
                <a:latin typeface="Times New Roman"/>
                <a:cs typeface="Times New Roman"/>
              </a:rPr>
              <a:t>,</a:t>
            </a:r>
            <a:r>
              <a:rPr sz="2200" b="1" spc="204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90</a:t>
            </a:r>
            <a:r>
              <a:rPr sz="2175" b="1" baseline="24904" dirty="0">
                <a:latin typeface="Times New Roman"/>
                <a:cs typeface="Times New Roman"/>
              </a:rPr>
              <a:t>0</a:t>
            </a:r>
            <a:r>
              <a:rPr sz="2200" b="1" dirty="0">
                <a:latin typeface="Times New Roman"/>
                <a:cs typeface="Times New Roman"/>
              </a:rPr>
              <a:t>,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040" y="1447546"/>
            <a:ext cx="32010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latin typeface="Times New Roman"/>
                <a:cs typeface="Times New Roman"/>
              </a:rPr>
              <a:t>135</a:t>
            </a:r>
            <a:r>
              <a:rPr sz="2175" b="1" baseline="24904" dirty="0">
                <a:latin typeface="Times New Roman"/>
                <a:cs typeface="Times New Roman"/>
              </a:rPr>
              <a:t>0</a:t>
            </a:r>
            <a:r>
              <a:rPr sz="2200" b="1" dirty="0">
                <a:latin typeface="Times New Roman"/>
                <a:cs typeface="Times New Roman"/>
              </a:rPr>
              <a:t>, 180</a:t>
            </a:r>
            <a:r>
              <a:rPr sz="2175" b="1" baseline="24904" dirty="0">
                <a:latin typeface="Times New Roman"/>
                <a:cs typeface="Times New Roman"/>
              </a:rPr>
              <a:t>0</a:t>
            </a:r>
            <a:r>
              <a:rPr sz="2200" b="1" dirty="0">
                <a:latin typeface="Times New Roman"/>
                <a:cs typeface="Times New Roman"/>
              </a:rPr>
              <a:t>, 225</a:t>
            </a:r>
            <a:r>
              <a:rPr sz="2175" b="1" baseline="24904" dirty="0">
                <a:latin typeface="Times New Roman"/>
                <a:cs typeface="Times New Roman"/>
              </a:rPr>
              <a:t>0</a:t>
            </a:r>
            <a:r>
              <a:rPr sz="2200" b="1" dirty="0">
                <a:latin typeface="Times New Roman"/>
                <a:cs typeface="Times New Roman"/>
              </a:rPr>
              <a:t>, 270</a:t>
            </a:r>
            <a:r>
              <a:rPr sz="2175" b="1" baseline="24904" dirty="0">
                <a:latin typeface="Times New Roman"/>
                <a:cs typeface="Times New Roman"/>
              </a:rPr>
              <a:t>0</a:t>
            </a:r>
            <a:r>
              <a:rPr sz="2200" b="1" dirty="0">
                <a:latin typeface="Times New Roman"/>
                <a:cs typeface="Times New Roman"/>
              </a:rPr>
              <a:t>,</a:t>
            </a:r>
            <a:r>
              <a:rPr sz="2200" b="1" spc="-5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315</a:t>
            </a:r>
            <a:r>
              <a:rPr sz="2175" b="1" baseline="24904" dirty="0">
                <a:latin typeface="Times New Roman"/>
                <a:cs typeface="Times New Roman"/>
              </a:rPr>
              <a:t>0</a:t>
            </a:r>
            <a:endParaRPr sz="2175" baseline="24904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00814" y="2227157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0814" y="2755894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1508" y="2227157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1508" y="2755894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72871" y="2544275"/>
            <a:ext cx="5067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40360" algn="l"/>
              </a:tabLst>
            </a:pPr>
            <a:r>
              <a:rPr sz="3900" spc="7" baseline="-20299" dirty="0">
                <a:latin typeface="Times New Roman"/>
                <a:cs typeface="Times New Roman"/>
              </a:rPr>
              <a:t>5	</a:t>
            </a: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508" y="1674693"/>
            <a:ext cx="21126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9950" algn="l"/>
                <a:tab pos="1562735" algn="l"/>
              </a:tabLst>
            </a:pPr>
            <a:r>
              <a:rPr sz="3900" spc="232" baseline="-4273" dirty="0">
                <a:latin typeface="Symbol"/>
                <a:cs typeface="Symbol"/>
              </a:rPr>
              <a:t>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60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3</a:t>
            </a:r>
            <a:r>
              <a:rPr sz="3900" spc="89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6386" y="2209424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6386" y="2738695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08480" y="2209424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08480" y="2738695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8659" y="2526862"/>
            <a:ext cx="50609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40360" algn="l"/>
              </a:tabLst>
            </a:pPr>
            <a:r>
              <a:rPr sz="3900" spc="7" baseline="-20299" dirty="0">
                <a:latin typeface="Times New Roman"/>
                <a:cs typeface="Times New Roman"/>
              </a:rPr>
              <a:t>5	</a:t>
            </a: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83080" y="2526862"/>
            <a:ext cx="51371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08610" algn="l"/>
              </a:tabLst>
            </a:pPr>
            <a:r>
              <a:rPr sz="2600" spc="5" dirty="0">
                <a:latin typeface="Symbol"/>
                <a:cs typeface="Symbol"/>
              </a:rPr>
              <a:t>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3900" spc="7" baseline="-20299" dirty="0">
                <a:latin typeface="Times New Roman"/>
                <a:cs typeface="Times New Roman"/>
              </a:rPr>
              <a:t>5</a:t>
            </a:r>
            <a:endParaRPr sz="3900" baseline="-20299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95780" y="1656402"/>
            <a:ext cx="2136775" cy="1414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490"/>
              </a:lnSpc>
              <a:spcBef>
                <a:spcPts val="100"/>
              </a:spcBef>
              <a:tabLst>
                <a:tab pos="856615" algn="l"/>
                <a:tab pos="1549400" algn="l"/>
              </a:tabLst>
            </a:pPr>
            <a:r>
              <a:rPr sz="3900" spc="225" baseline="-4273" dirty="0">
                <a:latin typeface="Symbol"/>
                <a:cs typeface="Symbol"/>
              </a:rPr>
              <a:t></a:t>
            </a:r>
            <a:r>
              <a:rPr sz="2600" spc="150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80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3</a:t>
            </a:r>
            <a:r>
              <a:rPr sz="3900" spc="89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algn="ctr">
              <a:lnSpc>
                <a:spcPts val="1955"/>
              </a:lnSpc>
              <a:tabLst>
                <a:tab pos="1957705" algn="l"/>
              </a:tabLst>
            </a:pPr>
            <a:r>
              <a:rPr sz="2600" spc="5" dirty="0">
                <a:latin typeface="Symbol"/>
                <a:cs typeface="Symbol"/>
              </a:rPr>
              <a:t>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  <a:p>
            <a:pPr marL="22225" algn="ctr">
              <a:lnSpc>
                <a:spcPts val="2585"/>
              </a:lnSpc>
              <a:tabLst>
                <a:tab pos="820419" algn="l"/>
                <a:tab pos="1406525" algn="l"/>
              </a:tabLst>
            </a:pP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0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1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</a:t>
            </a:r>
            <a:endParaRPr sz="2600">
              <a:latin typeface="Times New Roman"/>
              <a:cs typeface="Times New Roman"/>
            </a:endParaRPr>
          </a:p>
          <a:p>
            <a:pPr marL="6985" algn="ctr">
              <a:lnSpc>
                <a:spcPct val="100000"/>
              </a:lnSpc>
              <a:spcBef>
                <a:spcPts val="790"/>
              </a:spcBef>
            </a:pPr>
            <a:r>
              <a:rPr sz="2600" spc="5" dirty="0">
                <a:latin typeface="Times New Roman"/>
                <a:cs typeface="Times New Roman"/>
              </a:rPr>
              <a:t>5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84442" y="2227157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84442" y="2755894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7853" y="2227157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27853" y="2755894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50887" y="2666234"/>
            <a:ext cx="61214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45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3</a:t>
            </a:r>
            <a:r>
              <a:rPr sz="3900" spc="89" baseline="20299" dirty="0">
                <a:latin typeface="Symbol"/>
                <a:cs typeface="Symbol"/>
              </a:rPr>
              <a:t></a:t>
            </a:r>
            <a:endParaRPr sz="3900" baseline="20299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02453" y="2544275"/>
            <a:ext cx="51371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08610" algn="l"/>
              </a:tabLst>
            </a:pPr>
            <a:r>
              <a:rPr sz="2600" spc="5" dirty="0">
                <a:latin typeface="Symbol"/>
                <a:cs typeface="Symbol"/>
              </a:rPr>
              <a:t>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3900" spc="7" baseline="-20299" dirty="0">
                <a:latin typeface="Times New Roman"/>
                <a:cs typeface="Times New Roman"/>
              </a:rPr>
              <a:t>5</a:t>
            </a:r>
            <a:endParaRPr sz="3900" baseline="-20299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81215" y="3451478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81215" y="4296659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56409" y="4296659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1009" y="4085039"/>
            <a:ext cx="39687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spc="110" dirty="0">
                <a:latin typeface="Symbol"/>
                <a:cs typeface="Symbol"/>
              </a:rPr>
              <a:t></a:t>
            </a:r>
            <a:r>
              <a:rPr sz="3900" spc="165" baseline="-20299" dirty="0">
                <a:latin typeface="Times New Roman"/>
                <a:cs typeface="Times New Roman"/>
              </a:rPr>
              <a:t>5</a:t>
            </a:r>
            <a:endParaRPr sz="3900" baseline="-20299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85786" y="5368121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85786" y="5896859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51956" y="5807198"/>
            <a:ext cx="61214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45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3</a:t>
            </a:r>
            <a:r>
              <a:rPr sz="3900" spc="89" baseline="20299" dirty="0">
                <a:latin typeface="Symbol"/>
                <a:cs typeface="Symbol"/>
              </a:rPr>
              <a:t></a:t>
            </a:r>
            <a:endParaRPr sz="3900" baseline="20299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01618" y="5368121"/>
            <a:ext cx="979169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</a:tabLst>
            </a:pPr>
            <a:r>
              <a:rPr sz="2600" spc="5" dirty="0">
                <a:latin typeface="Symbol"/>
                <a:cs typeface="Symbol"/>
              </a:rPr>
              <a:t>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01618" y="5896859"/>
            <a:ext cx="979169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</a:tabLst>
            </a:pPr>
            <a:r>
              <a:rPr sz="2600" spc="5" dirty="0">
                <a:latin typeface="Symbol"/>
                <a:cs typeface="Symbol"/>
              </a:rPr>
              <a:t>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55363" y="5807198"/>
            <a:ext cx="1894839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284605" algn="l"/>
              </a:tabLst>
            </a:pP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3</a:t>
            </a:r>
            <a:r>
              <a:rPr sz="3900" spc="89" baseline="20299" dirty="0">
                <a:latin typeface="Symbol"/>
                <a:cs typeface="Symbol"/>
              </a:rPr>
              <a:t></a:t>
            </a:r>
            <a:r>
              <a:rPr sz="3900" spc="89" baseline="20299" dirty="0">
                <a:latin typeface="Times New Roman"/>
                <a:cs typeface="Times New Roman"/>
              </a:rPr>
              <a:t>	</a:t>
            </a:r>
            <a:r>
              <a:rPr sz="3900" spc="225" baseline="20299" dirty="0">
                <a:latin typeface="Symbol"/>
                <a:cs typeface="Symbol"/>
              </a:rPr>
              <a:t></a:t>
            </a:r>
            <a:r>
              <a:rPr sz="2600" spc="150" dirty="0">
                <a:latin typeface="Symbol"/>
                <a:cs typeface="Symbol"/>
              </a:rPr>
              <a:t></a:t>
            </a:r>
            <a:r>
              <a:rPr sz="2600" spc="-33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98042" y="5368121"/>
            <a:ext cx="899794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9460" algn="l"/>
              </a:tabLst>
            </a:pPr>
            <a:r>
              <a:rPr sz="2600" spc="5" dirty="0">
                <a:latin typeface="Symbol"/>
                <a:cs typeface="Symbol"/>
              </a:rPr>
              <a:t>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98042" y="5896859"/>
            <a:ext cx="899794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9460" algn="l"/>
              </a:tabLst>
            </a:pPr>
            <a:r>
              <a:rPr sz="2600" spc="5" dirty="0">
                <a:latin typeface="Symbol"/>
                <a:cs typeface="Symbol"/>
              </a:rPr>
              <a:t>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1453" y="5368121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41453" y="5896859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1787" y="5807198"/>
            <a:ext cx="1815464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205865" algn="l"/>
              </a:tabLst>
            </a:pP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3</a:t>
            </a:r>
            <a:r>
              <a:rPr sz="3900" spc="89" baseline="20299" dirty="0">
                <a:latin typeface="Symbol"/>
                <a:cs typeface="Symbol"/>
              </a:rPr>
              <a:t></a:t>
            </a:r>
            <a:r>
              <a:rPr sz="3900" spc="89" baseline="20299" dirty="0">
                <a:latin typeface="Times New Roman"/>
                <a:cs typeface="Times New Roman"/>
              </a:rPr>
              <a:t>	</a:t>
            </a:r>
            <a:r>
              <a:rPr sz="3900" spc="225" baseline="20299" dirty="0">
                <a:latin typeface="Symbol"/>
                <a:cs typeface="Symbol"/>
              </a:rPr>
              <a:t></a:t>
            </a:r>
            <a:r>
              <a:rPr sz="2600" spc="150" dirty="0">
                <a:latin typeface="Symbol"/>
                <a:cs typeface="Symbol"/>
              </a:rPr>
              <a:t></a:t>
            </a:r>
            <a:r>
              <a:rPr sz="2600" spc="-34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66215" y="4314511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41410" y="3468478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41410" y="4314511"/>
            <a:ext cx="153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4811" y="4102678"/>
            <a:ext cx="38989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120" baseline="-20299" dirty="0">
                <a:latin typeface="Times New Roman"/>
                <a:cs typeface="Times New Roman"/>
              </a:rPr>
              <a:t>5</a:t>
            </a:r>
            <a:r>
              <a:rPr sz="2600" spc="80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5608" y="1575258"/>
            <a:ext cx="8053070" cy="465391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R="246379" algn="r">
              <a:lnSpc>
                <a:spcPct val="100000"/>
              </a:lnSpc>
              <a:spcBef>
                <a:spcPts val="880"/>
              </a:spcBef>
              <a:tabLst>
                <a:tab pos="856615" algn="l"/>
                <a:tab pos="1548130" algn="l"/>
              </a:tabLst>
            </a:pPr>
            <a:r>
              <a:rPr sz="3900" spc="225" baseline="-4273" dirty="0">
                <a:latin typeface="Symbol"/>
                <a:cs typeface="Symbol"/>
              </a:rPr>
              <a:t></a:t>
            </a:r>
            <a:r>
              <a:rPr sz="2600" spc="150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85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3</a:t>
            </a:r>
            <a:r>
              <a:rPr sz="3900" spc="89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L="228600">
              <a:lnSpc>
                <a:spcPct val="100000"/>
              </a:lnSpc>
              <a:spcBef>
                <a:spcPts val="785"/>
              </a:spcBef>
              <a:tabLst>
                <a:tab pos="1192530" algn="l"/>
                <a:tab pos="1884680" algn="l"/>
                <a:tab pos="2187575" algn="l"/>
                <a:tab pos="5714365" algn="l"/>
                <a:tab pos="5985510" algn="l"/>
                <a:tab pos="6677025" algn="l"/>
                <a:tab pos="7263130" algn="l"/>
              </a:tabLst>
            </a:pPr>
            <a:r>
              <a:rPr sz="3900" spc="232" baseline="43803" dirty="0">
                <a:latin typeface="Symbol"/>
                <a:cs typeface="Symbol"/>
              </a:rPr>
              <a:t>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0	5	</a:t>
            </a:r>
            <a:r>
              <a:rPr sz="3900" spc="7" baseline="43803" dirty="0">
                <a:latin typeface="Symbol"/>
                <a:cs typeface="Symbol"/>
              </a:rPr>
              <a:t></a:t>
            </a:r>
            <a:r>
              <a:rPr sz="3900" spc="7" baseline="43803" dirty="0">
                <a:latin typeface="Times New Roman"/>
                <a:cs typeface="Times New Roman"/>
              </a:rPr>
              <a:t>	</a:t>
            </a:r>
            <a:r>
              <a:rPr sz="3900" spc="7" baseline="43803" dirty="0">
                <a:latin typeface="Symbol"/>
                <a:cs typeface="Symbol"/>
              </a:rPr>
              <a:t></a:t>
            </a:r>
            <a:r>
              <a:rPr sz="3900" spc="7" baseline="43803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Times New Roman"/>
                <a:cs typeface="Times New Roman"/>
              </a:rPr>
              <a:t>5	0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90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3</a:t>
            </a:r>
            <a:r>
              <a:rPr sz="3900" spc="89" baseline="43803" dirty="0">
                <a:latin typeface="Symbol"/>
                <a:cs typeface="Symbol"/>
              </a:rPr>
              <a:t></a:t>
            </a:r>
            <a:endParaRPr sz="3900" baseline="43803">
              <a:latin typeface="Symbol"/>
              <a:cs typeface="Symbol"/>
            </a:endParaRPr>
          </a:p>
          <a:p>
            <a:pPr marL="228600">
              <a:lnSpc>
                <a:spcPct val="100000"/>
              </a:lnSpc>
              <a:spcBef>
                <a:spcPts val="785"/>
              </a:spcBef>
              <a:tabLst>
                <a:tab pos="1192530" algn="l"/>
                <a:tab pos="6677025" algn="l"/>
              </a:tabLst>
            </a:pPr>
            <a:r>
              <a:rPr sz="3900" spc="232" baseline="20299" dirty="0">
                <a:latin typeface="Symbol"/>
                <a:cs typeface="Symbol"/>
              </a:rPr>
              <a:t>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5	5</a:t>
            </a:r>
            <a:endParaRPr sz="2600">
              <a:latin typeface="Times New Roman"/>
              <a:cs typeface="Times New Roman"/>
            </a:endParaRPr>
          </a:p>
          <a:p>
            <a:pPr marR="20955" algn="ctr">
              <a:lnSpc>
                <a:spcPts val="2395"/>
              </a:lnSpc>
              <a:spcBef>
                <a:spcPts val="1395"/>
              </a:spcBef>
              <a:tabLst>
                <a:tab pos="856615" algn="l"/>
                <a:tab pos="1538605" algn="l"/>
                <a:tab pos="5714365" algn="l"/>
                <a:tab pos="6339205" algn="l"/>
                <a:tab pos="7031990" algn="l"/>
              </a:tabLst>
            </a:pPr>
            <a:r>
              <a:rPr sz="3900" spc="232" baseline="-3205" dirty="0">
                <a:latin typeface="Symbol"/>
                <a:cs typeface="Symbol"/>
              </a:rPr>
              <a:t></a:t>
            </a:r>
            <a:r>
              <a:rPr sz="3900" spc="232" baseline="1068" dirty="0">
                <a:latin typeface="Symbol"/>
                <a:cs typeface="Symbol"/>
              </a:rPr>
              <a:t></a:t>
            </a:r>
            <a:r>
              <a:rPr sz="3900" spc="-450" baseline="1068" dirty="0">
                <a:latin typeface="Times New Roman"/>
                <a:cs typeface="Times New Roman"/>
              </a:rPr>
              <a:t> </a:t>
            </a:r>
            <a:r>
              <a:rPr sz="3900" spc="7" baseline="1068" dirty="0">
                <a:latin typeface="Times New Roman"/>
                <a:cs typeface="Times New Roman"/>
              </a:rPr>
              <a:t>3	</a:t>
            </a:r>
            <a:r>
              <a:rPr sz="3900" spc="7" baseline="1068" dirty="0">
                <a:latin typeface="Symbol"/>
                <a:cs typeface="Symbol"/>
              </a:rPr>
              <a:t></a:t>
            </a:r>
            <a:r>
              <a:rPr sz="3900" spc="-450" baseline="1068" dirty="0">
                <a:latin typeface="Times New Roman"/>
                <a:cs typeface="Times New Roman"/>
              </a:rPr>
              <a:t> </a:t>
            </a:r>
            <a:r>
              <a:rPr sz="3900" spc="7" baseline="1068" dirty="0">
                <a:latin typeface="Times New Roman"/>
                <a:cs typeface="Times New Roman"/>
              </a:rPr>
              <a:t>3	</a:t>
            </a:r>
            <a:r>
              <a:rPr sz="3900" spc="120" baseline="1068" dirty="0">
                <a:latin typeface="Times New Roman"/>
                <a:cs typeface="Times New Roman"/>
              </a:rPr>
              <a:t>5</a:t>
            </a:r>
            <a:r>
              <a:rPr sz="3900" spc="120" baseline="-3205" dirty="0">
                <a:latin typeface="Symbol"/>
                <a:cs typeface="Symbol"/>
              </a:rPr>
              <a:t></a:t>
            </a:r>
            <a:r>
              <a:rPr sz="3900" spc="120" baseline="-3205" dirty="0">
                <a:latin typeface="Times New Roman"/>
                <a:cs typeface="Times New Roman"/>
              </a:rPr>
              <a:t>	</a:t>
            </a:r>
            <a:r>
              <a:rPr sz="2600" spc="110" dirty="0">
                <a:latin typeface="Symbol"/>
                <a:cs typeface="Symbol"/>
              </a:rPr>
              <a:t></a:t>
            </a:r>
            <a:r>
              <a:rPr sz="3900" spc="165" baseline="4273" dirty="0">
                <a:latin typeface="Times New Roman"/>
                <a:cs typeface="Times New Roman"/>
              </a:rPr>
              <a:t>5	</a:t>
            </a:r>
            <a:r>
              <a:rPr sz="3900" spc="7" baseline="4273" dirty="0">
                <a:latin typeface="Symbol"/>
                <a:cs typeface="Symbol"/>
              </a:rPr>
              <a:t></a:t>
            </a:r>
            <a:r>
              <a:rPr sz="3900" spc="-450" baseline="4273" dirty="0">
                <a:latin typeface="Times New Roman"/>
                <a:cs typeface="Times New Roman"/>
              </a:rPr>
              <a:t> </a:t>
            </a:r>
            <a:r>
              <a:rPr sz="3900" spc="7" baseline="4273" dirty="0">
                <a:latin typeface="Times New Roman"/>
                <a:cs typeface="Times New Roman"/>
              </a:rPr>
              <a:t>3	</a:t>
            </a:r>
            <a:r>
              <a:rPr sz="3900" spc="7" baseline="4273" dirty="0">
                <a:latin typeface="Symbol"/>
                <a:cs typeface="Symbol"/>
              </a:rPr>
              <a:t></a:t>
            </a:r>
            <a:r>
              <a:rPr sz="3900" spc="-472" baseline="4273" dirty="0">
                <a:latin typeface="Times New Roman"/>
                <a:cs typeface="Times New Roman"/>
              </a:rPr>
              <a:t> </a:t>
            </a:r>
            <a:r>
              <a:rPr sz="3900" spc="89" baseline="4273" dirty="0">
                <a:latin typeface="Times New Roman"/>
                <a:cs typeface="Times New Roman"/>
              </a:rPr>
              <a:t>3</a:t>
            </a:r>
            <a:r>
              <a:rPr sz="2600" spc="60" dirty="0">
                <a:latin typeface="Symbol"/>
                <a:cs typeface="Symbol"/>
              </a:rPr>
              <a:t></a:t>
            </a:r>
            <a:endParaRPr sz="2600">
              <a:latin typeface="Symbol"/>
              <a:cs typeface="Symbol"/>
            </a:endParaRPr>
          </a:p>
          <a:p>
            <a:pPr marR="20955" algn="ctr">
              <a:lnSpc>
                <a:spcPts val="1855"/>
              </a:lnSpc>
              <a:tabLst>
                <a:tab pos="3989704" algn="l"/>
              </a:tabLst>
            </a:pPr>
            <a:r>
              <a:rPr sz="3900" baseline="-3205" dirty="0">
                <a:latin typeface="Symbol"/>
                <a:cs typeface="Symbol"/>
              </a:rPr>
              <a:t></a:t>
            </a:r>
            <a:r>
              <a:rPr sz="3900" baseline="-3205" dirty="0">
                <a:latin typeface="Times New Roman"/>
                <a:cs typeface="Times New Roman"/>
              </a:rPr>
              <a:t>	</a:t>
            </a:r>
            <a:r>
              <a:rPr sz="2600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  <a:p>
            <a:pPr marR="20955" algn="ctr">
              <a:lnSpc>
                <a:spcPts val="2585"/>
              </a:lnSpc>
              <a:tabLst>
                <a:tab pos="962660" algn="l"/>
                <a:tab pos="1538605" algn="l"/>
                <a:tab pos="5714365" algn="l"/>
                <a:tab pos="6445250" algn="l"/>
                <a:tab pos="7031990" algn="l"/>
              </a:tabLst>
            </a:pPr>
            <a:r>
              <a:rPr sz="3900" spc="232" baseline="-12820" dirty="0">
                <a:latin typeface="Symbol"/>
                <a:cs typeface="Symbol"/>
              </a:rPr>
              <a:t></a:t>
            </a:r>
            <a:r>
              <a:rPr sz="3900" spc="232" baseline="-3205" dirty="0">
                <a:latin typeface="Symbol"/>
                <a:cs typeface="Symbol"/>
              </a:rPr>
              <a:t></a:t>
            </a:r>
            <a:r>
              <a:rPr sz="3900" spc="-450" baseline="-3205" dirty="0">
                <a:latin typeface="Times New Roman"/>
                <a:cs typeface="Times New Roman"/>
              </a:rPr>
              <a:t> </a:t>
            </a:r>
            <a:r>
              <a:rPr sz="3900" spc="7" baseline="-3205" dirty="0">
                <a:latin typeface="Times New Roman"/>
                <a:cs typeface="Times New Roman"/>
              </a:rPr>
              <a:t>3	0	</a:t>
            </a:r>
            <a:r>
              <a:rPr sz="3900" spc="120" baseline="-3205" dirty="0">
                <a:latin typeface="Times New Roman"/>
                <a:cs typeface="Times New Roman"/>
              </a:rPr>
              <a:t>5</a:t>
            </a:r>
            <a:r>
              <a:rPr sz="3900" spc="120" baseline="-12820" dirty="0">
                <a:latin typeface="Symbol"/>
                <a:cs typeface="Symbol"/>
              </a:rPr>
              <a:t></a:t>
            </a:r>
            <a:r>
              <a:rPr sz="3900" spc="120" baseline="-12820" dirty="0">
                <a:latin typeface="Times New Roman"/>
                <a:cs typeface="Times New Roman"/>
              </a:rPr>
              <a:t>	</a:t>
            </a:r>
            <a:r>
              <a:rPr sz="3900" spc="165" baseline="-9615" dirty="0">
                <a:latin typeface="Symbol"/>
                <a:cs typeface="Symbol"/>
              </a:rPr>
              <a:t></a:t>
            </a:r>
            <a:r>
              <a:rPr sz="2600" spc="110" dirty="0">
                <a:latin typeface="Times New Roman"/>
                <a:cs typeface="Times New Roman"/>
              </a:rPr>
              <a:t>5	</a:t>
            </a:r>
            <a:r>
              <a:rPr sz="2600" spc="5" dirty="0">
                <a:latin typeface="Times New Roman"/>
                <a:cs typeface="Times New Roman"/>
              </a:rPr>
              <a:t>0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400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3</a:t>
            </a:r>
            <a:r>
              <a:rPr sz="3900" spc="89" baseline="-9615" dirty="0">
                <a:latin typeface="Symbol"/>
                <a:cs typeface="Symbol"/>
              </a:rPr>
              <a:t></a:t>
            </a:r>
            <a:endParaRPr sz="3900" baseline="-9615">
              <a:latin typeface="Symbol"/>
              <a:cs typeface="Symbol"/>
            </a:endParaRPr>
          </a:p>
          <a:p>
            <a:pPr marR="20955" algn="ctr">
              <a:lnSpc>
                <a:spcPct val="100000"/>
              </a:lnSpc>
              <a:spcBef>
                <a:spcPts val="785"/>
              </a:spcBef>
              <a:tabLst>
                <a:tab pos="856615" algn="l"/>
                <a:tab pos="6339205" algn="l"/>
                <a:tab pos="7031990" algn="l"/>
              </a:tabLst>
            </a:pPr>
            <a:r>
              <a:rPr sz="3900" spc="232" baseline="17094" dirty="0">
                <a:latin typeface="Symbol"/>
                <a:cs typeface="Symbol"/>
              </a:rPr>
              <a:t></a:t>
            </a:r>
            <a:r>
              <a:rPr sz="3900" spc="232" baseline="-3205" dirty="0">
                <a:latin typeface="Symbol"/>
                <a:cs typeface="Symbol"/>
              </a:rPr>
              <a:t></a:t>
            </a:r>
            <a:r>
              <a:rPr sz="3900" spc="-450" baseline="-3205" dirty="0">
                <a:latin typeface="Times New Roman"/>
                <a:cs typeface="Times New Roman"/>
              </a:rPr>
              <a:t> </a:t>
            </a:r>
            <a:r>
              <a:rPr sz="3900" spc="7" baseline="-3205" dirty="0">
                <a:latin typeface="Times New Roman"/>
                <a:cs typeface="Times New Roman"/>
              </a:rPr>
              <a:t>3	</a:t>
            </a:r>
            <a:r>
              <a:rPr sz="3900" spc="7" baseline="-3205" dirty="0">
                <a:latin typeface="Symbol"/>
                <a:cs typeface="Symbol"/>
              </a:rPr>
              <a:t></a:t>
            </a:r>
            <a:r>
              <a:rPr sz="3900" spc="-450" baseline="-3205" dirty="0">
                <a:latin typeface="Times New Roman"/>
                <a:cs typeface="Times New Roman"/>
              </a:rPr>
              <a:t> </a:t>
            </a:r>
            <a:r>
              <a:rPr sz="3900" spc="7" baseline="-3205" dirty="0">
                <a:latin typeface="Times New Roman"/>
                <a:cs typeface="Times New Roman"/>
              </a:rPr>
              <a:t>3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0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95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3</a:t>
            </a:r>
            <a:r>
              <a:rPr sz="3900" spc="89" baseline="20299" dirty="0">
                <a:latin typeface="Symbol"/>
                <a:cs typeface="Symbol"/>
              </a:rPr>
              <a:t></a:t>
            </a:r>
            <a:endParaRPr sz="3900" baseline="20299">
              <a:latin typeface="Symbol"/>
              <a:cs typeface="Symbol"/>
            </a:endParaRPr>
          </a:p>
          <a:p>
            <a:pPr marR="15875" algn="ctr">
              <a:lnSpc>
                <a:spcPts val="2490"/>
              </a:lnSpc>
              <a:spcBef>
                <a:spcPts val="1675"/>
              </a:spcBef>
              <a:tabLst>
                <a:tab pos="962660" algn="l"/>
                <a:tab pos="1654175" algn="l"/>
                <a:tab pos="1956435" algn="l"/>
                <a:tab pos="2703195" algn="l"/>
                <a:tab pos="2974340" algn="l"/>
                <a:tab pos="3665854" algn="l"/>
                <a:tab pos="4357370" algn="l"/>
                <a:tab pos="4659630" algn="l"/>
                <a:tab pos="5485765" algn="l"/>
                <a:tab pos="5757545" algn="l"/>
                <a:tab pos="6449695" algn="l"/>
                <a:tab pos="7035800" algn="l"/>
              </a:tabLst>
            </a:pPr>
            <a:r>
              <a:rPr sz="3900" spc="225" baseline="-4273" dirty="0">
                <a:latin typeface="Symbol"/>
                <a:cs typeface="Symbol"/>
              </a:rPr>
              <a:t></a:t>
            </a:r>
            <a:r>
              <a:rPr sz="2600" spc="150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5	5	</a:t>
            </a:r>
            <a:r>
              <a:rPr sz="3900" spc="7" baseline="-4273" dirty="0">
                <a:latin typeface="Symbol"/>
                <a:cs typeface="Symbol"/>
              </a:rPr>
              <a:t></a:t>
            </a:r>
            <a:r>
              <a:rPr sz="3900" spc="7" baseline="-4273" dirty="0">
                <a:latin typeface="Times New Roman"/>
                <a:cs typeface="Times New Roman"/>
              </a:rPr>
              <a:t>	</a:t>
            </a:r>
            <a:r>
              <a:rPr sz="3900" spc="7" baseline="-4273" dirty="0">
                <a:latin typeface="Symbol"/>
                <a:cs typeface="Symbol"/>
              </a:rPr>
              <a:t></a:t>
            </a:r>
            <a:r>
              <a:rPr sz="3900" spc="7" baseline="-4273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Times New Roman"/>
                <a:cs typeface="Times New Roman"/>
              </a:rPr>
              <a:t>5	5	5	</a:t>
            </a:r>
            <a:r>
              <a:rPr sz="3900" spc="7" baseline="-4273" dirty="0">
                <a:latin typeface="Symbol"/>
                <a:cs typeface="Symbol"/>
              </a:rPr>
              <a:t></a:t>
            </a:r>
            <a:r>
              <a:rPr sz="3900" spc="7" baseline="-4273" dirty="0">
                <a:latin typeface="Times New Roman"/>
                <a:cs typeface="Times New Roman"/>
              </a:rPr>
              <a:t>	</a:t>
            </a:r>
            <a:r>
              <a:rPr sz="3900" spc="7" baseline="-4273" dirty="0">
                <a:latin typeface="Symbol"/>
                <a:cs typeface="Symbol"/>
              </a:rPr>
              <a:t></a:t>
            </a:r>
            <a:r>
              <a:rPr sz="3900" spc="7" baseline="-4273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Times New Roman"/>
                <a:cs typeface="Times New Roman"/>
              </a:rPr>
              <a:t>5	5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85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3</a:t>
            </a:r>
            <a:r>
              <a:rPr sz="3900" spc="89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R="15875" algn="ctr">
              <a:lnSpc>
                <a:spcPts val="1950"/>
              </a:lnSpc>
              <a:tabLst>
                <a:tab pos="1956435" algn="l"/>
                <a:tab pos="2703195" algn="l"/>
                <a:tab pos="4659630" algn="l"/>
                <a:tab pos="5485765" algn="l"/>
                <a:tab pos="7444105" algn="l"/>
              </a:tabLst>
            </a:pPr>
            <a:r>
              <a:rPr sz="2600" spc="5" dirty="0">
                <a:latin typeface="Symbol"/>
                <a:cs typeface="Symbol"/>
              </a:rPr>
              <a:t>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Symbol"/>
                <a:cs typeface="Symbol"/>
              </a:rPr>
              <a:t>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Symbol"/>
                <a:cs typeface="Symbol"/>
              </a:rPr>
              <a:t>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Symbol"/>
                <a:cs typeface="Symbol"/>
              </a:rPr>
              <a:t>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Symbol"/>
                <a:cs typeface="Symbol"/>
              </a:rPr>
              <a:t>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  <a:p>
            <a:pPr algn="ctr">
              <a:lnSpc>
                <a:spcPts val="2585"/>
              </a:lnSpc>
              <a:tabLst>
                <a:tab pos="797560" algn="l"/>
                <a:tab pos="1489075" algn="l"/>
                <a:tab pos="2703195" algn="l"/>
                <a:tab pos="3500754" algn="l"/>
                <a:tab pos="4086860" algn="l"/>
                <a:tab pos="5592445" algn="l"/>
                <a:tab pos="6284595" algn="l"/>
                <a:tab pos="6870700" algn="l"/>
              </a:tabLst>
            </a:pP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0	5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0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5	0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0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</a:t>
            </a:r>
            <a:endParaRPr sz="26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  <a:spcBef>
                <a:spcPts val="780"/>
              </a:spcBef>
              <a:tabLst>
                <a:tab pos="1084580" algn="l"/>
                <a:tab pos="3788410" algn="l"/>
                <a:tab pos="6571615" algn="l"/>
              </a:tabLst>
            </a:pPr>
            <a:r>
              <a:rPr sz="3900" spc="225" baseline="20299" dirty="0">
                <a:latin typeface="Symbol"/>
                <a:cs typeface="Symbol"/>
              </a:rPr>
              <a:t></a:t>
            </a:r>
            <a:r>
              <a:rPr sz="2600" spc="150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2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	</a:t>
            </a:r>
            <a:r>
              <a:rPr sz="2600" spc="5" dirty="0">
                <a:latin typeface="Symbol"/>
                <a:cs typeface="Symbol"/>
              </a:rPr>
              <a:t></a:t>
            </a:r>
            <a:r>
              <a:rPr sz="2600" spc="-30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3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303259" cy="43173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4.1.3. Kỹ thuật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phát hiện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biên</a:t>
            </a:r>
            <a:r>
              <a:rPr sz="3200" b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Laplace</a:t>
            </a:r>
            <a:endParaRPr sz="3200">
              <a:latin typeface="Times New Roman"/>
              <a:cs typeface="Times New Roman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phương pháp đánh </a:t>
            </a:r>
            <a:r>
              <a:rPr sz="3200" b="1" dirty="0">
                <a:latin typeface="Times New Roman"/>
                <a:cs typeface="Times New Roman"/>
              </a:rPr>
              <a:t>giá gradient ở </a:t>
            </a:r>
            <a:r>
              <a:rPr sz="3200" b="1" spc="-5" dirty="0">
                <a:latin typeface="Times New Roman"/>
                <a:cs typeface="Times New Roman"/>
              </a:rPr>
              <a:t>trên  </a:t>
            </a:r>
            <a:r>
              <a:rPr sz="3200" b="1" dirty="0">
                <a:latin typeface="Times New Roman"/>
                <a:cs typeface="Times New Roman"/>
              </a:rPr>
              <a:t>làm việc </a:t>
            </a:r>
            <a:r>
              <a:rPr sz="3200" b="1" spc="-5" dirty="0">
                <a:latin typeface="Times New Roman"/>
                <a:cs typeface="Times New Roman"/>
              </a:rPr>
              <a:t>khá tốt </a:t>
            </a:r>
            <a:r>
              <a:rPr sz="3200" b="1" spc="-10" dirty="0">
                <a:latin typeface="Times New Roman"/>
                <a:cs typeface="Times New Roman"/>
              </a:rPr>
              <a:t>khi mà </a:t>
            </a:r>
            <a:r>
              <a:rPr sz="3200" b="1" spc="-5" dirty="0">
                <a:latin typeface="Times New Roman"/>
                <a:cs typeface="Times New Roman"/>
              </a:rPr>
              <a:t>độ sáng thay đổi </a:t>
            </a:r>
            <a:r>
              <a:rPr sz="3200" b="1" spc="-10" dirty="0">
                <a:latin typeface="Times New Roman"/>
                <a:cs typeface="Times New Roman"/>
              </a:rPr>
              <a:t>rõ  </a:t>
            </a:r>
            <a:r>
              <a:rPr sz="3200" b="1" dirty="0">
                <a:latin typeface="Times New Roman"/>
                <a:cs typeface="Times New Roman"/>
              </a:rPr>
              <a:t>nét.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Khi </a:t>
            </a:r>
            <a:r>
              <a:rPr sz="3200" b="1" spc="-5" dirty="0">
                <a:latin typeface="Times New Roman"/>
                <a:cs typeface="Times New Roman"/>
              </a:rPr>
              <a:t>mức </a:t>
            </a:r>
            <a:r>
              <a:rPr sz="3200" b="1" dirty="0">
                <a:latin typeface="Times New Roman"/>
                <a:cs typeface="Times New Roman"/>
              </a:rPr>
              <a:t>xám </a:t>
            </a:r>
            <a:r>
              <a:rPr sz="3200" b="1" spc="-5" dirty="0">
                <a:latin typeface="Times New Roman"/>
                <a:cs typeface="Times New Roman"/>
              </a:rPr>
              <a:t>thay đổi </a:t>
            </a:r>
            <a:r>
              <a:rPr sz="3200" b="1" dirty="0">
                <a:latin typeface="Times New Roman"/>
                <a:cs typeface="Times New Roman"/>
              </a:rPr>
              <a:t>chậm, miền </a:t>
            </a:r>
            <a:r>
              <a:rPr sz="3200" b="1" spc="-5" dirty="0">
                <a:latin typeface="Times New Roman"/>
                <a:cs typeface="Times New Roman"/>
              </a:rPr>
              <a:t>chuyển  </a:t>
            </a:r>
            <a:r>
              <a:rPr sz="3200" b="1" dirty="0">
                <a:latin typeface="Times New Roman"/>
                <a:cs typeface="Times New Roman"/>
              </a:rPr>
              <a:t>tiếp trải </a:t>
            </a:r>
            <a:r>
              <a:rPr sz="3200" b="1" spc="-5" dirty="0">
                <a:latin typeface="Times New Roman"/>
                <a:cs typeface="Times New Roman"/>
              </a:rPr>
              <a:t>rộng,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phương pháp cho hiệu </a:t>
            </a:r>
            <a:r>
              <a:rPr sz="3200" b="1" spc="-10" dirty="0">
                <a:latin typeface="Times New Roman"/>
                <a:cs typeface="Times New Roman"/>
              </a:rPr>
              <a:t>quả  </a:t>
            </a:r>
            <a:r>
              <a:rPr sz="3200" b="1" spc="-5" dirty="0">
                <a:latin typeface="Times New Roman"/>
                <a:cs typeface="Times New Roman"/>
              </a:rPr>
              <a:t>hơn là </a:t>
            </a:r>
            <a:r>
              <a:rPr sz="3200" b="1" dirty="0">
                <a:latin typeface="Times New Roman"/>
                <a:cs typeface="Times New Roman"/>
              </a:rPr>
              <a:t>sử </a:t>
            </a:r>
            <a:r>
              <a:rPr sz="3200" b="1" spc="-5" dirty="0">
                <a:latin typeface="Times New Roman"/>
                <a:cs typeface="Times New Roman"/>
              </a:rPr>
              <a:t>dụng đạo </a:t>
            </a:r>
            <a:r>
              <a:rPr sz="3200" b="1" dirty="0">
                <a:latin typeface="Times New Roman"/>
                <a:cs typeface="Times New Roman"/>
              </a:rPr>
              <a:t>hàm </a:t>
            </a:r>
            <a:r>
              <a:rPr sz="3200" b="1" spc="-5" dirty="0">
                <a:latin typeface="Times New Roman"/>
                <a:cs typeface="Times New Roman"/>
              </a:rPr>
              <a:t>bậc </a:t>
            </a:r>
            <a:r>
              <a:rPr sz="3200" b="1" dirty="0">
                <a:latin typeface="Times New Roman"/>
                <a:cs typeface="Times New Roman"/>
              </a:rPr>
              <a:t>hai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Laplace.</a:t>
            </a:r>
            <a:endParaRPr sz="32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Toán tử Laplace </a:t>
            </a:r>
            <a:r>
              <a:rPr sz="3200" b="1" spc="-5" dirty="0">
                <a:latin typeface="Times New Roman"/>
                <a:cs typeface="Times New Roman"/>
              </a:rPr>
              <a:t>được định nghĩa như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sau: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60481" y="5593472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4">
                <a:moveTo>
                  <a:pt x="0" y="0"/>
                </a:moveTo>
                <a:lnTo>
                  <a:pt x="554236" y="0"/>
                </a:lnTo>
              </a:path>
            </a:pathLst>
          </a:custGeom>
          <a:ln w="13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4492" y="5593472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4">
                <a:moveTo>
                  <a:pt x="0" y="0"/>
                </a:moveTo>
                <a:lnTo>
                  <a:pt x="554236" y="0"/>
                </a:lnTo>
              </a:path>
            </a:pathLst>
          </a:custGeom>
          <a:ln w="13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2628" y="5591068"/>
            <a:ext cx="794385" cy="415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825" spc="37" baseline="43572" dirty="0">
                <a:latin typeface="Symbol"/>
                <a:cs typeface="Symbol"/>
              </a:rPr>
              <a:t></a:t>
            </a:r>
            <a:r>
              <a:rPr sz="3825" spc="270" baseline="43572" dirty="0">
                <a:latin typeface="Times New Roman"/>
                <a:cs typeface="Times New Roman"/>
              </a:rPr>
              <a:t> </a:t>
            </a:r>
            <a:r>
              <a:rPr sz="2550" spc="60" dirty="0">
                <a:latin typeface="Symbol"/>
                <a:cs typeface="Symbol"/>
              </a:rPr>
              <a:t></a:t>
            </a:r>
            <a:r>
              <a:rPr sz="2550" i="1" spc="60" dirty="0">
                <a:latin typeface="Times New Roman"/>
                <a:cs typeface="Times New Roman"/>
              </a:rPr>
              <a:t>y</a:t>
            </a:r>
            <a:r>
              <a:rPr sz="2250" spc="89" baseline="42592" dirty="0">
                <a:latin typeface="Times New Roman"/>
                <a:cs typeface="Times New Roman"/>
              </a:rPr>
              <a:t>2</a:t>
            </a:r>
            <a:endParaRPr sz="2250" baseline="42592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26666" y="5131868"/>
            <a:ext cx="1415415" cy="415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914400" algn="l"/>
              </a:tabLst>
            </a:pPr>
            <a:r>
              <a:rPr sz="2550" spc="100" dirty="0">
                <a:latin typeface="Symbol"/>
                <a:cs typeface="Symbol"/>
              </a:rPr>
              <a:t></a:t>
            </a:r>
            <a:r>
              <a:rPr sz="2250" spc="150" baseline="42592" dirty="0">
                <a:latin typeface="Times New Roman"/>
                <a:cs typeface="Times New Roman"/>
              </a:rPr>
              <a:t>2</a:t>
            </a:r>
            <a:r>
              <a:rPr sz="2250" spc="322" baseline="42592" dirty="0">
                <a:latin typeface="Times New Roman"/>
                <a:cs typeface="Times New Roman"/>
              </a:rPr>
              <a:t> </a:t>
            </a:r>
            <a:r>
              <a:rPr sz="2550" i="1" spc="15" dirty="0">
                <a:latin typeface="Times New Roman"/>
                <a:cs typeface="Times New Roman"/>
              </a:rPr>
              <a:t>f	</a:t>
            </a:r>
            <a:r>
              <a:rPr sz="2550" spc="100" dirty="0">
                <a:latin typeface="Symbol"/>
                <a:cs typeface="Symbol"/>
              </a:rPr>
              <a:t></a:t>
            </a:r>
            <a:r>
              <a:rPr sz="2250" spc="150" baseline="42592" dirty="0">
                <a:latin typeface="Times New Roman"/>
                <a:cs typeface="Times New Roman"/>
              </a:rPr>
              <a:t>2</a:t>
            </a:r>
            <a:r>
              <a:rPr sz="2250" spc="240" baseline="42592" dirty="0">
                <a:latin typeface="Times New Roman"/>
                <a:cs typeface="Times New Roman"/>
              </a:rPr>
              <a:t> </a:t>
            </a:r>
            <a:r>
              <a:rPr sz="2550" i="1" spc="15" dirty="0">
                <a:latin typeface="Times New Roman"/>
                <a:cs typeface="Times New Roman"/>
              </a:rPr>
              <a:t>f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4377" y="5336734"/>
            <a:ext cx="1045844" cy="415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76860" algn="l"/>
                <a:tab pos="588645" algn="l"/>
              </a:tabLst>
            </a:pPr>
            <a:r>
              <a:rPr sz="2550" i="1" spc="15" dirty="0">
                <a:latin typeface="Times New Roman"/>
                <a:cs typeface="Times New Roman"/>
              </a:rPr>
              <a:t>f	</a:t>
            </a:r>
            <a:r>
              <a:rPr sz="2550" spc="25" dirty="0">
                <a:latin typeface="Symbol"/>
                <a:cs typeface="Symbol"/>
              </a:rPr>
              <a:t></a:t>
            </a:r>
            <a:r>
              <a:rPr sz="2550" spc="25" dirty="0">
                <a:latin typeface="Times New Roman"/>
                <a:cs typeface="Times New Roman"/>
              </a:rPr>
              <a:t>	</a:t>
            </a:r>
            <a:r>
              <a:rPr sz="3825" spc="67" baseline="-43572" dirty="0">
                <a:latin typeface="Symbol"/>
                <a:cs typeface="Symbol"/>
              </a:rPr>
              <a:t></a:t>
            </a:r>
            <a:r>
              <a:rPr sz="3825" i="1" spc="67" baseline="-43572" dirty="0">
                <a:latin typeface="Times New Roman"/>
                <a:cs typeface="Times New Roman"/>
              </a:rPr>
              <a:t>x</a:t>
            </a:r>
            <a:r>
              <a:rPr sz="2250" spc="67" baseline="-31481" dirty="0">
                <a:latin typeface="Times New Roman"/>
                <a:cs typeface="Times New Roman"/>
              </a:rPr>
              <a:t>2</a:t>
            </a:r>
            <a:endParaRPr sz="2250" baseline="-3148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1512" y="5190942"/>
            <a:ext cx="424180" cy="415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825" spc="120" baseline="-25054" dirty="0">
                <a:latin typeface="Symbol"/>
                <a:cs typeface="Symbol"/>
              </a:rPr>
              <a:t></a:t>
            </a:r>
            <a:r>
              <a:rPr sz="1500" spc="8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177" y="3526916"/>
            <a:ext cx="8523605" cy="1094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Times New Roman"/>
                <a:cs typeface="Times New Roman"/>
              </a:rPr>
              <a:t>Vậy </a:t>
            </a:r>
            <a:r>
              <a:rPr sz="2800" b="1" dirty="0">
                <a:latin typeface="Times New Roman"/>
                <a:cs typeface="Times New Roman"/>
              </a:rPr>
              <a:t>đạo hàm bậc hai </a:t>
            </a:r>
            <a:r>
              <a:rPr sz="2800" b="1" spc="-5" dirty="0">
                <a:latin typeface="Times New Roman"/>
                <a:cs typeface="Times New Roman"/>
              </a:rPr>
              <a:t>trong tín </a:t>
            </a:r>
            <a:r>
              <a:rPr sz="2800" b="1" spc="-10" dirty="0">
                <a:latin typeface="Times New Roman"/>
                <a:cs typeface="Times New Roman"/>
              </a:rPr>
              <a:t>hiệu </a:t>
            </a:r>
            <a:r>
              <a:rPr sz="2800" b="1" spc="-5" dirty="0">
                <a:latin typeface="Times New Roman"/>
                <a:cs typeface="Times New Roman"/>
              </a:rPr>
              <a:t>rời rạc </a:t>
            </a:r>
            <a:r>
              <a:rPr sz="2800" b="1" dirty="0">
                <a:latin typeface="Times New Roman"/>
                <a:cs typeface="Times New Roman"/>
              </a:rPr>
              <a:t>xấp</a:t>
            </a:r>
            <a:r>
              <a:rPr sz="2800" b="1" spc="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xỉ: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000"/>
              </a:spcBef>
              <a:tabLst>
                <a:tab pos="700405" algn="l"/>
                <a:tab pos="1015365" algn="l"/>
              </a:tabLst>
            </a:pPr>
            <a:r>
              <a:rPr sz="2550" spc="95" dirty="0">
                <a:latin typeface="Symbol"/>
                <a:cs typeface="Symbol"/>
              </a:rPr>
              <a:t></a:t>
            </a:r>
            <a:r>
              <a:rPr sz="2250" spc="142" baseline="42592" dirty="0">
                <a:latin typeface="Times New Roman"/>
                <a:cs typeface="Times New Roman"/>
              </a:rPr>
              <a:t>2</a:t>
            </a:r>
            <a:r>
              <a:rPr sz="2250" spc="284" baseline="42592" dirty="0">
                <a:latin typeface="Times New Roman"/>
                <a:cs typeface="Times New Roman"/>
              </a:rPr>
              <a:t> </a:t>
            </a:r>
            <a:r>
              <a:rPr sz="2550" i="1" spc="35" dirty="0">
                <a:latin typeface="Times New Roman"/>
                <a:cs typeface="Times New Roman"/>
              </a:rPr>
              <a:t>f	</a:t>
            </a:r>
            <a:r>
              <a:rPr sz="2550" spc="75" dirty="0">
                <a:latin typeface="Symbol"/>
                <a:cs typeface="Symbol"/>
              </a:rPr>
              <a:t></a:t>
            </a:r>
            <a:r>
              <a:rPr sz="2550" spc="75" dirty="0">
                <a:latin typeface="Times New Roman"/>
                <a:cs typeface="Times New Roman"/>
              </a:rPr>
              <a:t>	</a:t>
            </a:r>
            <a:r>
              <a:rPr sz="2550" i="1" spc="35" dirty="0">
                <a:latin typeface="Times New Roman"/>
                <a:cs typeface="Times New Roman"/>
              </a:rPr>
              <a:t>f</a:t>
            </a:r>
            <a:r>
              <a:rPr sz="2550" i="1" spc="-65" dirty="0">
                <a:latin typeface="Times New Roman"/>
                <a:cs typeface="Times New Roman"/>
              </a:rPr>
              <a:t> </a:t>
            </a:r>
            <a:r>
              <a:rPr sz="2550" spc="125" dirty="0">
                <a:latin typeface="Times New Roman"/>
                <a:cs typeface="Times New Roman"/>
              </a:rPr>
              <a:t>(</a:t>
            </a:r>
            <a:r>
              <a:rPr sz="2550" i="1" spc="125" dirty="0">
                <a:latin typeface="Times New Roman"/>
                <a:cs typeface="Times New Roman"/>
              </a:rPr>
              <a:t>x</a:t>
            </a:r>
            <a:r>
              <a:rPr sz="2550" i="1" spc="-23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Symbol"/>
                <a:cs typeface="Symbol"/>
              </a:rPr>
              <a:t></a:t>
            </a:r>
            <a:r>
              <a:rPr sz="2550" dirty="0">
                <a:latin typeface="Times New Roman"/>
                <a:cs typeface="Times New Roman"/>
              </a:rPr>
              <a:t>1,</a:t>
            </a:r>
            <a:r>
              <a:rPr sz="2550" spc="-114" dirty="0">
                <a:latin typeface="Times New Roman"/>
                <a:cs typeface="Times New Roman"/>
              </a:rPr>
              <a:t> </a:t>
            </a:r>
            <a:r>
              <a:rPr sz="2550" i="1" spc="75" dirty="0">
                <a:latin typeface="Times New Roman"/>
                <a:cs typeface="Times New Roman"/>
              </a:rPr>
              <a:t>y</a:t>
            </a:r>
            <a:r>
              <a:rPr sz="2550" spc="75" dirty="0">
                <a:latin typeface="Times New Roman"/>
                <a:cs typeface="Times New Roman"/>
              </a:rPr>
              <a:t>)</a:t>
            </a:r>
            <a:r>
              <a:rPr sz="2550" spc="-254" dirty="0">
                <a:latin typeface="Times New Roman"/>
                <a:cs typeface="Times New Roman"/>
              </a:rPr>
              <a:t> </a:t>
            </a:r>
            <a:r>
              <a:rPr sz="2550" spc="75" dirty="0">
                <a:latin typeface="Symbol"/>
                <a:cs typeface="Symbol"/>
              </a:rPr>
              <a:t></a:t>
            </a:r>
            <a:r>
              <a:rPr sz="2550" spc="245" dirty="0">
                <a:latin typeface="Times New Roman"/>
                <a:cs typeface="Times New Roman"/>
              </a:rPr>
              <a:t> </a:t>
            </a:r>
            <a:r>
              <a:rPr sz="2550" i="1" spc="35" dirty="0">
                <a:latin typeface="Times New Roman"/>
                <a:cs typeface="Times New Roman"/>
              </a:rPr>
              <a:t>f</a:t>
            </a:r>
            <a:r>
              <a:rPr sz="2550" i="1" spc="-65" dirty="0">
                <a:latin typeface="Times New Roman"/>
                <a:cs typeface="Times New Roman"/>
              </a:rPr>
              <a:t> </a:t>
            </a:r>
            <a:r>
              <a:rPr sz="2550" spc="80" dirty="0">
                <a:latin typeface="Times New Roman"/>
                <a:cs typeface="Times New Roman"/>
              </a:rPr>
              <a:t>(</a:t>
            </a:r>
            <a:r>
              <a:rPr sz="2550" i="1" spc="80" dirty="0">
                <a:latin typeface="Times New Roman"/>
                <a:cs typeface="Times New Roman"/>
              </a:rPr>
              <a:t>x</a:t>
            </a:r>
            <a:r>
              <a:rPr sz="2550" spc="80" dirty="0">
                <a:latin typeface="Times New Roman"/>
                <a:cs typeface="Times New Roman"/>
              </a:rPr>
              <a:t>,</a:t>
            </a:r>
            <a:r>
              <a:rPr sz="2550" spc="-110" dirty="0">
                <a:latin typeface="Times New Roman"/>
                <a:cs typeface="Times New Roman"/>
              </a:rPr>
              <a:t> </a:t>
            </a:r>
            <a:r>
              <a:rPr sz="2550" i="1" spc="60" dirty="0">
                <a:latin typeface="Times New Roman"/>
                <a:cs typeface="Times New Roman"/>
              </a:rPr>
              <a:t>y</a:t>
            </a:r>
            <a:r>
              <a:rPr sz="2550" i="1" spc="-190" dirty="0">
                <a:latin typeface="Times New Roman"/>
                <a:cs typeface="Times New Roman"/>
              </a:rPr>
              <a:t> </a:t>
            </a:r>
            <a:r>
              <a:rPr sz="2550" spc="15" dirty="0">
                <a:latin typeface="Symbol"/>
                <a:cs typeface="Symbol"/>
              </a:rPr>
              <a:t></a:t>
            </a:r>
            <a:r>
              <a:rPr sz="2550" spc="15" dirty="0">
                <a:latin typeface="Times New Roman"/>
                <a:cs typeface="Times New Roman"/>
              </a:rPr>
              <a:t>1)</a:t>
            </a:r>
            <a:r>
              <a:rPr sz="2550" spc="-254" dirty="0">
                <a:latin typeface="Times New Roman"/>
                <a:cs typeface="Times New Roman"/>
              </a:rPr>
              <a:t> </a:t>
            </a:r>
            <a:r>
              <a:rPr sz="2550" spc="75" dirty="0">
                <a:latin typeface="Symbol"/>
                <a:cs typeface="Symbol"/>
              </a:rPr>
              <a:t></a:t>
            </a:r>
            <a:r>
              <a:rPr sz="2550" spc="-275" dirty="0">
                <a:latin typeface="Times New Roman"/>
                <a:cs typeface="Times New Roman"/>
              </a:rPr>
              <a:t> </a:t>
            </a:r>
            <a:r>
              <a:rPr sz="2550" spc="70" dirty="0">
                <a:latin typeface="Times New Roman"/>
                <a:cs typeface="Times New Roman"/>
              </a:rPr>
              <a:t>4</a:t>
            </a:r>
            <a:r>
              <a:rPr sz="2550" spc="-185" dirty="0">
                <a:latin typeface="Times New Roman"/>
                <a:cs typeface="Times New Roman"/>
              </a:rPr>
              <a:t> </a:t>
            </a:r>
            <a:r>
              <a:rPr sz="2550" i="1" spc="35" dirty="0">
                <a:latin typeface="Times New Roman"/>
                <a:cs typeface="Times New Roman"/>
              </a:rPr>
              <a:t>f</a:t>
            </a:r>
            <a:r>
              <a:rPr sz="2550" i="1" spc="-65" dirty="0">
                <a:latin typeface="Times New Roman"/>
                <a:cs typeface="Times New Roman"/>
              </a:rPr>
              <a:t> </a:t>
            </a:r>
            <a:r>
              <a:rPr sz="2550" spc="80" dirty="0">
                <a:latin typeface="Times New Roman"/>
                <a:cs typeface="Times New Roman"/>
              </a:rPr>
              <a:t>(</a:t>
            </a:r>
            <a:r>
              <a:rPr sz="2550" i="1" spc="80" dirty="0">
                <a:latin typeface="Times New Roman"/>
                <a:cs typeface="Times New Roman"/>
              </a:rPr>
              <a:t>x</a:t>
            </a:r>
            <a:r>
              <a:rPr sz="2550" spc="80" dirty="0">
                <a:latin typeface="Times New Roman"/>
                <a:cs typeface="Times New Roman"/>
              </a:rPr>
              <a:t>,</a:t>
            </a:r>
            <a:r>
              <a:rPr sz="2550" spc="-105" dirty="0">
                <a:latin typeface="Times New Roman"/>
                <a:cs typeface="Times New Roman"/>
              </a:rPr>
              <a:t> </a:t>
            </a:r>
            <a:r>
              <a:rPr sz="2550" i="1" spc="75" dirty="0">
                <a:latin typeface="Times New Roman"/>
                <a:cs typeface="Times New Roman"/>
              </a:rPr>
              <a:t>y</a:t>
            </a:r>
            <a:r>
              <a:rPr sz="2550" spc="75" dirty="0">
                <a:latin typeface="Times New Roman"/>
                <a:cs typeface="Times New Roman"/>
              </a:rPr>
              <a:t>)</a:t>
            </a:r>
            <a:r>
              <a:rPr sz="2550" spc="-260" dirty="0">
                <a:latin typeface="Times New Roman"/>
                <a:cs typeface="Times New Roman"/>
              </a:rPr>
              <a:t> </a:t>
            </a:r>
            <a:r>
              <a:rPr sz="2550" spc="75" dirty="0">
                <a:latin typeface="Symbol"/>
                <a:cs typeface="Symbol"/>
              </a:rPr>
              <a:t></a:t>
            </a:r>
            <a:r>
              <a:rPr sz="2550" spc="245" dirty="0">
                <a:latin typeface="Times New Roman"/>
                <a:cs typeface="Times New Roman"/>
              </a:rPr>
              <a:t> </a:t>
            </a:r>
            <a:r>
              <a:rPr sz="2550" i="1" spc="35" dirty="0">
                <a:latin typeface="Times New Roman"/>
                <a:cs typeface="Times New Roman"/>
              </a:rPr>
              <a:t>f</a:t>
            </a:r>
            <a:r>
              <a:rPr sz="2550" i="1" spc="-70" dirty="0">
                <a:latin typeface="Times New Roman"/>
                <a:cs typeface="Times New Roman"/>
              </a:rPr>
              <a:t> </a:t>
            </a:r>
            <a:r>
              <a:rPr sz="2550" spc="125" dirty="0">
                <a:latin typeface="Times New Roman"/>
                <a:cs typeface="Times New Roman"/>
              </a:rPr>
              <a:t>(</a:t>
            </a:r>
            <a:r>
              <a:rPr sz="2550" i="1" spc="125" dirty="0">
                <a:latin typeface="Times New Roman"/>
                <a:cs typeface="Times New Roman"/>
              </a:rPr>
              <a:t>x</a:t>
            </a:r>
            <a:r>
              <a:rPr sz="2550" i="1" spc="-235" dirty="0">
                <a:latin typeface="Times New Roman"/>
                <a:cs typeface="Times New Roman"/>
              </a:rPr>
              <a:t> </a:t>
            </a:r>
            <a:r>
              <a:rPr sz="2550" spc="-15" dirty="0">
                <a:latin typeface="Symbol"/>
                <a:cs typeface="Symbol"/>
              </a:rPr>
              <a:t></a:t>
            </a:r>
            <a:r>
              <a:rPr sz="2550" spc="-15" dirty="0">
                <a:latin typeface="Times New Roman"/>
                <a:cs typeface="Times New Roman"/>
              </a:rPr>
              <a:t>1,</a:t>
            </a:r>
            <a:r>
              <a:rPr sz="2550" spc="-110" dirty="0">
                <a:latin typeface="Times New Roman"/>
                <a:cs typeface="Times New Roman"/>
              </a:rPr>
              <a:t> </a:t>
            </a:r>
            <a:r>
              <a:rPr sz="2550" i="1" spc="75" dirty="0">
                <a:latin typeface="Times New Roman"/>
                <a:cs typeface="Times New Roman"/>
              </a:rPr>
              <a:t>y</a:t>
            </a:r>
            <a:r>
              <a:rPr sz="2550" spc="75" dirty="0">
                <a:latin typeface="Times New Roman"/>
                <a:cs typeface="Times New Roman"/>
              </a:rPr>
              <a:t>)</a:t>
            </a:r>
            <a:r>
              <a:rPr sz="2550" spc="-254" dirty="0">
                <a:latin typeface="Times New Roman"/>
                <a:cs typeface="Times New Roman"/>
              </a:rPr>
              <a:t> </a:t>
            </a:r>
            <a:r>
              <a:rPr sz="2550" spc="75" dirty="0">
                <a:latin typeface="Symbol"/>
                <a:cs typeface="Symbol"/>
              </a:rPr>
              <a:t></a:t>
            </a:r>
            <a:r>
              <a:rPr sz="2550" spc="245" dirty="0">
                <a:latin typeface="Times New Roman"/>
                <a:cs typeface="Times New Roman"/>
              </a:rPr>
              <a:t> </a:t>
            </a:r>
            <a:r>
              <a:rPr sz="2550" i="1" spc="35" dirty="0">
                <a:latin typeface="Times New Roman"/>
                <a:cs typeface="Times New Roman"/>
              </a:rPr>
              <a:t>f</a:t>
            </a:r>
            <a:r>
              <a:rPr sz="2550" i="1" spc="-65" dirty="0">
                <a:latin typeface="Times New Roman"/>
                <a:cs typeface="Times New Roman"/>
              </a:rPr>
              <a:t> </a:t>
            </a:r>
            <a:r>
              <a:rPr sz="2550" spc="80" dirty="0">
                <a:latin typeface="Times New Roman"/>
                <a:cs typeface="Times New Roman"/>
              </a:rPr>
              <a:t>(</a:t>
            </a:r>
            <a:r>
              <a:rPr sz="2550" i="1" spc="80" dirty="0">
                <a:latin typeface="Times New Roman"/>
                <a:cs typeface="Times New Roman"/>
              </a:rPr>
              <a:t>x</a:t>
            </a:r>
            <a:r>
              <a:rPr sz="2550" spc="80" dirty="0">
                <a:latin typeface="Times New Roman"/>
                <a:cs typeface="Times New Roman"/>
              </a:rPr>
              <a:t>,</a:t>
            </a:r>
            <a:r>
              <a:rPr sz="2550" spc="-114" dirty="0">
                <a:latin typeface="Times New Roman"/>
                <a:cs typeface="Times New Roman"/>
              </a:rPr>
              <a:t> </a:t>
            </a:r>
            <a:r>
              <a:rPr sz="2550" i="1" spc="60" dirty="0">
                <a:latin typeface="Times New Roman"/>
                <a:cs typeface="Times New Roman"/>
              </a:rPr>
              <a:t>y</a:t>
            </a:r>
            <a:r>
              <a:rPr sz="2550" i="1" spc="-19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Symbol"/>
                <a:cs typeface="Symbol"/>
              </a:rPr>
              <a:t></a:t>
            </a:r>
            <a:r>
              <a:rPr sz="2550" dirty="0">
                <a:latin typeface="Times New Roman"/>
                <a:cs typeface="Times New Roman"/>
              </a:rPr>
              <a:t>1)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3039" y="1613129"/>
            <a:ext cx="6009640" cy="162496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550" spc="40" dirty="0">
                <a:latin typeface="Symbol"/>
                <a:cs typeface="Symbol"/>
              </a:rPr>
              <a:t></a:t>
            </a:r>
            <a:r>
              <a:rPr sz="2550" spc="-285" dirty="0">
                <a:latin typeface="Times New Roman"/>
                <a:cs typeface="Times New Roman"/>
              </a:rPr>
              <a:t> </a:t>
            </a:r>
            <a:r>
              <a:rPr sz="2550" spc="25" dirty="0">
                <a:latin typeface="Times New Roman"/>
                <a:cs typeface="Times New Roman"/>
              </a:rPr>
              <a:t>[</a:t>
            </a:r>
            <a:r>
              <a:rPr sz="2550" spc="-110" dirty="0">
                <a:latin typeface="Times New Roman"/>
                <a:cs typeface="Times New Roman"/>
              </a:rPr>
              <a:t> </a:t>
            </a:r>
            <a:r>
              <a:rPr sz="2550" i="1" spc="20" dirty="0">
                <a:latin typeface="Times New Roman"/>
                <a:cs typeface="Times New Roman"/>
              </a:rPr>
              <a:t>f</a:t>
            </a:r>
            <a:r>
              <a:rPr sz="2550" i="1" spc="-55" dirty="0">
                <a:latin typeface="Times New Roman"/>
                <a:cs typeface="Times New Roman"/>
              </a:rPr>
              <a:t> </a:t>
            </a:r>
            <a:r>
              <a:rPr sz="2550" spc="110" dirty="0">
                <a:latin typeface="Times New Roman"/>
                <a:cs typeface="Times New Roman"/>
              </a:rPr>
              <a:t>(</a:t>
            </a:r>
            <a:r>
              <a:rPr sz="2550" i="1" spc="110" dirty="0">
                <a:latin typeface="Times New Roman"/>
                <a:cs typeface="Times New Roman"/>
              </a:rPr>
              <a:t>x</a:t>
            </a:r>
            <a:r>
              <a:rPr sz="2550" i="1" spc="-204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Symbol"/>
                <a:cs typeface="Symbol"/>
              </a:rPr>
              <a:t></a:t>
            </a:r>
            <a:r>
              <a:rPr sz="2550" spc="-10" dirty="0">
                <a:latin typeface="Times New Roman"/>
                <a:cs typeface="Times New Roman"/>
              </a:rPr>
              <a:t>1,</a:t>
            </a:r>
            <a:r>
              <a:rPr sz="2550" spc="-95" dirty="0">
                <a:latin typeface="Times New Roman"/>
                <a:cs typeface="Times New Roman"/>
              </a:rPr>
              <a:t> </a:t>
            </a:r>
            <a:r>
              <a:rPr sz="2550" i="1" spc="60" dirty="0">
                <a:latin typeface="Times New Roman"/>
                <a:cs typeface="Times New Roman"/>
              </a:rPr>
              <a:t>y</a:t>
            </a:r>
            <a:r>
              <a:rPr sz="2550" spc="60" dirty="0">
                <a:latin typeface="Times New Roman"/>
                <a:cs typeface="Times New Roman"/>
              </a:rPr>
              <a:t>)</a:t>
            </a:r>
            <a:r>
              <a:rPr sz="2550" spc="-235" dirty="0">
                <a:latin typeface="Times New Roman"/>
                <a:cs typeface="Times New Roman"/>
              </a:rPr>
              <a:t> </a:t>
            </a:r>
            <a:r>
              <a:rPr sz="2550" spc="40" dirty="0">
                <a:latin typeface="Symbol"/>
                <a:cs typeface="Symbol"/>
              </a:rPr>
              <a:t></a:t>
            </a:r>
            <a:r>
              <a:rPr sz="2550" spc="240" dirty="0">
                <a:latin typeface="Times New Roman"/>
                <a:cs typeface="Times New Roman"/>
              </a:rPr>
              <a:t> </a:t>
            </a:r>
            <a:r>
              <a:rPr sz="2550" i="1" spc="20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2550" spc="75" dirty="0">
                <a:latin typeface="Times New Roman"/>
                <a:cs typeface="Times New Roman"/>
              </a:rPr>
              <a:t>(</a:t>
            </a:r>
            <a:r>
              <a:rPr sz="2550" i="1" spc="75" dirty="0">
                <a:latin typeface="Times New Roman"/>
                <a:cs typeface="Times New Roman"/>
              </a:rPr>
              <a:t>x</a:t>
            </a:r>
            <a:r>
              <a:rPr sz="2550" spc="75" dirty="0">
                <a:latin typeface="Times New Roman"/>
                <a:cs typeface="Times New Roman"/>
              </a:rPr>
              <a:t>,</a:t>
            </a:r>
            <a:r>
              <a:rPr sz="2550" spc="-95" dirty="0">
                <a:latin typeface="Times New Roman"/>
                <a:cs typeface="Times New Roman"/>
              </a:rPr>
              <a:t> </a:t>
            </a:r>
            <a:r>
              <a:rPr sz="2550" i="1" spc="40" dirty="0">
                <a:latin typeface="Times New Roman"/>
                <a:cs typeface="Times New Roman"/>
              </a:rPr>
              <a:t>y</a:t>
            </a:r>
            <a:r>
              <a:rPr sz="2550" spc="40" dirty="0">
                <a:latin typeface="Times New Roman"/>
                <a:cs typeface="Times New Roman"/>
              </a:rPr>
              <a:t>)]</a:t>
            </a:r>
            <a:r>
              <a:rPr sz="2550" spc="-370" dirty="0">
                <a:latin typeface="Times New Roman"/>
                <a:cs typeface="Times New Roman"/>
              </a:rPr>
              <a:t> </a:t>
            </a:r>
            <a:r>
              <a:rPr sz="2550" spc="130" dirty="0">
                <a:latin typeface="Symbol"/>
                <a:cs typeface="Symbol"/>
              </a:rPr>
              <a:t></a:t>
            </a:r>
            <a:r>
              <a:rPr sz="2550" spc="130" dirty="0">
                <a:latin typeface="Times New Roman"/>
                <a:cs typeface="Times New Roman"/>
              </a:rPr>
              <a:t>[</a:t>
            </a:r>
            <a:r>
              <a:rPr sz="2550" spc="-110" dirty="0">
                <a:latin typeface="Times New Roman"/>
                <a:cs typeface="Times New Roman"/>
              </a:rPr>
              <a:t> </a:t>
            </a:r>
            <a:r>
              <a:rPr sz="2550" i="1" spc="20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2550" spc="75" dirty="0">
                <a:latin typeface="Times New Roman"/>
                <a:cs typeface="Times New Roman"/>
              </a:rPr>
              <a:t>(</a:t>
            </a:r>
            <a:r>
              <a:rPr sz="2550" i="1" spc="75" dirty="0">
                <a:latin typeface="Times New Roman"/>
                <a:cs typeface="Times New Roman"/>
              </a:rPr>
              <a:t>x</a:t>
            </a:r>
            <a:r>
              <a:rPr sz="2550" spc="75" dirty="0">
                <a:latin typeface="Times New Roman"/>
                <a:cs typeface="Times New Roman"/>
              </a:rPr>
              <a:t>,</a:t>
            </a:r>
            <a:r>
              <a:rPr sz="2550" spc="-95" dirty="0">
                <a:latin typeface="Times New Roman"/>
                <a:cs typeface="Times New Roman"/>
              </a:rPr>
              <a:t> </a:t>
            </a:r>
            <a:r>
              <a:rPr sz="2550" i="1" spc="60" dirty="0">
                <a:latin typeface="Times New Roman"/>
                <a:cs typeface="Times New Roman"/>
              </a:rPr>
              <a:t>y</a:t>
            </a:r>
            <a:r>
              <a:rPr sz="2550" spc="60" dirty="0">
                <a:latin typeface="Times New Roman"/>
                <a:cs typeface="Times New Roman"/>
              </a:rPr>
              <a:t>)</a:t>
            </a:r>
            <a:r>
              <a:rPr sz="2550" spc="-235" dirty="0">
                <a:latin typeface="Times New Roman"/>
                <a:cs typeface="Times New Roman"/>
              </a:rPr>
              <a:t> </a:t>
            </a:r>
            <a:r>
              <a:rPr sz="2550" spc="40" dirty="0">
                <a:latin typeface="Symbol"/>
                <a:cs typeface="Symbol"/>
              </a:rPr>
              <a:t></a:t>
            </a:r>
            <a:r>
              <a:rPr sz="2550" spc="240" dirty="0">
                <a:latin typeface="Times New Roman"/>
                <a:cs typeface="Times New Roman"/>
              </a:rPr>
              <a:t> </a:t>
            </a:r>
            <a:r>
              <a:rPr sz="2550" i="1" spc="20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2550" spc="110" dirty="0">
                <a:latin typeface="Times New Roman"/>
                <a:cs typeface="Times New Roman"/>
              </a:rPr>
              <a:t>(</a:t>
            </a:r>
            <a:r>
              <a:rPr sz="2550" i="1" spc="110" dirty="0">
                <a:latin typeface="Times New Roman"/>
                <a:cs typeface="Times New Roman"/>
              </a:rPr>
              <a:t>x</a:t>
            </a:r>
            <a:r>
              <a:rPr sz="2550" i="1" spc="-204" dirty="0">
                <a:latin typeface="Times New Roman"/>
                <a:cs typeface="Times New Roman"/>
              </a:rPr>
              <a:t> </a:t>
            </a:r>
            <a:r>
              <a:rPr sz="2550" spc="-25" dirty="0">
                <a:latin typeface="Symbol"/>
                <a:cs typeface="Symbol"/>
              </a:rPr>
              <a:t></a:t>
            </a:r>
            <a:r>
              <a:rPr sz="2550" spc="-25" dirty="0">
                <a:latin typeface="Times New Roman"/>
                <a:cs typeface="Times New Roman"/>
              </a:rPr>
              <a:t>1,</a:t>
            </a:r>
            <a:r>
              <a:rPr sz="2550" spc="-95" dirty="0">
                <a:latin typeface="Times New Roman"/>
                <a:cs typeface="Times New Roman"/>
              </a:rPr>
              <a:t> </a:t>
            </a:r>
            <a:r>
              <a:rPr sz="2550" i="1" spc="35" dirty="0">
                <a:latin typeface="Times New Roman"/>
                <a:cs typeface="Times New Roman"/>
              </a:rPr>
              <a:t>y</a:t>
            </a:r>
            <a:r>
              <a:rPr sz="2550" spc="35" dirty="0">
                <a:latin typeface="Times New Roman"/>
                <a:cs typeface="Times New Roman"/>
              </a:rPr>
              <a:t>)]</a:t>
            </a: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27660" algn="l"/>
              </a:tabLst>
            </a:pPr>
            <a:r>
              <a:rPr sz="2550" spc="40" dirty="0">
                <a:latin typeface="Symbol"/>
                <a:cs typeface="Symbol"/>
              </a:rPr>
              <a:t></a:t>
            </a:r>
            <a:r>
              <a:rPr sz="2550" spc="40" dirty="0">
                <a:latin typeface="Times New Roman"/>
                <a:cs typeface="Times New Roman"/>
              </a:rPr>
              <a:t>	</a:t>
            </a:r>
            <a:r>
              <a:rPr sz="2550" i="1" spc="20" dirty="0">
                <a:latin typeface="Times New Roman"/>
                <a:cs typeface="Times New Roman"/>
              </a:rPr>
              <a:t>f</a:t>
            </a:r>
            <a:r>
              <a:rPr sz="2550" i="1" spc="-60" dirty="0">
                <a:latin typeface="Times New Roman"/>
                <a:cs typeface="Times New Roman"/>
              </a:rPr>
              <a:t> </a:t>
            </a:r>
            <a:r>
              <a:rPr sz="2550" spc="110" dirty="0">
                <a:latin typeface="Times New Roman"/>
                <a:cs typeface="Times New Roman"/>
              </a:rPr>
              <a:t>(</a:t>
            </a:r>
            <a:r>
              <a:rPr sz="2550" i="1" spc="110" dirty="0">
                <a:latin typeface="Times New Roman"/>
                <a:cs typeface="Times New Roman"/>
              </a:rPr>
              <a:t>x</a:t>
            </a:r>
            <a:r>
              <a:rPr sz="2550" i="1" spc="-204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Symbol"/>
                <a:cs typeface="Symbol"/>
              </a:rPr>
              <a:t></a:t>
            </a:r>
            <a:r>
              <a:rPr sz="2550" spc="-10" dirty="0">
                <a:latin typeface="Times New Roman"/>
                <a:cs typeface="Times New Roman"/>
              </a:rPr>
              <a:t>1,</a:t>
            </a:r>
            <a:r>
              <a:rPr sz="2550" spc="-95" dirty="0">
                <a:latin typeface="Times New Roman"/>
                <a:cs typeface="Times New Roman"/>
              </a:rPr>
              <a:t> </a:t>
            </a:r>
            <a:r>
              <a:rPr sz="2550" i="1" spc="60" dirty="0">
                <a:latin typeface="Times New Roman"/>
                <a:cs typeface="Times New Roman"/>
              </a:rPr>
              <a:t>y</a:t>
            </a:r>
            <a:r>
              <a:rPr sz="2550" spc="60" dirty="0">
                <a:latin typeface="Times New Roman"/>
                <a:cs typeface="Times New Roman"/>
              </a:rPr>
              <a:t>)</a:t>
            </a:r>
            <a:r>
              <a:rPr sz="2550" spc="-235" dirty="0">
                <a:latin typeface="Times New Roman"/>
                <a:cs typeface="Times New Roman"/>
              </a:rPr>
              <a:t> </a:t>
            </a:r>
            <a:r>
              <a:rPr sz="2550" spc="40" dirty="0">
                <a:latin typeface="Symbol"/>
                <a:cs typeface="Symbol"/>
              </a:rPr>
              <a:t></a:t>
            </a:r>
            <a:r>
              <a:rPr sz="2550" spc="-235" dirty="0">
                <a:latin typeface="Times New Roman"/>
                <a:cs typeface="Times New Roman"/>
              </a:rPr>
              <a:t> </a:t>
            </a:r>
            <a:r>
              <a:rPr sz="2550" spc="35" dirty="0">
                <a:latin typeface="Times New Roman"/>
                <a:cs typeface="Times New Roman"/>
              </a:rPr>
              <a:t>2</a:t>
            </a:r>
            <a:r>
              <a:rPr sz="2550" spc="-160" dirty="0">
                <a:latin typeface="Times New Roman"/>
                <a:cs typeface="Times New Roman"/>
              </a:rPr>
              <a:t> </a:t>
            </a:r>
            <a:r>
              <a:rPr sz="2550" i="1" spc="20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2550" spc="75" dirty="0">
                <a:latin typeface="Times New Roman"/>
                <a:cs typeface="Times New Roman"/>
              </a:rPr>
              <a:t>(</a:t>
            </a:r>
            <a:r>
              <a:rPr sz="2550" i="1" spc="75" dirty="0">
                <a:latin typeface="Times New Roman"/>
                <a:cs typeface="Times New Roman"/>
              </a:rPr>
              <a:t>x</a:t>
            </a:r>
            <a:r>
              <a:rPr sz="2550" spc="75" dirty="0">
                <a:latin typeface="Times New Roman"/>
                <a:cs typeface="Times New Roman"/>
              </a:rPr>
              <a:t>,</a:t>
            </a:r>
            <a:r>
              <a:rPr sz="2550" spc="-95" dirty="0">
                <a:latin typeface="Times New Roman"/>
                <a:cs typeface="Times New Roman"/>
              </a:rPr>
              <a:t> </a:t>
            </a:r>
            <a:r>
              <a:rPr sz="2550" i="1" spc="60" dirty="0">
                <a:latin typeface="Times New Roman"/>
                <a:cs typeface="Times New Roman"/>
              </a:rPr>
              <a:t>y</a:t>
            </a:r>
            <a:r>
              <a:rPr sz="2550" spc="60" dirty="0">
                <a:latin typeface="Times New Roman"/>
                <a:cs typeface="Times New Roman"/>
              </a:rPr>
              <a:t>)</a:t>
            </a:r>
            <a:r>
              <a:rPr sz="2550" spc="-235" dirty="0">
                <a:latin typeface="Times New Roman"/>
                <a:cs typeface="Times New Roman"/>
              </a:rPr>
              <a:t> </a:t>
            </a:r>
            <a:r>
              <a:rPr sz="2550" spc="40" dirty="0">
                <a:latin typeface="Symbol"/>
                <a:cs typeface="Symbol"/>
              </a:rPr>
              <a:t></a:t>
            </a:r>
            <a:r>
              <a:rPr sz="2550" spc="275" dirty="0">
                <a:latin typeface="Times New Roman"/>
                <a:cs typeface="Times New Roman"/>
              </a:rPr>
              <a:t> </a:t>
            </a:r>
            <a:r>
              <a:rPr sz="2550" i="1" spc="20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2550" spc="110" dirty="0">
                <a:latin typeface="Times New Roman"/>
                <a:cs typeface="Times New Roman"/>
              </a:rPr>
              <a:t>(</a:t>
            </a:r>
            <a:r>
              <a:rPr sz="2550" i="1" spc="110" dirty="0">
                <a:latin typeface="Times New Roman"/>
                <a:cs typeface="Times New Roman"/>
              </a:rPr>
              <a:t>x</a:t>
            </a:r>
            <a:r>
              <a:rPr sz="2550" i="1" spc="-210" dirty="0">
                <a:latin typeface="Times New Roman"/>
                <a:cs typeface="Times New Roman"/>
              </a:rPr>
              <a:t> </a:t>
            </a:r>
            <a:r>
              <a:rPr sz="2550" spc="-20" dirty="0">
                <a:latin typeface="Symbol"/>
                <a:cs typeface="Symbol"/>
              </a:rPr>
              <a:t></a:t>
            </a:r>
            <a:r>
              <a:rPr sz="2550" spc="-20" dirty="0">
                <a:latin typeface="Times New Roman"/>
                <a:cs typeface="Times New Roman"/>
              </a:rPr>
              <a:t>1,</a:t>
            </a:r>
            <a:r>
              <a:rPr sz="2550" spc="-100" dirty="0">
                <a:latin typeface="Times New Roman"/>
                <a:cs typeface="Times New Roman"/>
              </a:rPr>
              <a:t> </a:t>
            </a:r>
            <a:r>
              <a:rPr sz="2550" i="1" spc="65" dirty="0">
                <a:latin typeface="Times New Roman"/>
                <a:cs typeface="Times New Roman"/>
              </a:rPr>
              <a:t>y</a:t>
            </a:r>
            <a:r>
              <a:rPr sz="2550" spc="65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  <a:p>
            <a:pPr marL="133985">
              <a:lnSpc>
                <a:spcPct val="100000"/>
              </a:lnSpc>
              <a:spcBef>
                <a:spcPts val="1850"/>
              </a:spcBef>
            </a:pPr>
            <a:r>
              <a:rPr sz="2550" i="1" spc="15" dirty="0">
                <a:latin typeface="Times New Roman"/>
                <a:cs typeface="Times New Roman"/>
              </a:rPr>
              <a:t>f</a:t>
            </a:r>
            <a:r>
              <a:rPr sz="2550" i="1" spc="-45" dirty="0">
                <a:latin typeface="Times New Roman"/>
                <a:cs typeface="Times New Roman"/>
              </a:rPr>
              <a:t> </a:t>
            </a:r>
            <a:r>
              <a:rPr sz="2550" spc="75" dirty="0">
                <a:latin typeface="Times New Roman"/>
                <a:cs typeface="Times New Roman"/>
              </a:rPr>
              <a:t>(</a:t>
            </a:r>
            <a:r>
              <a:rPr sz="2550" i="1" spc="75" dirty="0">
                <a:latin typeface="Times New Roman"/>
                <a:cs typeface="Times New Roman"/>
              </a:rPr>
              <a:t>x</a:t>
            </a:r>
            <a:r>
              <a:rPr sz="2550" spc="75" dirty="0">
                <a:latin typeface="Times New Roman"/>
                <a:cs typeface="Times New Roman"/>
              </a:rPr>
              <a:t>,</a:t>
            </a:r>
            <a:r>
              <a:rPr sz="2550" spc="-100" dirty="0">
                <a:latin typeface="Times New Roman"/>
                <a:cs typeface="Times New Roman"/>
              </a:rPr>
              <a:t> </a:t>
            </a:r>
            <a:r>
              <a:rPr sz="2550" i="1" spc="30" dirty="0">
                <a:latin typeface="Times New Roman"/>
                <a:cs typeface="Times New Roman"/>
              </a:rPr>
              <a:t>y</a:t>
            </a:r>
            <a:r>
              <a:rPr sz="2550" i="1" spc="-160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Symbol"/>
                <a:cs typeface="Symbol"/>
              </a:rPr>
              <a:t></a:t>
            </a:r>
            <a:r>
              <a:rPr sz="2550" spc="5" dirty="0">
                <a:latin typeface="Times New Roman"/>
                <a:cs typeface="Times New Roman"/>
              </a:rPr>
              <a:t>1)</a:t>
            </a:r>
            <a:r>
              <a:rPr sz="2550" spc="-229" dirty="0">
                <a:latin typeface="Times New Roman"/>
                <a:cs typeface="Times New Roman"/>
              </a:rPr>
              <a:t> </a:t>
            </a:r>
            <a:r>
              <a:rPr sz="2550" spc="35" dirty="0">
                <a:latin typeface="Symbol"/>
                <a:cs typeface="Symbol"/>
              </a:rPr>
              <a:t></a:t>
            </a:r>
            <a:r>
              <a:rPr sz="2550" spc="-240" dirty="0">
                <a:latin typeface="Times New Roman"/>
                <a:cs typeface="Times New Roman"/>
              </a:rPr>
              <a:t> </a:t>
            </a:r>
            <a:r>
              <a:rPr sz="2550" spc="30" dirty="0">
                <a:latin typeface="Times New Roman"/>
                <a:cs typeface="Times New Roman"/>
              </a:rPr>
              <a:t>2</a:t>
            </a:r>
            <a:r>
              <a:rPr sz="2550" spc="-150" dirty="0">
                <a:latin typeface="Times New Roman"/>
                <a:cs typeface="Times New Roman"/>
              </a:rPr>
              <a:t> </a:t>
            </a:r>
            <a:r>
              <a:rPr sz="2550" i="1" spc="15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2550" spc="75" dirty="0">
                <a:latin typeface="Times New Roman"/>
                <a:cs typeface="Times New Roman"/>
              </a:rPr>
              <a:t>(</a:t>
            </a:r>
            <a:r>
              <a:rPr sz="2550" i="1" spc="75" dirty="0">
                <a:latin typeface="Times New Roman"/>
                <a:cs typeface="Times New Roman"/>
              </a:rPr>
              <a:t>x</a:t>
            </a:r>
            <a:r>
              <a:rPr sz="2550" spc="75" dirty="0">
                <a:latin typeface="Times New Roman"/>
                <a:cs typeface="Times New Roman"/>
              </a:rPr>
              <a:t>,</a:t>
            </a:r>
            <a:r>
              <a:rPr sz="2550" spc="-95" dirty="0">
                <a:latin typeface="Times New Roman"/>
                <a:cs typeface="Times New Roman"/>
              </a:rPr>
              <a:t> </a:t>
            </a:r>
            <a:r>
              <a:rPr sz="2550" i="1" spc="60" dirty="0">
                <a:latin typeface="Times New Roman"/>
                <a:cs typeface="Times New Roman"/>
              </a:rPr>
              <a:t>y</a:t>
            </a:r>
            <a:r>
              <a:rPr sz="2550" spc="60" dirty="0">
                <a:latin typeface="Times New Roman"/>
                <a:cs typeface="Times New Roman"/>
              </a:rPr>
              <a:t>)</a:t>
            </a:r>
            <a:r>
              <a:rPr sz="2550" spc="-229" dirty="0">
                <a:latin typeface="Times New Roman"/>
                <a:cs typeface="Times New Roman"/>
              </a:rPr>
              <a:t> </a:t>
            </a:r>
            <a:r>
              <a:rPr sz="2550" spc="35" dirty="0">
                <a:latin typeface="Symbol"/>
                <a:cs typeface="Symbol"/>
              </a:rPr>
              <a:t></a:t>
            </a:r>
            <a:r>
              <a:rPr sz="2550" spc="280" dirty="0">
                <a:latin typeface="Times New Roman"/>
                <a:cs typeface="Times New Roman"/>
              </a:rPr>
              <a:t> </a:t>
            </a:r>
            <a:r>
              <a:rPr sz="2550" i="1" spc="15" dirty="0">
                <a:latin typeface="Times New Roman"/>
                <a:cs typeface="Times New Roman"/>
              </a:rPr>
              <a:t>f</a:t>
            </a:r>
            <a:r>
              <a:rPr sz="2550" i="1" spc="-55" dirty="0">
                <a:latin typeface="Times New Roman"/>
                <a:cs typeface="Times New Roman"/>
              </a:rPr>
              <a:t> </a:t>
            </a:r>
            <a:r>
              <a:rPr sz="2550" spc="75" dirty="0">
                <a:latin typeface="Times New Roman"/>
                <a:cs typeface="Times New Roman"/>
              </a:rPr>
              <a:t>(</a:t>
            </a:r>
            <a:r>
              <a:rPr sz="2550" i="1" spc="75" dirty="0">
                <a:latin typeface="Times New Roman"/>
                <a:cs typeface="Times New Roman"/>
              </a:rPr>
              <a:t>x</a:t>
            </a:r>
            <a:r>
              <a:rPr sz="2550" spc="75" dirty="0">
                <a:latin typeface="Times New Roman"/>
                <a:cs typeface="Times New Roman"/>
              </a:rPr>
              <a:t>,</a:t>
            </a:r>
            <a:r>
              <a:rPr sz="2550" spc="-95" dirty="0">
                <a:latin typeface="Times New Roman"/>
                <a:cs typeface="Times New Roman"/>
              </a:rPr>
              <a:t> </a:t>
            </a:r>
            <a:r>
              <a:rPr sz="2550" i="1" spc="30" dirty="0">
                <a:latin typeface="Times New Roman"/>
                <a:cs typeface="Times New Roman"/>
              </a:rPr>
              <a:t>y</a:t>
            </a:r>
            <a:r>
              <a:rPr sz="2550" i="1" spc="-160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Symbol"/>
                <a:cs typeface="Symbol"/>
              </a:rPr>
              <a:t></a:t>
            </a:r>
            <a:r>
              <a:rPr sz="2550" spc="-5" dirty="0">
                <a:latin typeface="Times New Roman"/>
                <a:cs typeface="Times New Roman"/>
              </a:rPr>
              <a:t>1)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2118" y="3078872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5">
                <a:moveTo>
                  <a:pt x="0" y="0"/>
                </a:moveTo>
                <a:lnTo>
                  <a:pt x="554322" y="0"/>
                </a:lnTo>
              </a:path>
            </a:pathLst>
          </a:custGeom>
          <a:ln w="13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3993" y="3076468"/>
            <a:ext cx="501650" cy="415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65" dirty="0">
                <a:latin typeface="Symbol"/>
                <a:cs typeface="Symbol"/>
              </a:rPr>
              <a:t></a:t>
            </a:r>
            <a:r>
              <a:rPr sz="2550" i="1" spc="65" dirty="0">
                <a:latin typeface="Times New Roman"/>
                <a:cs typeface="Times New Roman"/>
              </a:rPr>
              <a:t>y</a:t>
            </a:r>
            <a:r>
              <a:rPr sz="2250" spc="97" baseline="42592" dirty="0">
                <a:latin typeface="Times New Roman"/>
                <a:cs typeface="Times New Roman"/>
              </a:rPr>
              <a:t>2</a:t>
            </a:r>
            <a:endParaRPr sz="2250" baseline="42592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1115" y="2617268"/>
            <a:ext cx="882650" cy="415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661035" algn="l"/>
              </a:tabLst>
            </a:pPr>
            <a:r>
              <a:rPr sz="2550" spc="105" dirty="0">
                <a:latin typeface="Symbol"/>
                <a:cs typeface="Symbol"/>
              </a:rPr>
              <a:t></a:t>
            </a:r>
            <a:r>
              <a:rPr sz="2250" spc="157" baseline="42592" dirty="0">
                <a:latin typeface="Times New Roman"/>
                <a:cs typeface="Times New Roman"/>
              </a:rPr>
              <a:t>2</a:t>
            </a:r>
            <a:r>
              <a:rPr sz="2250" spc="322" baseline="42592" dirty="0">
                <a:latin typeface="Times New Roman"/>
                <a:cs typeface="Times New Roman"/>
              </a:rPr>
              <a:t> </a:t>
            </a:r>
            <a:r>
              <a:rPr sz="2550" i="1" spc="15" dirty="0">
                <a:latin typeface="Times New Roman"/>
                <a:cs typeface="Times New Roman"/>
              </a:rPr>
              <a:t>f	</a:t>
            </a:r>
            <a:r>
              <a:rPr sz="3825" spc="52" baseline="-34858" dirty="0">
                <a:latin typeface="Symbol"/>
                <a:cs typeface="Symbol"/>
              </a:rPr>
              <a:t></a:t>
            </a:r>
            <a:endParaRPr sz="3825" baseline="-34858">
              <a:latin typeface="Symbol"/>
              <a:cs typeface="Symbo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8331" y="1173872"/>
            <a:ext cx="554990" cy="0"/>
          </a:xfrm>
          <a:custGeom>
            <a:avLst/>
            <a:gdLst/>
            <a:ahLst/>
            <a:cxnLst/>
            <a:rect l="l" t="t" r="r" b="b"/>
            <a:pathLst>
              <a:path w="554990">
                <a:moveTo>
                  <a:pt x="0" y="0"/>
                </a:moveTo>
                <a:lnTo>
                  <a:pt x="554452" y="0"/>
                </a:lnTo>
              </a:path>
            </a:pathLst>
          </a:custGeom>
          <a:ln w="13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68089" y="1173872"/>
            <a:ext cx="339090" cy="0"/>
          </a:xfrm>
          <a:custGeom>
            <a:avLst/>
            <a:gdLst/>
            <a:ahLst/>
            <a:cxnLst/>
            <a:rect l="l" t="t" r="r" b="b"/>
            <a:pathLst>
              <a:path w="339089">
                <a:moveTo>
                  <a:pt x="0" y="0"/>
                </a:moveTo>
                <a:lnTo>
                  <a:pt x="338700" y="0"/>
                </a:lnTo>
              </a:path>
            </a:pathLst>
          </a:custGeom>
          <a:ln w="13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0556" y="1173872"/>
            <a:ext cx="354330" cy="0"/>
          </a:xfrm>
          <a:custGeom>
            <a:avLst/>
            <a:gdLst/>
            <a:ahLst/>
            <a:cxnLst/>
            <a:rect l="l" t="t" r="r" b="b"/>
            <a:pathLst>
              <a:path w="354330">
                <a:moveTo>
                  <a:pt x="0" y="0"/>
                </a:moveTo>
                <a:lnTo>
                  <a:pt x="353852" y="0"/>
                </a:lnTo>
              </a:path>
            </a:pathLst>
          </a:custGeom>
          <a:ln w="13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2956" y="1173872"/>
            <a:ext cx="339090" cy="0"/>
          </a:xfrm>
          <a:custGeom>
            <a:avLst/>
            <a:gdLst/>
            <a:ahLst/>
            <a:cxnLst/>
            <a:rect l="l" t="t" r="r" b="b"/>
            <a:pathLst>
              <a:path w="339089">
                <a:moveTo>
                  <a:pt x="0" y="0"/>
                </a:moveTo>
                <a:lnTo>
                  <a:pt x="338808" y="0"/>
                </a:lnTo>
              </a:path>
            </a:pathLst>
          </a:custGeom>
          <a:ln w="13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51275" y="917134"/>
            <a:ext cx="3208020" cy="415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825" spc="7" baseline="-43572" dirty="0">
                <a:latin typeface="Symbol"/>
                <a:cs typeface="Symbol"/>
              </a:rPr>
              <a:t></a:t>
            </a:r>
            <a:r>
              <a:rPr sz="3825" i="1" spc="7" baseline="-43572" dirty="0">
                <a:latin typeface="Times New Roman"/>
                <a:cs typeface="Times New Roman"/>
              </a:rPr>
              <a:t>x</a:t>
            </a:r>
            <a:r>
              <a:rPr sz="3825" i="1" spc="-172" baseline="-43572" dirty="0">
                <a:latin typeface="Times New Roman"/>
                <a:cs typeface="Times New Roman"/>
              </a:rPr>
              <a:t> </a:t>
            </a:r>
            <a:r>
              <a:rPr sz="2550" spc="20" dirty="0">
                <a:latin typeface="Times New Roman"/>
                <a:cs typeface="Times New Roman"/>
              </a:rPr>
              <a:t>(</a:t>
            </a:r>
            <a:r>
              <a:rPr sz="2550" spc="-110" dirty="0">
                <a:latin typeface="Times New Roman"/>
                <a:cs typeface="Times New Roman"/>
              </a:rPr>
              <a:t> </a:t>
            </a:r>
            <a:r>
              <a:rPr sz="2550" i="1" spc="15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2550" spc="105" dirty="0">
                <a:latin typeface="Times New Roman"/>
                <a:cs typeface="Times New Roman"/>
              </a:rPr>
              <a:t>(</a:t>
            </a:r>
            <a:r>
              <a:rPr sz="2550" i="1" spc="105" dirty="0">
                <a:latin typeface="Times New Roman"/>
                <a:cs typeface="Times New Roman"/>
              </a:rPr>
              <a:t>x</a:t>
            </a:r>
            <a:r>
              <a:rPr sz="2550" i="1" spc="-204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Symbol"/>
                <a:cs typeface="Symbol"/>
              </a:rPr>
              <a:t></a:t>
            </a:r>
            <a:r>
              <a:rPr sz="2550" spc="-10" dirty="0">
                <a:latin typeface="Times New Roman"/>
                <a:cs typeface="Times New Roman"/>
              </a:rPr>
              <a:t>1,</a:t>
            </a:r>
            <a:r>
              <a:rPr sz="2550" spc="-105" dirty="0">
                <a:latin typeface="Times New Roman"/>
                <a:cs typeface="Times New Roman"/>
              </a:rPr>
              <a:t> </a:t>
            </a:r>
            <a:r>
              <a:rPr sz="2550" i="1" spc="60" dirty="0">
                <a:latin typeface="Times New Roman"/>
                <a:cs typeface="Times New Roman"/>
              </a:rPr>
              <a:t>y</a:t>
            </a:r>
            <a:r>
              <a:rPr sz="2550" spc="60" dirty="0">
                <a:latin typeface="Times New Roman"/>
                <a:cs typeface="Times New Roman"/>
              </a:rPr>
              <a:t>)</a:t>
            </a:r>
            <a:r>
              <a:rPr sz="2550" spc="-229" dirty="0">
                <a:latin typeface="Times New Roman"/>
                <a:cs typeface="Times New Roman"/>
              </a:rPr>
              <a:t> </a:t>
            </a:r>
            <a:r>
              <a:rPr sz="2550" spc="35" dirty="0">
                <a:latin typeface="Symbol"/>
                <a:cs typeface="Symbol"/>
              </a:rPr>
              <a:t></a:t>
            </a:r>
            <a:r>
              <a:rPr sz="2550" spc="240" dirty="0">
                <a:latin typeface="Times New Roman"/>
                <a:cs typeface="Times New Roman"/>
              </a:rPr>
              <a:t> </a:t>
            </a:r>
            <a:r>
              <a:rPr sz="2550" i="1" spc="15" dirty="0">
                <a:latin typeface="Times New Roman"/>
                <a:cs typeface="Times New Roman"/>
              </a:rPr>
              <a:t>f</a:t>
            </a:r>
            <a:r>
              <a:rPr sz="2550" i="1" spc="-55" dirty="0">
                <a:latin typeface="Times New Roman"/>
                <a:cs typeface="Times New Roman"/>
              </a:rPr>
              <a:t> </a:t>
            </a:r>
            <a:r>
              <a:rPr sz="2550" spc="75" dirty="0">
                <a:latin typeface="Times New Roman"/>
                <a:cs typeface="Times New Roman"/>
              </a:rPr>
              <a:t>(</a:t>
            </a:r>
            <a:r>
              <a:rPr sz="2550" i="1" spc="75" dirty="0">
                <a:latin typeface="Times New Roman"/>
                <a:cs typeface="Times New Roman"/>
              </a:rPr>
              <a:t>x</a:t>
            </a:r>
            <a:r>
              <a:rPr sz="2550" spc="75" dirty="0">
                <a:latin typeface="Times New Roman"/>
                <a:cs typeface="Times New Roman"/>
              </a:rPr>
              <a:t>,</a:t>
            </a:r>
            <a:r>
              <a:rPr sz="2550" spc="-100" dirty="0">
                <a:latin typeface="Times New Roman"/>
                <a:cs typeface="Times New Roman"/>
              </a:rPr>
              <a:t> </a:t>
            </a:r>
            <a:r>
              <a:rPr sz="2550" i="1" spc="35" dirty="0">
                <a:latin typeface="Times New Roman"/>
                <a:cs typeface="Times New Roman"/>
              </a:rPr>
              <a:t>y</a:t>
            </a:r>
            <a:r>
              <a:rPr sz="2550" spc="35" dirty="0">
                <a:latin typeface="Times New Roman"/>
                <a:cs typeface="Times New Roman"/>
              </a:rPr>
              <a:t>))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57449" y="1171468"/>
            <a:ext cx="2049145" cy="4546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ts val="1685"/>
              </a:lnSpc>
              <a:spcBef>
                <a:spcPts val="105"/>
              </a:spcBef>
              <a:tabLst>
                <a:tab pos="927100" algn="l"/>
              </a:tabLst>
            </a:pPr>
            <a:r>
              <a:rPr sz="2550" spc="50" dirty="0">
                <a:latin typeface="Symbol"/>
                <a:cs typeface="Symbol"/>
              </a:rPr>
              <a:t></a:t>
            </a:r>
            <a:r>
              <a:rPr sz="2550" i="1" spc="50" dirty="0">
                <a:latin typeface="Times New Roman"/>
                <a:cs typeface="Times New Roman"/>
              </a:rPr>
              <a:t>x</a:t>
            </a:r>
            <a:r>
              <a:rPr sz="2250" spc="75" baseline="42592" dirty="0">
                <a:latin typeface="Times New Roman"/>
                <a:cs typeface="Times New Roman"/>
              </a:rPr>
              <a:t>2	</a:t>
            </a:r>
            <a:r>
              <a:rPr sz="2550" spc="5" dirty="0">
                <a:latin typeface="Symbol"/>
                <a:cs typeface="Symbol"/>
              </a:rPr>
              <a:t></a:t>
            </a:r>
            <a:r>
              <a:rPr sz="2550" i="1" spc="5" dirty="0">
                <a:latin typeface="Times New Roman"/>
                <a:cs typeface="Times New Roman"/>
              </a:rPr>
              <a:t>x</a:t>
            </a:r>
            <a:r>
              <a:rPr sz="2550" i="1" spc="-185" dirty="0">
                <a:latin typeface="Times New Roman"/>
                <a:cs typeface="Times New Roman"/>
              </a:rPr>
              <a:t> </a:t>
            </a:r>
            <a:r>
              <a:rPr sz="3825" spc="37" baseline="39215" dirty="0">
                <a:latin typeface="Symbol"/>
                <a:cs typeface="Symbol"/>
              </a:rPr>
              <a:t></a:t>
            </a:r>
            <a:r>
              <a:rPr sz="3825" spc="-247" baseline="39215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Symbol"/>
                <a:cs typeface="Symbol"/>
              </a:rPr>
              <a:t></a:t>
            </a:r>
            <a:r>
              <a:rPr sz="2550" i="1" spc="5" dirty="0">
                <a:latin typeface="Times New Roman"/>
                <a:cs typeface="Times New Roman"/>
              </a:rPr>
              <a:t>x</a:t>
            </a:r>
            <a:r>
              <a:rPr sz="2550" i="1" spc="-160" dirty="0">
                <a:latin typeface="Times New Roman"/>
                <a:cs typeface="Times New Roman"/>
              </a:rPr>
              <a:t> </a:t>
            </a:r>
            <a:r>
              <a:rPr sz="3825" spc="37" baseline="39215" dirty="0">
                <a:latin typeface="Symbol"/>
                <a:cs typeface="Symbol"/>
              </a:rPr>
              <a:t></a:t>
            </a:r>
            <a:endParaRPr sz="3825" baseline="39215">
              <a:latin typeface="Symbol"/>
              <a:cs typeface="Symbol"/>
            </a:endParaRPr>
          </a:p>
          <a:p>
            <a:pPr marL="1294765">
              <a:lnSpc>
                <a:spcPts val="1685"/>
              </a:lnSpc>
              <a:tabLst>
                <a:tab pos="1857375" algn="l"/>
              </a:tabLst>
            </a:pPr>
            <a:r>
              <a:rPr sz="2550" spc="25" dirty="0">
                <a:latin typeface="Symbol"/>
                <a:cs typeface="Symbol"/>
              </a:rPr>
              <a:t></a:t>
            </a:r>
            <a:r>
              <a:rPr sz="2550" spc="25" dirty="0">
                <a:latin typeface="Times New Roman"/>
                <a:cs typeface="Times New Roman"/>
              </a:rPr>
              <a:t>	</a:t>
            </a:r>
            <a:r>
              <a:rPr sz="2550" spc="25" dirty="0">
                <a:latin typeface="Symbol"/>
                <a:cs typeface="Symbol"/>
              </a:rPr>
              <a:t>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7332" y="712268"/>
            <a:ext cx="2613660" cy="415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661035" algn="l"/>
                <a:tab pos="1005840" algn="l"/>
                <a:tab pos="1304925" algn="l"/>
                <a:tab pos="1867535" algn="l"/>
                <a:tab pos="2410460" algn="l"/>
              </a:tabLst>
            </a:pPr>
            <a:r>
              <a:rPr sz="2550" spc="105" dirty="0">
                <a:latin typeface="Symbol"/>
                <a:cs typeface="Symbol"/>
              </a:rPr>
              <a:t></a:t>
            </a:r>
            <a:r>
              <a:rPr sz="2250" spc="157" baseline="42592" dirty="0">
                <a:latin typeface="Times New Roman"/>
                <a:cs typeface="Times New Roman"/>
              </a:rPr>
              <a:t>2</a:t>
            </a:r>
            <a:r>
              <a:rPr sz="2250" spc="322" baseline="42592" dirty="0">
                <a:latin typeface="Times New Roman"/>
                <a:cs typeface="Times New Roman"/>
              </a:rPr>
              <a:t> </a:t>
            </a:r>
            <a:r>
              <a:rPr sz="2550" i="1" spc="15" dirty="0">
                <a:latin typeface="Times New Roman"/>
                <a:cs typeface="Times New Roman"/>
              </a:rPr>
              <a:t>f	</a:t>
            </a:r>
            <a:r>
              <a:rPr sz="3825" spc="52" baseline="-34858" dirty="0">
                <a:latin typeface="Symbol"/>
                <a:cs typeface="Symbol"/>
              </a:rPr>
              <a:t></a:t>
            </a:r>
            <a:r>
              <a:rPr sz="3825" spc="52" baseline="-34858" dirty="0">
                <a:latin typeface="Times New Roman"/>
                <a:cs typeface="Times New Roman"/>
              </a:rPr>
              <a:t>	</a:t>
            </a:r>
            <a:r>
              <a:rPr sz="2550" spc="30" dirty="0">
                <a:latin typeface="Symbol"/>
                <a:cs typeface="Symbol"/>
              </a:rPr>
              <a:t></a:t>
            </a:r>
            <a:r>
              <a:rPr sz="2550" spc="30" dirty="0">
                <a:latin typeface="Times New Roman"/>
                <a:cs typeface="Times New Roman"/>
              </a:rPr>
              <a:t>	</a:t>
            </a:r>
            <a:r>
              <a:rPr sz="3825" spc="37" baseline="-4357" dirty="0">
                <a:latin typeface="Symbol"/>
                <a:cs typeface="Symbol"/>
              </a:rPr>
              <a:t></a:t>
            </a:r>
            <a:r>
              <a:rPr sz="3825" spc="-284" baseline="-4357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Symbol"/>
                <a:cs typeface="Symbol"/>
              </a:rPr>
              <a:t></a:t>
            </a:r>
            <a:r>
              <a:rPr sz="2550" i="1" spc="-5" dirty="0">
                <a:latin typeface="Times New Roman"/>
                <a:cs typeface="Times New Roman"/>
              </a:rPr>
              <a:t>f	</a:t>
            </a:r>
            <a:r>
              <a:rPr sz="3825" spc="37" baseline="-4357" dirty="0">
                <a:latin typeface="Symbol"/>
                <a:cs typeface="Symbol"/>
              </a:rPr>
              <a:t></a:t>
            </a:r>
            <a:r>
              <a:rPr sz="3825" spc="-112" baseline="-4357" dirty="0">
                <a:latin typeface="Times New Roman"/>
                <a:cs typeface="Times New Roman"/>
              </a:rPr>
              <a:t> </a:t>
            </a:r>
            <a:r>
              <a:rPr sz="3825" spc="52" baseline="-34858" dirty="0">
                <a:latin typeface="Symbol"/>
                <a:cs typeface="Symbol"/>
              </a:rPr>
              <a:t></a:t>
            </a:r>
            <a:r>
              <a:rPr sz="3825" spc="52" baseline="-34858" dirty="0">
                <a:latin typeface="Times New Roman"/>
                <a:cs typeface="Times New Roman"/>
              </a:rPr>
              <a:t>	</a:t>
            </a:r>
            <a:r>
              <a:rPr sz="2550" spc="30" dirty="0">
                <a:latin typeface="Symbol"/>
                <a:cs typeface="Symbol"/>
              </a:rPr>
              <a:t>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9951" y="5368121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9951" y="5896859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4906" y="5368121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04906" y="5896859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23334" y="5685239"/>
            <a:ext cx="39560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157" baseline="-20299" dirty="0">
                <a:latin typeface="Times New Roman"/>
                <a:cs typeface="Times New Roman"/>
              </a:rPr>
              <a:t>0</a:t>
            </a:r>
            <a:r>
              <a:rPr sz="2600" spc="10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79506" y="5685239"/>
            <a:ext cx="40322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r>
              <a:rPr sz="2600" spc="-434" dirty="0">
                <a:latin typeface="Times New Roman"/>
                <a:cs typeface="Times New Roman"/>
              </a:rPr>
              <a:t> </a:t>
            </a:r>
            <a:r>
              <a:rPr sz="3900" spc="7" baseline="-20299" dirty="0">
                <a:latin typeface="Times New Roman"/>
                <a:cs typeface="Times New Roman"/>
              </a:rPr>
              <a:t>0</a:t>
            </a:r>
            <a:endParaRPr sz="3900" baseline="-20299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2618" y="4716222"/>
            <a:ext cx="2368550" cy="151320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603885" algn="ctr">
              <a:lnSpc>
                <a:spcPct val="100000"/>
              </a:lnSpc>
              <a:spcBef>
                <a:spcPts val="880"/>
              </a:spcBef>
              <a:tabLst>
                <a:tab pos="1353185" algn="l"/>
                <a:tab pos="1947545" algn="l"/>
              </a:tabLst>
            </a:pPr>
            <a:r>
              <a:rPr sz="3900" spc="7" baseline="-4273" dirty="0">
                <a:latin typeface="Symbol"/>
                <a:cs typeface="Symbol"/>
              </a:rPr>
              <a:t></a:t>
            </a:r>
            <a:r>
              <a:rPr sz="3900" spc="-585" baseline="-4273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0	1	</a:t>
            </a:r>
            <a:r>
              <a:rPr sz="2600" spc="105" dirty="0">
                <a:latin typeface="Times New Roman"/>
                <a:cs typeface="Times New Roman"/>
              </a:rPr>
              <a:t>0</a:t>
            </a:r>
            <a:r>
              <a:rPr sz="3900" spc="157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785"/>
              </a:spcBef>
              <a:tabLst>
                <a:tab pos="1290955" algn="l"/>
                <a:tab pos="1995805" algn="l"/>
              </a:tabLst>
            </a:pPr>
            <a:r>
              <a:rPr sz="2600" i="1" spc="10" dirty="0">
                <a:latin typeface="Times New Roman"/>
                <a:cs typeface="Times New Roman"/>
              </a:rPr>
              <a:t>H </a:t>
            </a:r>
            <a:r>
              <a:rPr sz="2600" spc="10" dirty="0">
                <a:latin typeface="Symbol"/>
                <a:cs typeface="Symbol"/>
              </a:rPr>
              <a:t></a:t>
            </a:r>
            <a:r>
              <a:rPr sz="2600" spc="114" dirty="0">
                <a:latin typeface="Times New Roman"/>
                <a:cs typeface="Times New Roman"/>
              </a:rPr>
              <a:t> </a:t>
            </a:r>
            <a:r>
              <a:rPr sz="3900" spc="7" baseline="43803" dirty="0">
                <a:latin typeface="Symbol"/>
                <a:cs typeface="Symbol"/>
              </a:rPr>
              <a:t></a:t>
            </a:r>
            <a:r>
              <a:rPr sz="3900" spc="-622" baseline="43803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1	</a:t>
            </a:r>
            <a:r>
              <a:rPr sz="2600" spc="10" dirty="0">
                <a:latin typeface="Symbol"/>
                <a:cs typeface="Symbol"/>
              </a:rPr>
              <a:t></a:t>
            </a:r>
            <a:r>
              <a:rPr sz="2600" spc="-2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4	</a:t>
            </a:r>
            <a:r>
              <a:rPr sz="2600" spc="114" dirty="0">
                <a:latin typeface="Times New Roman"/>
                <a:cs typeface="Times New Roman"/>
              </a:rPr>
              <a:t>1</a:t>
            </a:r>
            <a:r>
              <a:rPr sz="3900" spc="172" baseline="43803" dirty="0">
                <a:latin typeface="Symbol"/>
                <a:cs typeface="Symbol"/>
              </a:rPr>
              <a:t></a:t>
            </a:r>
            <a:endParaRPr sz="3900" baseline="43803">
              <a:latin typeface="Symbol"/>
              <a:cs typeface="Symbol"/>
            </a:endParaRPr>
          </a:p>
          <a:p>
            <a:pPr marL="606425" algn="ctr">
              <a:lnSpc>
                <a:spcPct val="100000"/>
              </a:lnSpc>
              <a:spcBef>
                <a:spcPts val="785"/>
              </a:spcBef>
            </a:pPr>
            <a:r>
              <a:rPr sz="2600" spc="5" dirty="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540" y="4822697"/>
            <a:ext cx="3346450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Tương đương với </a:t>
            </a:r>
            <a:r>
              <a:rPr sz="2800" b="1" spc="-10" dirty="0">
                <a:latin typeface="Times New Roman"/>
                <a:cs typeface="Times New Roman"/>
              </a:rPr>
              <a:t>ma  </a:t>
            </a:r>
            <a:r>
              <a:rPr sz="2800" b="1" dirty="0">
                <a:latin typeface="Times New Roman"/>
                <a:cs typeface="Times New Roman"/>
              </a:rPr>
              <a:t>trận: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860805"/>
            <a:ext cx="4873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Phân ngưỡng: | H</a:t>
            </a:r>
            <a:r>
              <a:rPr sz="2800" spc="-5" dirty="0">
                <a:latin typeface="Symbol"/>
                <a:cs typeface="Symbol"/>
              </a:rPr>
              <a:t></a:t>
            </a:r>
            <a:r>
              <a:rPr sz="2800" spc="-5" dirty="0"/>
              <a:t>I | theo θ &gt;</a:t>
            </a:r>
            <a:r>
              <a:rPr sz="2800" spc="25" dirty="0"/>
              <a:t> </a:t>
            </a:r>
            <a:r>
              <a:rPr sz="2800" spc="-5" dirty="0"/>
              <a:t>0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3451" y="2207133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5386" y="2156841"/>
            <a:ext cx="3433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9217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Nếu	</a:t>
            </a:r>
            <a:r>
              <a:rPr sz="2800" b="1" spc="-5" dirty="0">
                <a:latin typeface="Times New Roman"/>
                <a:cs typeface="Times New Roman"/>
              </a:rPr>
              <a:t>| H </a:t>
            </a:r>
            <a:r>
              <a:rPr sz="2800" b="1" spc="-5" dirty="0">
                <a:latin typeface="Symbol"/>
                <a:cs typeface="Symbol"/>
              </a:rPr>
              <a:t></a:t>
            </a:r>
            <a:r>
              <a:rPr sz="2800" b="1" spc="-5" dirty="0">
                <a:latin typeface="Times New Roman"/>
                <a:cs typeface="Times New Roman"/>
              </a:rPr>
              <a:t> I(x, </a:t>
            </a:r>
            <a:r>
              <a:rPr sz="2800" b="1" dirty="0">
                <a:latin typeface="Times New Roman"/>
                <a:cs typeface="Times New Roman"/>
              </a:rPr>
              <a:t>y) </a:t>
            </a:r>
            <a:r>
              <a:rPr sz="2800" b="1" spc="-5" dirty="0">
                <a:latin typeface="Times New Roman"/>
                <a:cs typeface="Times New Roman"/>
              </a:rPr>
              <a:t>| ≥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θ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4394" y="2586609"/>
            <a:ext cx="1083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I(x, </a:t>
            </a:r>
            <a:r>
              <a:rPr sz="2400" b="1" spc="-20" dirty="0">
                <a:latin typeface="Arial"/>
                <a:cs typeface="Arial"/>
              </a:rPr>
              <a:t>y)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0130" y="2997784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06722" y="2947492"/>
            <a:ext cx="2135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Times New Roman"/>
                <a:cs typeface="Times New Roman"/>
              </a:rPr>
              <a:t>Nếu </a:t>
            </a:r>
            <a:r>
              <a:rPr sz="2800" b="1" spc="-5" dirty="0">
                <a:latin typeface="Times New Roman"/>
                <a:cs typeface="Times New Roman"/>
              </a:rPr>
              <a:t>ngược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lại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90800" y="2293620"/>
            <a:ext cx="381000" cy="990600"/>
          </a:xfrm>
          <a:custGeom>
            <a:avLst/>
            <a:gdLst/>
            <a:ahLst/>
            <a:cxnLst/>
            <a:rect l="l" t="t" r="r" b="b"/>
            <a:pathLst>
              <a:path w="381000" h="990600">
                <a:moveTo>
                  <a:pt x="381000" y="990600"/>
                </a:moveTo>
                <a:lnTo>
                  <a:pt x="320808" y="986391"/>
                </a:lnTo>
                <a:lnTo>
                  <a:pt x="268516" y="974673"/>
                </a:lnTo>
                <a:lnTo>
                  <a:pt x="227271" y="956803"/>
                </a:lnTo>
                <a:lnTo>
                  <a:pt x="190500" y="908050"/>
                </a:lnTo>
                <a:lnTo>
                  <a:pt x="190500" y="577850"/>
                </a:lnTo>
                <a:lnTo>
                  <a:pt x="180782" y="551757"/>
                </a:lnTo>
                <a:lnTo>
                  <a:pt x="153728" y="529096"/>
                </a:lnTo>
                <a:lnTo>
                  <a:pt x="112483" y="511226"/>
                </a:lnTo>
                <a:lnTo>
                  <a:pt x="60191" y="499508"/>
                </a:lnTo>
                <a:lnTo>
                  <a:pt x="0" y="495300"/>
                </a:lnTo>
                <a:lnTo>
                  <a:pt x="60191" y="491091"/>
                </a:lnTo>
                <a:lnTo>
                  <a:pt x="112483" y="479373"/>
                </a:lnTo>
                <a:lnTo>
                  <a:pt x="153728" y="461503"/>
                </a:lnTo>
                <a:lnTo>
                  <a:pt x="180782" y="438842"/>
                </a:lnTo>
                <a:lnTo>
                  <a:pt x="190500" y="412750"/>
                </a:lnTo>
                <a:lnTo>
                  <a:pt x="190500" y="82550"/>
                </a:lnTo>
                <a:lnTo>
                  <a:pt x="200217" y="56457"/>
                </a:lnTo>
                <a:lnTo>
                  <a:pt x="227271" y="33796"/>
                </a:lnTo>
                <a:lnTo>
                  <a:pt x="268516" y="15926"/>
                </a:lnTo>
                <a:lnTo>
                  <a:pt x="320808" y="4208"/>
                </a:lnTo>
                <a:lnTo>
                  <a:pt x="381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22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298815" cy="1637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Thực tế </a:t>
            </a:r>
            <a:r>
              <a:rPr sz="2800" b="1" dirty="0">
                <a:latin typeface="Times New Roman"/>
                <a:cs typeface="Times New Roman"/>
              </a:rPr>
              <a:t>người </a:t>
            </a:r>
            <a:r>
              <a:rPr sz="2800" b="1" spc="-5" dirty="0">
                <a:latin typeface="Times New Roman"/>
                <a:cs typeface="Times New Roman"/>
              </a:rPr>
              <a:t>ta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thể </a:t>
            </a:r>
            <a:r>
              <a:rPr sz="2800" b="1" dirty="0">
                <a:latin typeface="Times New Roman"/>
                <a:cs typeface="Times New Roman"/>
              </a:rPr>
              <a:t>dùng </a:t>
            </a:r>
            <a:r>
              <a:rPr sz="2800" b="1" spc="-5" dirty="0">
                <a:latin typeface="Times New Roman"/>
                <a:cs typeface="Times New Roman"/>
              </a:rPr>
              <a:t>một số </a:t>
            </a:r>
            <a:r>
              <a:rPr sz="2800" b="1" spc="-10" dirty="0">
                <a:latin typeface="Times New Roman"/>
                <a:cs typeface="Times New Roman"/>
              </a:rPr>
              <a:t>biến </a:t>
            </a:r>
            <a:r>
              <a:rPr sz="2800" b="1" spc="-5" dirty="0">
                <a:latin typeface="Times New Roman"/>
                <a:cs typeface="Times New Roman"/>
              </a:rPr>
              <a:t>thể </a:t>
            </a:r>
            <a:r>
              <a:rPr sz="2800" b="1" dirty="0">
                <a:latin typeface="Times New Roman"/>
                <a:cs typeface="Times New Roman"/>
              </a:rPr>
              <a:t>để xấp  xỉ </a:t>
            </a:r>
            <a:r>
              <a:rPr sz="2800" b="1" spc="-5" dirty="0">
                <a:latin typeface="Times New Roman"/>
                <a:cs typeface="Times New Roman"/>
              </a:rPr>
              <a:t>rời rạc </a:t>
            </a:r>
            <a:r>
              <a:rPr sz="2800" b="1" dirty="0">
                <a:latin typeface="Times New Roman"/>
                <a:cs typeface="Times New Roman"/>
              </a:rPr>
              <a:t>đạo hàm bậc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hai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06108" y="2156078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6108" y="3001258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71645" y="2156078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1645" y="3001258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6245" y="2789639"/>
            <a:ext cx="4940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r>
              <a:rPr sz="2600" spc="240" dirty="0">
                <a:latin typeface="Times New Roman"/>
                <a:cs typeface="Times New Roman"/>
              </a:rPr>
              <a:t> </a:t>
            </a:r>
            <a:r>
              <a:rPr sz="3900" spc="15" baseline="-20299" dirty="0">
                <a:latin typeface="Times New Roman"/>
                <a:cs typeface="Times New Roman"/>
              </a:rPr>
              <a:t>0</a:t>
            </a:r>
            <a:endParaRPr sz="3900" baseline="-20299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6434" y="1820622"/>
            <a:ext cx="2681605" cy="151320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880"/>
              </a:spcBef>
              <a:tabLst>
                <a:tab pos="815975" algn="l"/>
                <a:tab pos="1552575" algn="l"/>
              </a:tabLst>
            </a:pPr>
            <a:r>
              <a:rPr sz="3900" spc="7" baseline="-4273" dirty="0">
                <a:latin typeface="Symbol"/>
                <a:cs typeface="Symbol"/>
              </a:rPr>
              <a:t></a:t>
            </a:r>
            <a:r>
              <a:rPr sz="3900" spc="472" baseline="-4273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Times New Roman"/>
                <a:cs typeface="Times New Roman"/>
              </a:rPr>
              <a:t>0	</a:t>
            </a:r>
            <a:r>
              <a:rPr sz="2600" spc="80" dirty="0">
                <a:latin typeface="Symbol"/>
                <a:cs typeface="Symbol"/>
              </a:rPr>
              <a:t></a:t>
            </a:r>
            <a:r>
              <a:rPr sz="2600" spc="80" dirty="0">
                <a:latin typeface="Times New Roman"/>
                <a:cs typeface="Times New Roman"/>
              </a:rPr>
              <a:t>1	</a:t>
            </a:r>
            <a:r>
              <a:rPr sz="2600" spc="10" dirty="0">
                <a:latin typeface="Times New Roman"/>
                <a:cs typeface="Times New Roman"/>
              </a:rPr>
              <a:t>0</a:t>
            </a:r>
            <a:r>
              <a:rPr sz="2600" spc="155" dirty="0">
                <a:latin typeface="Times New Roman"/>
                <a:cs typeface="Times New Roman"/>
              </a:rPr>
              <a:t> </a:t>
            </a:r>
            <a:r>
              <a:rPr sz="3900" spc="7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R="43180" algn="r">
              <a:lnSpc>
                <a:spcPct val="100000"/>
              </a:lnSpc>
              <a:spcBef>
                <a:spcPts val="785"/>
              </a:spcBef>
              <a:tabLst>
                <a:tab pos="1508125" algn="l"/>
                <a:tab pos="2072005" algn="l"/>
              </a:tabLst>
            </a:pPr>
            <a:r>
              <a:rPr sz="2600" i="1" spc="15" dirty="0">
                <a:latin typeface="Times New Roman"/>
                <a:cs typeface="Times New Roman"/>
              </a:rPr>
              <a:t>H</a:t>
            </a:r>
            <a:r>
              <a:rPr sz="2600" i="1" spc="260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Symbol"/>
                <a:cs typeface="Symbol"/>
              </a:rPr>
              <a:t>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3900" spc="450" baseline="-9615" dirty="0">
                <a:latin typeface="Symbol"/>
                <a:cs typeface="Symbol"/>
              </a:rPr>
              <a:t>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10" dirty="0">
                <a:latin typeface="Times New Roman"/>
                <a:cs typeface="Times New Roman"/>
              </a:rPr>
              <a:t>1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10" dirty="0">
                <a:latin typeface="Times New Roman"/>
                <a:cs typeface="Times New Roman"/>
              </a:rPr>
              <a:t>4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-5" dirty="0">
                <a:latin typeface="Times New Roman"/>
                <a:cs typeface="Times New Roman"/>
              </a:rPr>
              <a:t>1</a:t>
            </a:r>
            <a:r>
              <a:rPr sz="3900" spc="7" baseline="-9615" dirty="0">
                <a:latin typeface="Symbol"/>
                <a:cs typeface="Symbol"/>
              </a:rPr>
              <a:t></a:t>
            </a:r>
            <a:endParaRPr sz="3900" baseline="-9615">
              <a:latin typeface="Symbol"/>
              <a:cs typeface="Symbol"/>
            </a:endParaRPr>
          </a:p>
          <a:p>
            <a:pPr marR="43180" algn="r">
              <a:lnSpc>
                <a:spcPct val="100000"/>
              </a:lnSpc>
              <a:spcBef>
                <a:spcPts val="785"/>
              </a:spcBef>
              <a:tabLst>
                <a:tab pos="736600" algn="l"/>
              </a:tabLst>
            </a:pPr>
            <a:r>
              <a:rPr sz="2600" spc="80" dirty="0">
                <a:latin typeface="Symbol"/>
                <a:cs typeface="Symbol"/>
              </a:rPr>
              <a:t></a:t>
            </a:r>
            <a:r>
              <a:rPr sz="2600" spc="80" dirty="0">
                <a:latin typeface="Times New Roman"/>
                <a:cs typeface="Times New Roman"/>
              </a:rPr>
              <a:t>1	</a:t>
            </a:r>
            <a:r>
              <a:rPr sz="2600" spc="10" dirty="0">
                <a:latin typeface="Times New Roman"/>
                <a:cs typeface="Times New Roman"/>
              </a:rPr>
              <a:t>0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3900" spc="7" baseline="20299" dirty="0">
                <a:latin typeface="Symbol"/>
                <a:cs typeface="Symbol"/>
              </a:rPr>
              <a:t></a:t>
            </a:r>
            <a:endParaRPr sz="3900" baseline="20299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10680" y="3908678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0680" y="4753859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76217" y="3908678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6217" y="4753859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8916" y="4068988"/>
            <a:ext cx="570865" cy="1017269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80"/>
              </a:spcBef>
            </a:pPr>
            <a:r>
              <a:rPr sz="2600" spc="50" dirty="0">
                <a:latin typeface="Symbol"/>
                <a:cs typeface="Symbol"/>
              </a:rPr>
              <a:t></a:t>
            </a:r>
            <a:r>
              <a:rPr sz="2600" spc="50" dirty="0">
                <a:latin typeface="Times New Roman"/>
                <a:cs typeface="Times New Roman"/>
              </a:rPr>
              <a:t>1</a:t>
            </a:r>
            <a:r>
              <a:rPr sz="3900" spc="75" baseline="-9615" dirty="0">
                <a:latin typeface="Symbol"/>
                <a:cs typeface="Symbol"/>
              </a:rPr>
              <a:t></a:t>
            </a:r>
            <a:endParaRPr sz="3900" baseline="-9615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785"/>
              </a:spcBef>
            </a:pPr>
            <a:r>
              <a:rPr sz="2600" spc="50" dirty="0">
                <a:latin typeface="Symbol"/>
                <a:cs typeface="Symbol"/>
              </a:rPr>
              <a:t></a:t>
            </a:r>
            <a:r>
              <a:rPr sz="2600" spc="50" dirty="0">
                <a:latin typeface="Times New Roman"/>
                <a:cs typeface="Times New Roman"/>
              </a:rPr>
              <a:t>1</a:t>
            </a:r>
            <a:r>
              <a:rPr sz="3900" spc="75" baseline="20299" dirty="0">
                <a:latin typeface="Symbol"/>
                <a:cs typeface="Symbol"/>
              </a:rPr>
              <a:t></a:t>
            </a:r>
            <a:endParaRPr sz="3900" baseline="20299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1006" y="3573222"/>
            <a:ext cx="2681605" cy="151320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667385">
              <a:lnSpc>
                <a:spcPct val="100000"/>
              </a:lnSpc>
              <a:spcBef>
                <a:spcPts val="880"/>
              </a:spcBef>
              <a:tabLst>
                <a:tab pos="1483995" algn="l"/>
                <a:tab pos="2135505" algn="l"/>
              </a:tabLst>
            </a:pPr>
            <a:r>
              <a:rPr sz="3900" spc="232" baseline="-4273" dirty="0">
                <a:latin typeface="Symbol"/>
                <a:cs typeface="Symbol"/>
              </a:rPr>
              <a:t>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155" dirty="0">
                <a:latin typeface="Times New Roman"/>
                <a:cs typeface="Times New Roman"/>
              </a:rPr>
              <a:t>1	</a:t>
            </a:r>
            <a:r>
              <a:rPr sz="2600" spc="80" dirty="0">
                <a:latin typeface="Symbol"/>
                <a:cs typeface="Symbol"/>
              </a:rPr>
              <a:t></a:t>
            </a:r>
            <a:r>
              <a:rPr sz="2600" spc="80" dirty="0">
                <a:latin typeface="Times New Roman"/>
                <a:cs typeface="Times New Roman"/>
              </a:rPr>
              <a:t>1	</a:t>
            </a:r>
            <a:r>
              <a:rPr sz="2600" spc="50" dirty="0">
                <a:latin typeface="Symbol"/>
                <a:cs typeface="Symbol"/>
              </a:rPr>
              <a:t></a:t>
            </a:r>
            <a:r>
              <a:rPr sz="2600" spc="50" dirty="0">
                <a:latin typeface="Times New Roman"/>
                <a:cs typeface="Times New Roman"/>
              </a:rPr>
              <a:t>1</a:t>
            </a:r>
            <a:r>
              <a:rPr sz="3900" spc="75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L="63500">
              <a:lnSpc>
                <a:spcPct val="100000"/>
              </a:lnSpc>
              <a:spcBef>
                <a:spcPts val="785"/>
              </a:spcBef>
              <a:tabLst>
                <a:tab pos="1567180" algn="l"/>
              </a:tabLst>
            </a:pPr>
            <a:r>
              <a:rPr sz="2600" i="1" spc="15" dirty="0">
                <a:latin typeface="Times New Roman"/>
                <a:cs typeface="Times New Roman"/>
              </a:rPr>
              <a:t>H</a:t>
            </a:r>
            <a:r>
              <a:rPr sz="2600" i="1" spc="260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Symbol"/>
                <a:cs typeface="Symbol"/>
              </a:rPr>
              <a:t>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3900" spc="232" baseline="-9615" dirty="0">
                <a:latin typeface="Symbol"/>
                <a:cs typeface="Symbol"/>
              </a:rPr>
              <a:t>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155" dirty="0">
                <a:latin typeface="Times New Roman"/>
                <a:cs typeface="Times New Roman"/>
              </a:rPr>
              <a:t>1	</a:t>
            </a:r>
            <a:r>
              <a:rPr sz="2600" spc="10" dirty="0">
                <a:latin typeface="Times New Roman"/>
                <a:cs typeface="Times New Roman"/>
              </a:rPr>
              <a:t>8</a:t>
            </a:r>
            <a:endParaRPr sz="2600">
              <a:latin typeface="Times New Roman"/>
              <a:cs typeface="Times New Roman"/>
            </a:endParaRPr>
          </a:p>
          <a:p>
            <a:pPr marL="667385">
              <a:lnSpc>
                <a:spcPct val="100000"/>
              </a:lnSpc>
              <a:spcBef>
                <a:spcPts val="785"/>
              </a:spcBef>
              <a:tabLst>
                <a:tab pos="1483995" algn="l"/>
              </a:tabLst>
            </a:pPr>
            <a:r>
              <a:rPr sz="3900" spc="232" baseline="20299" dirty="0">
                <a:latin typeface="Symbol"/>
                <a:cs typeface="Symbol"/>
              </a:rPr>
              <a:t>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155" dirty="0">
                <a:latin typeface="Times New Roman"/>
                <a:cs typeface="Times New Roman"/>
              </a:rPr>
              <a:t>1	</a:t>
            </a:r>
            <a:r>
              <a:rPr sz="2600" spc="80" dirty="0">
                <a:latin typeface="Symbol"/>
                <a:cs typeface="Symbol"/>
              </a:rPr>
              <a:t></a:t>
            </a:r>
            <a:r>
              <a:rPr sz="2600" spc="80" dirty="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2586" y="2765678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72586" y="3610859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2411" y="2765678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52411" y="3610859"/>
            <a:ext cx="1536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Symbol"/>
                <a:cs typeface="Symbol"/>
              </a:rPr>
              <a:t>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27011" y="3399239"/>
            <a:ext cx="52260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6865" algn="l"/>
              </a:tabLst>
            </a:pPr>
            <a:r>
              <a:rPr sz="2600" spc="5" dirty="0">
                <a:latin typeface="Symbol"/>
                <a:cs typeface="Symbol"/>
              </a:rPr>
              <a:t></a:t>
            </a:r>
            <a:r>
              <a:rPr sz="2600" spc="5" dirty="0">
                <a:latin typeface="Times New Roman"/>
                <a:cs typeface="Times New Roman"/>
              </a:rPr>
              <a:t>	</a:t>
            </a:r>
            <a:r>
              <a:rPr sz="3900" spc="15" baseline="-20299" dirty="0">
                <a:latin typeface="Times New Roman"/>
                <a:cs typeface="Times New Roman"/>
              </a:rPr>
              <a:t>1</a:t>
            </a:r>
            <a:endParaRPr sz="3900" baseline="-20299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97631" y="2430222"/>
            <a:ext cx="2866390" cy="151320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880"/>
              </a:spcBef>
              <a:tabLst>
                <a:tab pos="278765" algn="l"/>
                <a:tab pos="878205" algn="l"/>
                <a:tab pos="1704975" algn="l"/>
                <a:tab pos="2019935" algn="l"/>
              </a:tabLst>
            </a:pPr>
            <a:r>
              <a:rPr sz="3900" spc="7" baseline="-4273" dirty="0">
                <a:latin typeface="Symbol"/>
                <a:cs typeface="Symbol"/>
              </a:rPr>
              <a:t></a:t>
            </a:r>
            <a:r>
              <a:rPr sz="3900" spc="7" baseline="-4273" dirty="0">
                <a:latin typeface="Times New Roman"/>
                <a:cs typeface="Times New Roman"/>
              </a:rPr>
              <a:t>	</a:t>
            </a:r>
            <a:r>
              <a:rPr sz="2600" spc="10" dirty="0">
                <a:latin typeface="Times New Roman"/>
                <a:cs typeface="Times New Roman"/>
              </a:rPr>
              <a:t>1	</a:t>
            </a:r>
            <a:r>
              <a:rPr sz="2600" spc="10" dirty="0">
                <a:latin typeface="Symbol"/>
                <a:cs typeface="Symbol"/>
              </a:rPr>
              <a:t></a:t>
            </a:r>
            <a:r>
              <a:rPr sz="2600" spc="-225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Times New Roman"/>
                <a:cs typeface="Times New Roman"/>
              </a:rPr>
              <a:t>2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10" dirty="0">
                <a:latin typeface="Times New Roman"/>
                <a:cs typeface="Times New Roman"/>
              </a:rPr>
              <a:t>1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3900" spc="7" baseline="-4273" dirty="0">
                <a:latin typeface="Symbol"/>
                <a:cs typeface="Symbol"/>
              </a:rPr>
              <a:t></a:t>
            </a:r>
            <a:endParaRPr sz="3900" baseline="-4273">
              <a:latin typeface="Symbol"/>
              <a:cs typeface="Symbol"/>
            </a:endParaRPr>
          </a:p>
          <a:p>
            <a:pPr marR="43180" algn="r">
              <a:lnSpc>
                <a:spcPct val="100000"/>
              </a:lnSpc>
              <a:spcBef>
                <a:spcPts val="785"/>
              </a:spcBef>
              <a:tabLst>
                <a:tab pos="1600835" algn="l"/>
                <a:tab pos="2195195" algn="l"/>
              </a:tabLst>
            </a:pPr>
            <a:r>
              <a:rPr sz="2600" i="1" spc="15" dirty="0">
                <a:latin typeface="Times New Roman"/>
                <a:cs typeface="Times New Roman"/>
              </a:rPr>
              <a:t>H </a:t>
            </a:r>
            <a:r>
              <a:rPr sz="2600" spc="10" dirty="0">
                <a:latin typeface="Symbol"/>
                <a:cs typeface="Symbol"/>
              </a:rPr>
              <a:t></a:t>
            </a:r>
            <a:r>
              <a:rPr sz="2600" spc="105" dirty="0">
                <a:latin typeface="Times New Roman"/>
                <a:cs typeface="Times New Roman"/>
              </a:rPr>
              <a:t> </a:t>
            </a:r>
            <a:r>
              <a:rPr sz="3900" spc="232" baseline="-9615" dirty="0">
                <a:latin typeface="Symbol"/>
                <a:cs typeface="Symbol"/>
              </a:rPr>
              <a:t></a:t>
            </a:r>
            <a:r>
              <a:rPr sz="2600" spc="155" dirty="0">
                <a:latin typeface="Symbol"/>
                <a:cs typeface="Symbol"/>
              </a:rPr>
              <a:t></a:t>
            </a:r>
            <a:r>
              <a:rPr sz="2600" spc="-225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Times New Roman"/>
                <a:cs typeface="Times New Roman"/>
              </a:rPr>
              <a:t>2	4	</a:t>
            </a:r>
            <a:r>
              <a:rPr sz="2600" spc="10" dirty="0">
                <a:latin typeface="Symbol"/>
                <a:cs typeface="Symbol"/>
              </a:rPr>
              <a:t></a:t>
            </a:r>
            <a:r>
              <a:rPr sz="2600" spc="-320" dirty="0">
                <a:latin typeface="Times New Roman"/>
                <a:cs typeface="Times New Roman"/>
              </a:rPr>
              <a:t> </a:t>
            </a:r>
            <a:r>
              <a:rPr sz="2600" spc="105" dirty="0">
                <a:latin typeface="Times New Roman"/>
                <a:cs typeface="Times New Roman"/>
              </a:rPr>
              <a:t>2</a:t>
            </a:r>
            <a:r>
              <a:rPr sz="3900" spc="157" baseline="-9615" dirty="0">
                <a:latin typeface="Symbol"/>
                <a:cs typeface="Symbol"/>
              </a:rPr>
              <a:t></a:t>
            </a:r>
            <a:endParaRPr sz="3900" baseline="-9615">
              <a:latin typeface="Symbol"/>
              <a:cs typeface="Symbol"/>
            </a:endParaRPr>
          </a:p>
          <a:p>
            <a:pPr marR="43180" algn="r">
              <a:lnSpc>
                <a:spcPct val="100000"/>
              </a:lnSpc>
              <a:spcBef>
                <a:spcPts val="785"/>
              </a:spcBef>
              <a:tabLst>
                <a:tab pos="826135" algn="l"/>
                <a:tab pos="1141095" algn="l"/>
              </a:tabLst>
            </a:pPr>
            <a:r>
              <a:rPr sz="2600" spc="10" dirty="0">
                <a:latin typeface="Symbol"/>
                <a:cs typeface="Symbol"/>
              </a:rPr>
              <a:t></a:t>
            </a:r>
            <a:r>
              <a:rPr sz="2600" spc="-225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Times New Roman"/>
                <a:cs typeface="Times New Roman"/>
              </a:rPr>
              <a:t>2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10" dirty="0">
                <a:latin typeface="Times New Roman"/>
                <a:cs typeface="Times New Roman"/>
              </a:rPr>
              <a:t>1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3900" spc="7" baseline="20299" dirty="0">
                <a:latin typeface="Symbol"/>
                <a:cs typeface="Symbol"/>
              </a:rPr>
              <a:t></a:t>
            </a:r>
            <a:endParaRPr sz="3900" baseline="20299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33984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362" y="1271612"/>
            <a:ext cx="165735" cy="1737360"/>
          </a:xfrm>
          <a:prstGeom prst="rect">
            <a:avLst/>
          </a:prstGeom>
        </p:spPr>
        <p:txBody>
          <a:bodyPr vert="horz" wrap="square" lIns="0" tIns="327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3550" spc="-260" dirty="0">
                <a:latin typeface="Symbol"/>
                <a:cs typeface="Symbol"/>
              </a:rPr>
              <a:t></a:t>
            </a:r>
            <a:endParaRPr sz="35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sz="3550" spc="-260" dirty="0">
                <a:latin typeface="Symbol"/>
                <a:cs typeface="Symbol"/>
              </a:rPr>
              <a:t>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9386" y="4828974"/>
            <a:ext cx="946785" cy="121793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569595">
              <a:lnSpc>
                <a:spcPct val="100000"/>
              </a:lnSpc>
              <a:spcBef>
                <a:spcPts val="450"/>
              </a:spcBef>
            </a:pPr>
            <a:r>
              <a:rPr sz="3550" spc="-260" dirty="0">
                <a:latin typeface="Symbol"/>
                <a:cs typeface="Symbol"/>
              </a:rPr>
              <a:t></a:t>
            </a:r>
            <a:endParaRPr sz="35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3650" i="1" spc="-405" dirty="0">
                <a:latin typeface="Symbol"/>
                <a:cs typeface="Symbol"/>
              </a:rPr>
              <a:t></a:t>
            </a:r>
            <a:r>
              <a:rPr sz="3650" i="1" spc="-405" dirty="0">
                <a:latin typeface="Times New Roman"/>
                <a:cs typeface="Times New Roman"/>
              </a:rPr>
              <a:t> </a:t>
            </a:r>
            <a:r>
              <a:rPr sz="3550" spc="-375" dirty="0">
                <a:latin typeface="Symbol"/>
                <a:cs typeface="Symbol"/>
              </a:rPr>
              <a:t></a:t>
            </a:r>
            <a:r>
              <a:rPr sz="3550" spc="-680" dirty="0">
                <a:latin typeface="Times New Roman"/>
                <a:cs typeface="Times New Roman"/>
              </a:rPr>
              <a:t> </a:t>
            </a:r>
            <a:r>
              <a:rPr sz="3550" spc="-345" dirty="0">
                <a:latin typeface="Times New Roman"/>
                <a:cs typeface="Times New Roman"/>
              </a:rPr>
              <a:t>14</a:t>
            </a:r>
            <a:endParaRPr sz="355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-12191" y="761"/>
          <a:ext cx="9170035" cy="5322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1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4568">
                <a:tc gridSpan="5">
                  <a:txBody>
                    <a:bodyPr/>
                    <a:lstStyle/>
                    <a:p>
                      <a:pPr marL="30924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BÀI GIẢNG MÔN: </a:t>
                      </a:r>
                      <a:r>
                        <a:rPr sz="2000" b="1" spc="15" dirty="0">
                          <a:latin typeface="Times New Roman"/>
                          <a:cs typeface="Times New Roman"/>
                        </a:rPr>
                        <a:t>XỬ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LÝ</a:t>
                      </a:r>
                      <a:r>
                        <a:rPr sz="200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ẢNH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28575">
                      <a:solidFill>
                        <a:srgbClr val="0066FF"/>
                      </a:solidFill>
                      <a:prstDash val="solid"/>
                    </a:lnL>
                    <a:lnT w="28575">
                      <a:solidFill>
                        <a:srgbClr val="0066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2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386">
                <a:tc>
                  <a:txBody>
                    <a:bodyPr/>
                    <a:lstStyle/>
                    <a:p>
                      <a:pPr marR="161290" algn="r">
                        <a:lnSpc>
                          <a:spcPct val="100000"/>
                        </a:lnSpc>
                        <a:tabLst>
                          <a:tab pos="702310" algn="l"/>
                        </a:tabLst>
                      </a:pPr>
                      <a:r>
                        <a:rPr sz="5325" baseline="-3129" dirty="0">
                          <a:latin typeface="Symbol"/>
                          <a:cs typeface="Symbol"/>
                        </a:rPr>
                        <a:t></a:t>
                      </a:r>
                      <a:r>
                        <a:rPr sz="5325" spc="-810" baseline="-312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50" dirty="0">
                          <a:latin typeface="Times New Roman"/>
                          <a:cs typeface="Times New Roman"/>
                        </a:rPr>
                        <a:t>6	5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4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3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2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tabLst>
                          <a:tab pos="694055" algn="l"/>
                        </a:tabLst>
                      </a:pPr>
                      <a:r>
                        <a:rPr sz="3550" spc="-340" dirty="0">
                          <a:latin typeface="Times New Roman"/>
                          <a:cs typeface="Times New Roman"/>
                        </a:rPr>
                        <a:t>1	0</a:t>
                      </a:r>
                      <a:r>
                        <a:rPr sz="3550" spc="-5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5325" spc="-390" baseline="-3129" dirty="0">
                          <a:latin typeface="Symbol"/>
                          <a:cs typeface="Symbol"/>
                        </a:rPr>
                        <a:t></a:t>
                      </a:r>
                      <a:endParaRPr sz="5325" baseline="-3129">
                        <a:latin typeface="Symbol"/>
                        <a:cs typeface="Symbol"/>
                      </a:endParaRPr>
                    </a:p>
                  </a:txBody>
                  <a:tcPr marL="0" marR="0" marT="0" marB="0"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258">
                <a:tc>
                  <a:txBody>
                    <a:bodyPr/>
                    <a:lstStyle/>
                    <a:p>
                      <a:pPr marR="161290" algn="r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702310" algn="l"/>
                        </a:tabLst>
                      </a:pPr>
                      <a:r>
                        <a:rPr sz="5325" baseline="28951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5325" spc="-810" baseline="289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50" dirty="0">
                          <a:latin typeface="Times New Roman"/>
                          <a:cs typeface="Times New Roman"/>
                        </a:rPr>
                        <a:t>0	6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5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4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3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2880"/>
                        </a:lnSpc>
                        <a:spcBef>
                          <a:spcPts val="295"/>
                        </a:spcBef>
                        <a:tabLst>
                          <a:tab pos="691515" algn="l"/>
                        </a:tabLst>
                      </a:pPr>
                      <a:r>
                        <a:rPr sz="3550" spc="-340" dirty="0">
                          <a:latin typeface="Times New Roman"/>
                          <a:cs typeface="Times New Roman"/>
                        </a:rPr>
                        <a:t>2	1</a:t>
                      </a:r>
                      <a:r>
                        <a:rPr sz="3550" spc="-5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5325" spc="-390" baseline="28951" dirty="0">
                          <a:latin typeface="Symbol"/>
                          <a:cs typeface="Symbol"/>
                        </a:rPr>
                        <a:t></a:t>
                      </a:r>
                      <a:endParaRPr sz="5325" baseline="28951">
                        <a:latin typeface="Symbol"/>
                        <a:cs typeface="Symbol"/>
                      </a:endParaRPr>
                    </a:p>
                    <a:p>
                      <a:pPr marL="917575">
                        <a:lnSpc>
                          <a:spcPts val="2025"/>
                        </a:lnSpc>
                      </a:pPr>
                      <a:r>
                        <a:rPr sz="3550" dirty="0">
                          <a:latin typeface="Symbol"/>
                          <a:cs typeface="Symbol"/>
                        </a:rPr>
                        <a:t></a:t>
                      </a:r>
                      <a:endParaRPr sz="3550">
                        <a:latin typeface="Symbol"/>
                        <a:cs typeface="Symbol"/>
                      </a:endParaRPr>
                    </a:p>
                  </a:txBody>
                  <a:tcPr marL="0" marR="0" marT="374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258">
                <a:tc>
                  <a:txBody>
                    <a:bodyPr/>
                    <a:lstStyle/>
                    <a:p>
                      <a:pPr marR="161290" algn="r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702310" algn="l"/>
                        </a:tabLst>
                      </a:pPr>
                      <a:r>
                        <a:rPr sz="5325" baseline="7042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5325" spc="-810" baseline="704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50" dirty="0">
                          <a:latin typeface="Times New Roman"/>
                          <a:cs typeface="Times New Roman"/>
                        </a:rPr>
                        <a:t>0	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6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5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4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3400"/>
                        </a:lnSpc>
                        <a:tabLst>
                          <a:tab pos="697230" algn="l"/>
                          <a:tab pos="2087880" algn="l"/>
                          <a:tab pos="3258820" algn="l"/>
                          <a:tab pos="4315460" algn="l"/>
                        </a:tabLst>
                      </a:pPr>
                      <a:r>
                        <a:rPr sz="5325" spc="-509" baseline="-4694" dirty="0">
                          <a:latin typeface="Times New Roman"/>
                          <a:cs typeface="Times New Roman"/>
                        </a:rPr>
                        <a:t>3	</a:t>
                      </a:r>
                      <a:r>
                        <a:rPr sz="5325" spc="-232" baseline="-4694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5325" spc="-232" baseline="2347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5325" spc="-232" baseline="2347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5550" spc="30" baseline="-4504" dirty="0">
                          <a:latin typeface="Symbol"/>
                          <a:cs typeface="Symbol"/>
                        </a:rPr>
                        <a:t></a:t>
                      </a:r>
                      <a:r>
                        <a:rPr sz="5550" spc="690" baseline="-450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700" spc="30" dirty="0">
                          <a:latin typeface="Times New Roman"/>
                          <a:cs typeface="Times New Roman"/>
                        </a:rPr>
                        <a:t>0	</a:t>
                      </a:r>
                      <a:r>
                        <a:rPr sz="3700" spc="13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3700" spc="135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3700" spc="3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3700" spc="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5550" spc="30" baseline="-4504" dirty="0">
                          <a:latin typeface="Symbol"/>
                          <a:cs typeface="Symbol"/>
                        </a:rPr>
                        <a:t></a:t>
                      </a:r>
                      <a:endParaRPr sz="5550" baseline="-4504">
                        <a:latin typeface="Symbol"/>
                        <a:cs typeface="Symbol"/>
                      </a:endParaRPr>
                    </a:p>
                    <a:p>
                      <a:pPr marL="188595" algn="ctr">
                        <a:lnSpc>
                          <a:spcPts val="1800"/>
                        </a:lnSpc>
                        <a:tabLst>
                          <a:tab pos="1358900" algn="l"/>
                          <a:tab pos="3989704" algn="l"/>
                        </a:tabLst>
                      </a:pPr>
                      <a:r>
                        <a:rPr sz="5325" spc="-390" baseline="-8607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5325" spc="-390" baseline="-8607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700" spc="20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700" spc="2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700" spc="20" dirty="0">
                          <a:latin typeface="Symbol"/>
                          <a:cs typeface="Symbol"/>
                        </a:rPr>
                        <a:t></a:t>
                      </a:r>
                      <a:endParaRPr sz="37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197">
                <a:tc>
                  <a:txBody>
                    <a:bodyPr/>
                    <a:lstStyle/>
                    <a:p>
                      <a:pPr marR="161290" algn="r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1215390" algn="l"/>
                        </a:tabLst>
                      </a:pPr>
                      <a:r>
                        <a:rPr sz="3550" i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3550" i="1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5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3550" spc="-3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5325" baseline="-15649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5325" spc="-810" baseline="-1564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50" dirty="0">
                          <a:latin typeface="Times New Roman"/>
                          <a:cs typeface="Times New Roman"/>
                        </a:rPr>
                        <a:t>0	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6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5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45"/>
                        </a:spcBef>
                        <a:tabLst>
                          <a:tab pos="697230" algn="l"/>
                          <a:tab pos="3384550" algn="l"/>
                          <a:tab pos="4192904" algn="l"/>
                        </a:tabLst>
                      </a:pPr>
                      <a:r>
                        <a:rPr sz="3550" spc="-340" dirty="0">
                          <a:latin typeface="Times New Roman"/>
                          <a:cs typeface="Times New Roman"/>
                        </a:rPr>
                        <a:t>4	</a:t>
                      </a:r>
                      <a:r>
                        <a:rPr sz="3550" spc="-15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5325" spc="-232" baseline="-15649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5325" spc="-232" baseline="-15649" dirty="0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sz="3700" i="1" spc="4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3700" i="1" spc="20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700" spc="3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3700" spc="-1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5550" spc="359" baseline="-9759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3700" spc="24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3700" spc="240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3700" spc="30" dirty="0">
                          <a:latin typeface="Times New Roman"/>
                          <a:cs typeface="Times New Roman"/>
                        </a:rPr>
                        <a:t>4	</a:t>
                      </a:r>
                      <a:r>
                        <a:rPr sz="3700" spc="9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3700" spc="9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5550" spc="135" baseline="-9759" dirty="0">
                          <a:latin typeface="Symbol"/>
                          <a:cs typeface="Symbol"/>
                        </a:rPr>
                        <a:t></a:t>
                      </a:r>
                      <a:endParaRPr sz="5550" baseline="-9759">
                        <a:latin typeface="Symbol"/>
                        <a:cs typeface="Symbol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683">
                <a:tc>
                  <a:txBody>
                    <a:bodyPr/>
                    <a:lstStyle/>
                    <a:p>
                      <a:pPr marL="887730">
                        <a:lnSpc>
                          <a:spcPts val="3354"/>
                        </a:lnSpc>
                        <a:spcBef>
                          <a:spcPts val="295"/>
                        </a:spcBef>
                        <a:tabLst>
                          <a:tab pos="1590675" algn="l"/>
                        </a:tabLst>
                      </a:pPr>
                      <a:r>
                        <a:rPr sz="5325" spc="-390" baseline="14866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5325" spc="-810" baseline="14866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50" spc="-340" dirty="0">
                          <a:latin typeface="Times New Roman"/>
                          <a:cs typeface="Times New Roman"/>
                        </a:rPr>
                        <a:t>0	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  <a:p>
                      <a:pPr marL="887730">
                        <a:lnSpc>
                          <a:spcPts val="1555"/>
                        </a:lnSpc>
                      </a:pPr>
                      <a:r>
                        <a:rPr sz="3550" dirty="0">
                          <a:latin typeface="Symbol"/>
                          <a:cs typeface="Symbol"/>
                        </a:rPr>
                        <a:t></a:t>
                      </a:r>
                      <a:endParaRPr sz="3550">
                        <a:latin typeface="Symbol"/>
                        <a:cs typeface="Symbol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6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2725"/>
                        </a:lnSpc>
                        <a:spcBef>
                          <a:spcPts val="445"/>
                        </a:spcBef>
                        <a:tabLst>
                          <a:tab pos="697230" algn="l"/>
                          <a:tab pos="2087880" algn="l"/>
                          <a:tab pos="3258820" algn="l"/>
                          <a:tab pos="4315460" algn="l"/>
                        </a:tabLst>
                      </a:pPr>
                      <a:r>
                        <a:rPr sz="5325" spc="-509" baseline="4694" dirty="0">
                          <a:latin typeface="Times New Roman"/>
                          <a:cs typeface="Times New Roman"/>
                        </a:rPr>
                        <a:t>5	</a:t>
                      </a:r>
                      <a:r>
                        <a:rPr sz="5325" spc="-232" baseline="4694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5325" spc="-232" baseline="18779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5325" spc="-232" baseline="18779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5550" spc="30" baseline="21021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5550" spc="690" baseline="2102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700" spc="30" dirty="0">
                          <a:latin typeface="Times New Roman"/>
                          <a:cs typeface="Times New Roman"/>
                        </a:rPr>
                        <a:t>0	</a:t>
                      </a:r>
                      <a:r>
                        <a:rPr sz="3700" spc="13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3700" spc="135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3700" spc="3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3700" spc="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5550" spc="30" baseline="21021" dirty="0">
                          <a:latin typeface="Symbol"/>
                          <a:cs typeface="Symbol"/>
                        </a:rPr>
                        <a:t></a:t>
                      </a:r>
                      <a:endParaRPr sz="5550" baseline="21021">
                        <a:latin typeface="Symbol"/>
                        <a:cs typeface="Symbol"/>
                      </a:endParaRPr>
                    </a:p>
                    <a:p>
                      <a:pPr marL="188595" algn="ctr">
                        <a:lnSpc>
                          <a:spcPts val="2035"/>
                        </a:lnSpc>
                        <a:tabLst>
                          <a:tab pos="1358900" algn="l"/>
                          <a:tab pos="3989704" algn="l"/>
                        </a:tabLst>
                      </a:pPr>
                      <a:r>
                        <a:rPr sz="5325" spc="-390" baseline="-17996" dirty="0">
                          <a:latin typeface="Symbol"/>
                          <a:cs typeface="Symbol"/>
                        </a:rPr>
                        <a:t></a:t>
                      </a:r>
                      <a:r>
                        <a:rPr sz="5325" spc="-390" baseline="-17996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700" spc="20" dirty="0">
                          <a:latin typeface="Symbol"/>
                          <a:cs typeface="Symbol"/>
                        </a:rPr>
                        <a:t></a:t>
                      </a:r>
                      <a:r>
                        <a:rPr sz="3700" spc="2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700" spc="20" dirty="0">
                          <a:latin typeface="Symbol"/>
                          <a:cs typeface="Symbol"/>
                        </a:rPr>
                        <a:t></a:t>
                      </a:r>
                      <a:endParaRPr sz="3700">
                        <a:latin typeface="Symbol"/>
                        <a:cs typeface="Symbol"/>
                      </a:endParaRPr>
                    </a:p>
                  </a:txBody>
                  <a:tcPr marL="0" marR="0" marT="565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177">
                <a:tc>
                  <a:txBody>
                    <a:bodyPr/>
                    <a:lstStyle/>
                    <a:p>
                      <a:pPr marR="161290" algn="r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702310" algn="l"/>
                        </a:tabLst>
                      </a:pPr>
                      <a:r>
                        <a:rPr sz="5325" baseline="-7824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5325" spc="-810" baseline="-782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50" dirty="0">
                          <a:latin typeface="Times New Roman"/>
                          <a:cs typeface="Times New Roman"/>
                        </a:rPr>
                        <a:t>0	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694055" algn="l"/>
                        </a:tabLst>
                      </a:pPr>
                      <a:r>
                        <a:rPr sz="3550" spc="-340" dirty="0">
                          <a:latin typeface="Times New Roman"/>
                          <a:cs typeface="Times New Roman"/>
                        </a:rPr>
                        <a:t>6	5</a:t>
                      </a:r>
                      <a:r>
                        <a:rPr sz="3550" spc="-5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5325" spc="-390" baseline="-7824" dirty="0">
                          <a:latin typeface="Symbol"/>
                          <a:cs typeface="Symbol"/>
                        </a:rPr>
                        <a:t></a:t>
                      </a:r>
                      <a:endParaRPr sz="5325" baseline="-7824">
                        <a:latin typeface="Symbol"/>
                        <a:cs typeface="Symbol"/>
                      </a:endParaRPr>
                    </a:p>
                  </a:txBody>
                  <a:tcPr marL="0" marR="0" marT="3746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5558">
                <a:tc>
                  <a:txBody>
                    <a:bodyPr/>
                    <a:lstStyle/>
                    <a:p>
                      <a:pPr marR="161290" algn="r">
                        <a:lnSpc>
                          <a:spcPts val="4215"/>
                        </a:lnSpc>
                        <a:spcBef>
                          <a:spcPts val="295"/>
                        </a:spcBef>
                        <a:tabLst>
                          <a:tab pos="702310" algn="l"/>
                        </a:tabLst>
                      </a:pPr>
                      <a:r>
                        <a:rPr sz="5325" baseline="21909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5325" spc="-810" baseline="219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550" dirty="0">
                          <a:latin typeface="Times New Roman"/>
                          <a:cs typeface="Times New Roman"/>
                        </a:rPr>
                        <a:t>0	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15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15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15"/>
                        </a:lnSpc>
                        <a:spcBef>
                          <a:spcPts val="295"/>
                        </a:spcBef>
                      </a:pPr>
                      <a:r>
                        <a:rPr sz="35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2570"/>
                        </a:lnSpc>
                        <a:spcBef>
                          <a:spcPts val="295"/>
                        </a:spcBef>
                        <a:tabLst>
                          <a:tab pos="694055" algn="l"/>
                        </a:tabLst>
                      </a:pPr>
                      <a:r>
                        <a:rPr sz="3550" spc="-340" dirty="0">
                          <a:latin typeface="Times New Roman"/>
                          <a:cs typeface="Times New Roman"/>
                        </a:rPr>
                        <a:t>0	6</a:t>
                      </a:r>
                      <a:r>
                        <a:rPr sz="3550" spc="-5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5325" spc="-390" baseline="21909" dirty="0">
                          <a:latin typeface="Symbol"/>
                          <a:cs typeface="Symbol"/>
                        </a:rPr>
                        <a:t></a:t>
                      </a:r>
                      <a:endParaRPr sz="5325" baseline="21909">
                        <a:latin typeface="Symbol"/>
                        <a:cs typeface="Symbol"/>
                      </a:endParaRPr>
                    </a:p>
                    <a:p>
                      <a:pPr marL="917575">
                        <a:lnSpc>
                          <a:spcPts val="1645"/>
                        </a:lnSpc>
                      </a:pPr>
                      <a:r>
                        <a:rPr sz="3550" dirty="0">
                          <a:latin typeface="Symbol"/>
                          <a:cs typeface="Symbol"/>
                        </a:rPr>
                        <a:t></a:t>
                      </a:r>
                      <a:endParaRPr sz="3550">
                        <a:latin typeface="Symbol"/>
                        <a:cs typeface="Symbol"/>
                      </a:endParaRPr>
                    </a:p>
                  </a:txBody>
                  <a:tcPr marL="0" marR="0" marT="3746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1140" y="100076"/>
            <a:ext cx="8608695" cy="617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19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600" b="1" dirty="0">
                <a:latin typeface="Times New Roman"/>
                <a:cs typeface="Times New Roman"/>
              </a:rPr>
              <a:t>Do </a:t>
            </a:r>
            <a:r>
              <a:rPr sz="2600" b="1" spc="-5" dirty="0">
                <a:latin typeface="Times New Roman"/>
                <a:cs typeface="Times New Roman"/>
              </a:rPr>
              <a:t>toán tử </a:t>
            </a:r>
            <a:r>
              <a:rPr sz="2600" b="1" dirty="0">
                <a:latin typeface="Times New Roman"/>
                <a:cs typeface="Times New Roman"/>
              </a:rPr>
              <a:t>Laplace </a:t>
            </a:r>
            <a:r>
              <a:rPr sz="2600" b="1" spc="-5" dirty="0">
                <a:latin typeface="Times New Roman"/>
                <a:cs typeface="Times New Roman"/>
              </a:rPr>
              <a:t>là </a:t>
            </a:r>
            <a:r>
              <a:rPr sz="2600" b="1" dirty="0">
                <a:latin typeface="Times New Roman"/>
                <a:cs typeface="Times New Roman"/>
              </a:rPr>
              <a:t>toán </a:t>
            </a:r>
            <a:r>
              <a:rPr sz="2600" b="1" spc="-5" dirty="0">
                <a:latin typeface="Times New Roman"/>
                <a:cs typeface="Times New Roman"/>
              </a:rPr>
              <a:t>tử đạo </a:t>
            </a:r>
            <a:r>
              <a:rPr sz="2600" b="1" dirty="0">
                <a:latin typeface="Times New Roman"/>
                <a:cs typeface="Times New Roman"/>
              </a:rPr>
              <a:t>hàm nên nó làm </a:t>
            </a:r>
            <a:r>
              <a:rPr sz="2600" b="1" spc="-5" dirty="0">
                <a:latin typeface="Times New Roman"/>
                <a:cs typeface="Times New Roman"/>
              </a:rPr>
              <a:t>nổi </a:t>
            </a:r>
            <a:r>
              <a:rPr sz="2600" b="1" dirty="0">
                <a:latin typeface="Times New Roman"/>
                <a:cs typeface="Times New Roman"/>
              </a:rPr>
              <a:t>bật  các vùng </a:t>
            </a:r>
            <a:r>
              <a:rPr sz="2600" b="1" spc="-5" dirty="0">
                <a:latin typeface="Times New Roman"/>
                <a:cs typeface="Times New Roman"/>
              </a:rPr>
              <a:t>không liên </a:t>
            </a:r>
            <a:r>
              <a:rPr sz="2600" b="1" dirty="0">
                <a:latin typeface="Times New Roman"/>
                <a:cs typeface="Times New Roman"/>
              </a:rPr>
              <a:t>tục của </a:t>
            </a:r>
            <a:r>
              <a:rPr sz="2600" b="1" spc="-5" dirty="0">
                <a:latin typeface="Times New Roman"/>
                <a:cs typeface="Times New Roman"/>
              </a:rPr>
              <a:t>cấp </a:t>
            </a:r>
            <a:r>
              <a:rPr sz="2600" b="1" dirty="0">
                <a:latin typeface="Times New Roman"/>
                <a:cs typeface="Times New Roman"/>
              </a:rPr>
              <a:t>xám, đồng thời làm yếu đi  các vùng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phẳng.</a:t>
            </a:r>
            <a:endParaRPr sz="26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630"/>
              </a:spcBef>
              <a:buFont typeface="Wingdings"/>
              <a:buChar char=""/>
              <a:tabLst>
                <a:tab pos="355600" algn="l"/>
              </a:tabLst>
            </a:pPr>
            <a:r>
              <a:rPr sz="2600" b="1" dirty="0">
                <a:latin typeface="Wingdings"/>
                <a:cs typeface="Wingdings"/>
              </a:rPr>
              <a:t></a:t>
            </a:r>
            <a:r>
              <a:rPr sz="2600" b="1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Điều </a:t>
            </a:r>
            <a:r>
              <a:rPr sz="2600" b="1" dirty="0">
                <a:latin typeface="Times New Roman"/>
                <a:cs typeface="Times New Roman"/>
              </a:rPr>
              <a:t>này </a:t>
            </a:r>
            <a:r>
              <a:rPr sz="2600" b="1" spc="-5" dirty="0">
                <a:latin typeface="Times New Roman"/>
                <a:cs typeface="Times New Roman"/>
              </a:rPr>
              <a:t>dẫn đến </a:t>
            </a:r>
            <a:r>
              <a:rPr sz="2600" b="1" dirty="0">
                <a:latin typeface="Times New Roman"/>
                <a:cs typeface="Times New Roman"/>
              </a:rPr>
              <a:t>ảnh </a:t>
            </a:r>
            <a:r>
              <a:rPr sz="2600" b="1" spc="-5" dirty="0">
                <a:latin typeface="Times New Roman"/>
                <a:cs typeface="Times New Roman"/>
              </a:rPr>
              <a:t>kết quả </a:t>
            </a:r>
            <a:r>
              <a:rPr sz="2600" b="1" dirty="0">
                <a:latin typeface="Times New Roman"/>
                <a:cs typeface="Times New Roman"/>
              </a:rPr>
              <a:t>sau khi </a:t>
            </a:r>
            <a:r>
              <a:rPr sz="2600" b="1" spc="-5" dirty="0">
                <a:latin typeface="Times New Roman"/>
                <a:cs typeface="Times New Roman"/>
              </a:rPr>
              <a:t>áp </a:t>
            </a:r>
            <a:r>
              <a:rPr sz="2600" b="1" dirty="0">
                <a:latin typeface="Times New Roman"/>
                <a:cs typeface="Times New Roman"/>
              </a:rPr>
              <a:t>dụng </a:t>
            </a:r>
            <a:r>
              <a:rPr sz="2600" b="1" spc="-5" dirty="0">
                <a:latin typeface="Times New Roman"/>
                <a:cs typeface="Times New Roman"/>
              </a:rPr>
              <a:t>toán tử  </a:t>
            </a:r>
            <a:r>
              <a:rPr sz="2600" b="1" dirty="0">
                <a:latin typeface="Times New Roman"/>
                <a:cs typeface="Times New Roman"/>
              </a:rPr>
              <a:t>Laplace </a:t>
            </a:r>
            <a:r>
              <a:rPr sz="2600" b="1" spc="-5" dirty="0">
                <a:latin typeface="Times New Roman"/>
                <a:cs typeface="Times New Roman"/>
              </a:rPr>
              <a:t>sẽ </a:t>
            </a:r>
            <a:r>
              <a:rPr sz="2600" b="1" dirty="0">
                <a:latin typeface="Times New Roman"/>
                <a:cs typeface="Times New Roman"/>
              </a:rPr>
              <a:t>không </a:t>
            </a:r>
            <a:r>
              <a:rPr sz="2600" b="1" spc="-5" dirty="0">
                <a:latin typeface="Times New Roman"/>
                <a:cs typeface="Times New Roman"/>
              </a:rPr>
              <a:t>giữ </a:t>
            </a:r>
            <a:r>
              <a:rPr sz="2600" b="1" dirty="0">
                <a:latin typeface="Times New Roman"/>
                <a:cs typeface="Times New Roman"/>
              </a:rPr>
              <a:t>lại </a:t>
            </a:r>
            <a:r>
              <a:rPr sz="2600" b="1" spc="-5" dirty="0">
                <a:latin typeface="Times New Roman"/>
                <a:cs typeface="Times New Roman"/>
              </a:rPr>
              <a:t>được </a:t>
            </a:r>
            <a:r>
              <a:rPr sz="2600" b="1" dirty="0">
                <a:latin typeface="Times New Roman"/>
                <a:cs typeface="Times New Roman"/>
              </a:rPr>
              <a:t>các chi </a:t>
            </a:r>
            <a:r>
              <a:rPr sz="2600" b="1" spc="-5" dirty="0">
                <a:latin typeface="Times New Roman"/>
                <a:cs typeface="Times New Roman"/>
              </a:rPr>
              <a:t>tiết </a:t>
            </a:r>
            <a:r>
              <a:rPr sz="2600" b="1" dirty="0">
                <a:latin typeface="Times New Roman"/>
                <a:cs typeface="Times New Roman"/>
              </a:rPr>
              <a:t>ban </a:t>
            </a:r>
            <a:r>
              <a:rPr sz="2600" b="1" spc="-5" dirty="0">
                <a:latin typeface="Times New Roman"/>
                <a:cs typeface="Times New Roman"/>
              </a:rPr>
              <a:t>đầu </a:t>
            </a:r>
            <a:r>
              <a:rPr sz="2600" b="1" dirty="0">
                <a:latin typeface="Times New Roman"/>
                <a:cs typeface="Times New Roman"/>
              </a:rPr>
              <a:t>của  ảnh.</a:t>
            </a:r>
            <a:endParaRPr sz="2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5600" algn="l"/>
              </a:tabLst>
            </a:pPr>
            <a:r>
              <a:rPr sz="2600" b="1" dirty="0">
                <a:latin typeface="Times New Roman"/>
                <a:cs typeface="Times New Roman"/>
              </a:rPr>
              <a:t>Do </a:t>
            </a:r>
            <a:r>
              <a:rPr sz="2600" b="1" spc="-5" dirty="0">
                <a:latin typeface="Times New Roman"/>
                <a:cs typeface="Times New Roman"/>
              </a:rPr>
              <a:t>đó, </a:t>
            </a:r>
            <a:r>
              <a:rPr sz="2600" b="1" dirty="0">
                <a:latin typeface="Times New Roman"/>
                <a:cs typeface="Times New Roman"/>
              </a:rPr>
              <a:t>để khôi phục các chi </a:t>
            </a:r>
            <a:r>
              <a:rPr sz="2600" b="1" spc="-5" dirty="0">
                <a:latin typeface="Times New Roman"/>
                <a:cs typeface="Times New Roman"/>
              </a:rPr>
              <a:t>tiết </a:t>
            </a:r>
            <a:r>
              <a:rPr sz="2600" b="1" dirty="0">
                <a:latin typeface="Times New Roman"/>
                <a:cs typeface="Times New Roman"/>
              </a:rPr>
              <a:t>của ảnh gốc, người </a:t>
            </a:r>
            <a:r>
              <a:rPr sz="2600" b="1" spc="-5" dirty="0">
                <a:latin typeface="Times New Roman"/>
                <a:cs typeface="Times New Roman"/>
              </a:rPr>
              <a:t>ta  </a:t>
            </a:r>
            <a:r>
              <a:rPr sz="2600" b="1" dirty="0">
                <a:latin typeface="Times New Roman"/>
                <a:cs typeface="Times New Roman"/>
              </a:rPr>
              <a:t>thường </a:t>
            </a:r>
            <a:r>
              <a:rPr sz="2600" b="1" spc="-5" dirty="0">
                <a:latin typeface="Times New Roman"/>
                <a:cs typeface="Times New Roman"/>
              </a:rPr>
              <a:t>cộng </a:t>
            </a:r>
            <a:r>
              <a:rPr sz="2600" b="1" dirty="0">
                <a:latin typeface="Times New Roman"/>
                <a:cs typeface="Times New Roman"/>
              </a:rPr>
              <a:t>ảnh </a:t>
            </a:r>
            <a:r>
              <a:rPr sz="2600" b="1" spc="-5" dirty="0">
                <a:latin typeface="Times New Roman"/>
                <a:cs typeface="Times New Roman"/>
              </a:rPr>
              <a:t>kết </a:t>
            </a:r>
            <a:r>
              <a:rPr sz="2600" b="1" dirty="0">
                <a:latin typeface="Times New Roman"/>
                <a:cs typeface="Times New Roman"/>
              </a:rPr>
              <a:t>quả với ảnh gốc để cho </a:t>
            </a:r>
            <a:r>
              <a:rPr sz="2600" b="1" spc="-10" dirty="0">
                <a:latin typeface="Times New Roman"/>
                <a:cs typeface="Times New Roman"/>
              </a:rPr>
              <a:t>ra </a:t>
            </a:r>
            <a:r>
              <a:rPr sz="2600" b="1" dirty="0">
                <a:latin typeface="Times New Roman"/>
                <a:cs typeface="Times New Roman"/>
              </a:rPr>
              <a:t>ảnh </a:t>
            </a:r>
            <a:r>
              <a:rPr sz="2600" b="1" spc="-5" dirty="0">
                <a:latin typeface="Times New Roman"/>
                <a:cs typeface="Times New Roman"/>
              </a:rPr>
              <a:t>rõ </a:t>
            </a:r>
            <a:r>
              <a:rPr sz="2600" b="1" dirty="0">
                <a:latin typeface="Times New Roman"/>
                <a:cs typeface="Times New Roman"/>
              </a:rPr>
              <a:t>nét  </a:t>
            </a:r>
            <a:r>
              <a:rPr sz="2600" b="1" spc="-5" dirty="0">
                <a:latin typeface="Times New Roman"/>
                <a:cs typeface="Times New Roman"/>
              </a:rPr>
              <a:t>(là </a:t>
            </a:r>
            <a:r>
              <a:rPr sz="2600" b="1" dirty="0">
                <a:latin typeface="Times New Roman"/>
                <a:cs typeface="Times New Roman"/>
              </a:rPr>
              <a:t>ảnh vẫn giữ </a:t>
            </a:r>
            <a:r>
              <a:rPr sz="2600" b="1" spc="-5" dirty="0">
                <a:latin typeface="Times New Roman"/>
                <a:cs typeface="Times New Roman"/>
              </a:rPr>
              <a:t>nguyên những </a:t>
            </a:r>
            <a:r>
              <a:rPr sz="2600" b="1" dirty="0">
                <a:latin typeface="Times New Roman"/>
                <a:cs typeface="Times New Roman"/>
              </a:rPr>
              <a:t>chi </a:t>
            </a:r>
            <a:r>
              <a:rPr sz="2600" b="1" spc="-5" dirty="0">
                <a:latin typeface="Times New Roman"/>
                <a:cs typeface="Times New Roman"/>
              </a:rPr>
              <a:t>tiết </a:t>
            </a:r>
            <a:r>
              <a:rPr sz="2600" b="1" dirty="0">
                <a:latin typeface="Times New Roman"/>
                <a:cs typeface="Times New Roman"/>
              </a:rPr>
              <a:t>ban đầu </a:t>
            </a:r>
            <a:r>
              <a:rPr sz="2600" b="1" spc="-5" dirty="0">
                <a:latin typeface="Times New Roman"/>
                <a:cs typeface="Times New Roman"/>
              </a:rPr>
              <a:t>nhưng các  </a:t>
            </a:r>
            <a:r>
              <a:rPr sz="2600" b="1" dirty="0">
                <a:latin typeface="Times New Roman"/>
                <a:cs typeface="Times New Roman"/>
              </a:rPr>
              <a:t>cạnh </a:t>
            </a:r>
            <a:r>
              <a:rPr sz="2600" b="1" spc="-5" dirty="0">
                <a:latin typeface="Times New Roman"/>
                <a:cs typeface="Times New Roman"/>
              </a:rPr>
              <a:t>được </a:t>
            </a:r>
            <a:r>
              <a:rPr sz="2600" b="1" dirty="0">
                <a:latin typeface="Times New Roman"/>
                <a:cs typeface="Times New Roman"/>
              </a:rPr>
              <a:t>làm </a:t>
            </a:r>
            <a:r>
              <a:rPr sz="2600" b="1" spc="-5" dirty="0">
                <a:latin typeface="Times New Roman"/>
                <a:cs typeface="Times New Roman"/>
              </a:rPr>
              <a:t>nổi bật</a:t>
            </a:r>
            <a:r>
              <a:rPr sz="2600" b="1" spc="-4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lên).</a:t>
            </a:r>
            <a:endParaRPr sz="2600">
              <a:latin typeface="Times New Roman"/>
              <a:cs typeface="Times New Roman"/>
            </a:endParaRPr>
          </a:p>
          <a:p>
            <a:pPr marL="355600" marR="7620" indent="-342900" algn="just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5600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Nếu toán </a:t>
            </a:r>
            <a:r>
              <a:rPr sz="2600" b="1" spc="-10" dirty="0">
                <a:latin typeface="Times New Roman"/>
                <a:cs typeface="Times New Roman"/>
              </a:rPr>
              <a:t>tử </a:t>
            </a:r>
            <a:r>
              <a:rPr sz="2600" b="1" dirty="0">
                <a:latin typeface="Times New Roman"/>
                <a:cs typeface="Times New Roman"/>
              </a:rPr>
              <a:t>Laplace </a:t>
            </a:r>
            <a:r>
              <a:rPr sz="2600" b="1" spc="-5" dirty="0">
                <a:latin typeface="Times New Roman"/>
                <a:cs typeface="Times New Roman"/>
              </a:rPr>
              <a:t>có </a:t>
            </a:r>
            <a:r>
              <a:rPr sz="2600" b="1" dirty="0">
                <a:latin typeface="Times New Roman"/>
                <a:cs typeface="Times New Roman"/>
              </a:rPr>
              <a:t>hệ </a:t>
            </a:r>
            <a:r>
              <a:rPr sz="2600" b="1" spc="-10" dirty="0">
                <a:latin typeface="Times New Roman"/>
                <a:cs typeface="Times New Roman"/>
              </a:rPr>
              <a:t>số </a:t>
            </a:r>
            <a:r>
              <a:rPr sz="2600" b="1" spc="-5" dirty="0">
                <a:latin typeface="Times New Roman"/>
                <a:cs typeface="Times New Roman"/>
              </a:rPr>
              <a:t>tâm là âm thì </a:t>
            </a:r>
            <a:r>
              <a:rPr sz="2600" b="1" dirty="0">
                <a:latin typeface="Times New Roman"/>
                <a:cs typeface="Times New Roman"/>
              </a:rPr>
              <a:t>chúng </a:t>
            </a:r>
            <a:r>
              <a:rPr sz="2600" b="1" spc="-10" dirty="0">
                <a:latin typeface="Times New Roman"/>
                <a:cs typeface="Times New Roman"/>
              </a:rPr>
              <a:t>ta </a:t>
            </a:r>
            <a:r>
              <a:rPr sz="2600" b="1" spc="-5" dirty="0">
                <a:latin typeface="Times New Roman"/>
                <a:cs typeface="Times New Roman"/>
              </a:rPr>
              <a:t>sẽ </a:t>
            </a:r>
            <a:r>
              <a:rPr sz="2600" b="1" dirty="0">
                <a:latin typeface="Times New Roman"/>
                <a:cs typeface="Times New Roman"/>
              </a:rPr>
              <a:t>lấy  ảnh gốc </a:t>
            </a:r>
            <a:r>
              <a:rPr sz="2600" b="1" spc="-5" dirty="0">
                <a:latin typeface="Times New Roman"/>
                <a:cs typeface="Times New Roman"/>
              </a:rPr>
              <a:t>trừ </a:t>
            </a:r>
            <a:r>
              <a:rPr sz="2600" b="1" dirty="0">
                <a:latin typeface="Times New Roman"/>
                <a:cs typeface="Times New Roman"/>
              </a:rPr>
              <a:t>đi ảnh </a:t>
            </a:r>
            <a:r>
              <a:rPr sz="2600" b="1" spc="-5" dirty="0">
                <a:latin typeface="Times New Roman"/>
                <a:cs typeface="Times New Roman"/>
              </a:rPr>
              <a:t>kết </a:t>
            </a:r>
            <a:r>
              <a:rPr sz="2600" b="1" dirty="0">
                <a:latin typeface="Times New Roman"/>
                <a:cs typeface="Times New Roman"/>
              </a:rPr>
              <a:t>quả sau </a:t>
            </a:r>
            <a:r>
              <a:rPr sz="2600" b="1" spc="-5" dirty="0">
                <a:latin typeface="Times New Roman"/>
                <a:cs typeface="Times New Roman"/>
              </a:rPr>
              <a:t>khi </a:t>
            </a:r>
            <a:r>
              <a:rPr sz="2600" b="1" dirty="0">
                <a:latin typeface="Times New Roman"/>
                <a:cs typeface="Times New Roman"/>
              </a:rPr>
              <a:t>áp dụng </a:t>
            </a:r>
            <a:r>
              <a:rPr sz="2600" b="1" spc="-5" dirty="0">
                <a:latin typeface="Times New Roman"/>
                <a:cs typeface="Times New Roman"/>
              </a:rPr>
              <a:t>toán tử  </a:t>
            </a:r>
            <a:r>
              <a:rPr sz="2600" b="1" dirty="0">
                <a:latin typeface="Times New Roman"/>
                <a:cs typeface="Times New Roman"/>
              </a:rPr>
              <a:t>Laplace thay vì</a:t>
            </a:r>
            <a:r>
              <a:rPr sz="2600" b="1" spc="-4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cộng.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25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303895" cy="382968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4.1.4. Kỹ thuật</a:t>
            </a:r>
            <a:r>
              <a:rPr sz="32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Canny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Đây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thuật toán cổ điển nhưng </a:t>
            </a:r>
            <a:r>
              <a:rPr sz="3200" b="1" dirty="0">
                <a:latin typeface="Times New Roman"/>
                <a:cs typeface="Times New Roman"/>
              </a:rPr>
              <a:t>đến </a:t>
            </a:r>
            <a:r>
              <a:rPr sz="3200" b="1" spc="-5" dirty="0">
                <a:latin typeface="Times New Roman"/>
                <a:cs typeface="Times New Roman"/>
              </a:rPr>
              <a:t>nay </a:t>
            </a:r>
            <a:r>
              <a:rPr sz="3200" b="1" dirty="0">
                <a:latin typeface="Times New Roman"/>
                <a:cs typeface="Times New Roman"/>
              </a:rPr>
              <a:t>vẫn  </a:t>
            </a:r>
            <a:r>
              <a:rPr sz="3200" b="1" spc="5" dirty="0">
                <a:latin typeface="Times New Roman"/>
                <a:cs typeface="Times New Roman"/>
              </a:rPr>
              <a:t>rất </a:t>
            </a:r>
            <a:r>
              <a:rPr sz="3200" b="1" spc="-5" dirty="0">
                <a:latin typeface="Times New Roman"/>
                <a:cs typeface="Times New Roman"/>
              </a:rPr>
              <a:t>hiệu quả </a:t>
            </a: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dirty="0">
                <a:latin typeface="Times New Roman"/>
                <a:cs typeface="Times New Roman"/>
              </a:rPr>
              <a:t>sử </a:t>
            </a:r>
            <a:r>
              <a:rPr sz="3200" b="1" spc="-10" dirty="0">
                <a:latin typeface="Times New Roman"/>
                <a:cs typeface="Times New Roman"/>
              </a:rPr>
              <a:t>dụng </a:t>
            </a:r>
            <a:r>
              <a:rPr sz="3200" b="1" dirty="0">
                <a:latin typeface="Times New Roman"/>
                <a:cs typeface="Times New Roman"/>
              </a:rPr>
              <a:t>rộng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rãi</a:t>
            </a:r>
            <a:endParaRPr sz="3200">
              <a:latin typeface="Times New Roman"/>
              <a:cs typeface="Times New Roman"/>
            </a:endParaRPr>
          </a:p>
          <a:p>
            <a:pPr marL="355600" marR="5715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  <a:tab pos="1053465" algn="l"/>
                <a:tab pos="1905635" algn="l"/>
                <a:tab pos="2963545" algn="l"/>
                <a:tab pos="3836670" algn="l"/>
                <a:tab pos="4422140" algn="l"/>
                <a:tab pos="5745480" algn="l"/>
                <a:tab pos="6688455" algn="l"/>
                <a:tab pos="7880984" algn="l"/>
              </a:tabLst>
            </a:pPr>
            <a:r>
              <a:rPr sz="3200" b="1" dirty="0">
                <a:latin typeface="Times New Roman"/>
                <a:cs typeface="Times New Roman"/>
              </a:rPr>
              <a:t>Có	</a:t>
            </a:r>
            <a:r>
              <a:rPr sz="3200" b="1" spc="-5" dirty="0">
                <a:latin typeface="Times New Roman"/>
                <a:cs typeface="Times New Roman"/>
              </a:rPr>
              <a:t>k</a:t>
            </a:r>
            <a:r>
              <a:rPr sz="3200" b="1" spc="-25" dirty="0">
                <a:latin typeface="Times New Roman"/>
                <a:cs typeface="Times New Roman"/>
              </a:rPr>
              <a:t>h</a:t>
            </a:r>
            <a:r>
              <a:rPr sz="3200" b="1" dirty="0">
                <a:latin typeface="Times New Roman"/>
                <a:cs typeface="Times New Roman"/>
              </a:rPr>
              <a:t>ả	</a:t>
            </a:r>
            <a:r>
              <a:rPr sz="3200" b="1" spc="-5" dirty="0">
                <a:latin typeface="Times New Roman"/>
                <a:cs typeface="Times New Roman"/>
              </a:rPr>
              <a:t>nă</a:t>
            </a:r>
            <a:r>
              <a:rPr sz="3200" b="1" spc="-15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g	</a:t>
            </a:r>
            <a:r>
              <a:rPr sz="3200" b="1" spc="-5" dirty="0">
                <a:latin typeface="Times New Roman"/>
                <a:cs typeface="Times New Roman"/>
              </a:rPr>
              <a:t>đư</a:t>
            </a:r>
            <a:r>
              <a:rPr sz="3200" b="1" dirty="0">
                <a:latin typeface="Times New Roman"/>
                <a:cs typeface="Times New Roman"/>
              </a:rPr>
              <a:t>a	</a:t>
            </a:r>
            <a:r>
              <a:rPr sz="3200" b="1" spc="5" dirty="0">
                <a:latin typeface="Times New Roman"/>
                <a:cs typeface="Times New Roman"/>
              </a:rPr>
              <a:t>r</a:t>
            </a:r>
            <a:r>
              <a:rPr sz="3200" b="1" dirty="0">
                <a:latin typeface="Times New Roman"/>
                <a:cs typeface="Times New Roman"/>
              </a:rPr>
              <a:t>a	</a:t>
            </a:r>
            <a:r>
              <a:rPr sz="3200" b="1" spc="-5" dirty="0">
                <a:latin typeface="Times New Roman"/>
                <a:cs typeface="Times New Roman"/>
              </a:rPr>
              <a:t>đ</a:t>
            </a:r>
            <a:r>
              <a:rPr sz="3200" b="1" spc="-20" dirty="0">
                <a:latin typeface="Times New Roman"/>
                <a:cs typeface="Times New Roman"/>
              </a:rPr>
              <a:t>ư</a:t>
            </a:r>
            <a:r>
              <a:rPr sz="3200" b="1" dirty="0">
                <a:latin typeface="Times New Roman"/>
                <a:cs typeface="Times New Roman"/>
              </a:rPr>
              <a:t>ờng	bi</a:t>
            </a:r>
            <a:r>
              <a:rPr sz="3200" b="1" spc="-20" dirty="0">
                <a:latin typeface="Times New Roman"/>
                <a:cs typeface="Times New Roman"/>
              </a:rPr>
              <a:t>ê</a:t>
            </a:r>
            <a:r>
              <a:rPr sz="3200" b="1" dirty="0">
                <a:latin typeface="Times New Roman"/>
                <a:cs typeface="Times New Roman"/>
              </a:rPr>
              <a:t>n	mảnh	</a:t>
            </a:r>
            <a:r>
              <a:rPr sz="3200" b="1" spc="5" dirty="0">
                <a:latin typeface="Times New Roman"/>
                <a:cs typeface="Times New Roman"/>
              </a:rPr>
              <a:t>và  </a:t>
            </a:r>
            <a:r>
              <a:rPr sz="3200" b="1" spc="-5" dirty="0">
                <a:latin typeface="Times New Roman"/>
                <a:cs typeface="Times New Roman"/>
              </a:rPr>
              <a:t>phát hiện chính </a:t>
            </a:r>
            <a:r>
              <a:rPr sz="3200" b="1" dirty="0">
                <a:latin typeface="Times New Roman"/>
                <a:cs typeface="Times New Roman"/>
              </a:rPr>
              <a:t>xác với ảnh có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nhiễu</a:t>
            </a:r>
            <a:endParaRPr sz="3200">
              <a:latin typeface="Times New Roman"/>
              <a:cs typeface="Times New Roman"/>
            </a:endParaRPr>
          </a:p>
          <a:p>
            <a:pPr marL="355600" marR="6985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  <a:tab pos="1196975" algn="l"/>
                <a:tab pos="1945005" algn="l"/>
                <a:tab pos="2560955" algn="l"/>
                <a:tab pos="3726815" algn="l"/>
                <a:tab pos="4568190" algn="l"/>
                <a:tab pos="5138420" algn="l"/>
                <a:tab pos="5867400" algn="l"/>
                <a:tab pos="6927850" algn="l"/>
                <a:tab pos="7654925" algn="l"/>
              </a:tabLst>
            </a:pPr>
            <a:r>
              <a:rPr sz="3200" b="1" dirty="0">
                <a:latin typeface="Times New Roman"/>
                <a:cs typeface="Times New Roman"/>
              </a:rPr>
              <a:t>Sau	</a:t>
            </a:r>
            <a:r>
              <a:rPr sz="3200" b="1" spc="-10" dirty="0">
                <a:latin typeface="Times New Roman"/>
                <a:cs typeface="Times New Roman"/>
              </a:rPr>
              <a:t>kh</a:t>
            </a:r>
            <a:r>
              <a:rPr sz="3200" b="1" dirty="0">
                <a:latin typeface="Times New Roman"/>
                <a:cs typeface="Times New Roman"/>
              </a:rPr>
              <a:t>i	</a:t>
            </a:r>
            <a:r>
              <a:rPr sz="3200" b="1" spc="5" dirty="0">
                <a:latin typeface="Times New Roman"/>
                <a:cs typeface="Times New Roman"/>
              </a:rPr>
              <a:t>á</a:t>
            </a:r>
            <a:r>
              <a:rPr sz="3200" b="1" dirty="0">
                <a:latin typeface="Times New Roman"/>
                <a:cs typeface="Times New Roman"/>
              </a:rPr>
              <a:t>p	</a:t>
            </a:r>
            <a:r>
              <a:rPr sz="3200" b="1" spc="-5" dirty="0">
                <a:latin typeface="Times New Roman"/>
                <a:cs typeface="Times New Roman"/>
              </a:rPr>
              <a:t>d</a:t>
            </a:r>
            <a:r>
              <a:rPr sz="3200" b="1" spc="-15" dirty="0">
                <a:latin typeface="Times New Roman"/>
                <a:cs typeface="Times New Roman"/>
              </a:rPr>
              <a:t>ụ</a:t>
            </a:r>
            <a:r>
              <a:rPr sz="3200" b="1" spc="-2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g,	ảnh	</a:t>
            </a:r>
            <a:r>
              <a:rPr sz="3200" b="1" spc="-10" dirty="0">
                <a:latin typeface="Times New Roman"/>
                <a:cs typeface="Times New Roman"/>
              </a:rPr>
              <a:t>c</a:t>
            </a:r>
            <a:r>
              <a:rPr sz="3200" b="1" dirty="0">
                <a:latin typeface="Times New Roman"/>
                <a:cs typeface="Times New Roman"/>
              </a:rPr>
              <a:t>ó	thể	</a:t>
            </a:r>
            <a:r>
              <a:rPr sz="3200" b="1" spc="-20" dirty="0">
                <a:latin typeface="Times New Roman"/>
                <a:cs typeface="Times New Roman"/>
              </a:rPr>
              <a:t>đ</a:t>
            </a:r>
            <a:r>
              <a:rPr sz="3200" b="1" spc="-5" dirty="0">
                <a:latin typeface="Times New Roman"/>
                <a:cs typeface="Times New Roman"/>
              </a:rPr>
              <a:t>ượ</a:t>
            </a:r>
            <a:r>
              <a:rPr sz="3200" b="1" dirty="0">
                <a:latin typeface="Times New Roman"/>
                <a:cs typeface="Times New Roman"/>
              </a:rPr>
              <a:t>c	</a:t>
            </a:r>
            <a:r>
              <a:rPr sz="3200" b="1" spc="-5" dirty="0">
                <a:latin typeface="Times New Roman"/>
                <a:cs typeface="Times New Roman"/>
              </a:rPr>
              <a:t>m</a:t>
            </a:r>
            <a:r>
              <a:rPr sz="3200" b="1" dirty="0">
                <a:latin typeface="Times New Roman"/>
                <a:cs typeface="Times New Roman"/>
              </a:rPr>
              <a:t>ã	hóa  thành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đường </a:t>
            </a:r>
            <a:r>
              <a:rPr sz="3200" b="1" dirty="0">
                <a:latin typeface="Times New Roman"/>
                <a:cs typeface="Times New Roman"/>
              </a:rPr>
              <a:t>cong với công thức toán</a:t>
            </a:r>
            <a:r>
              <a:rPr sz="3200" b="1" spc="-1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học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26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298180" cy="1637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900" algn="l"/>
                <a:tab pos="470534" algn="l"/>
                <a:tab pos="1410335" algn="l"/>
                <a:tab pos="1844675" algn="l"/>
                <a:tab pos="2692400" algn="l"/>
                <a:tab pos="3501390" algn="l"/>
                <a:tab pos="4213225" algn="l"/>
                <a:tab pos="4944745" algn="l"/>
                <a:tab pos="5734685" algn="l"/>
                <a:tab pos="751522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Bước	</a:t>
            </a:r>
            <a:r>
              <a:rPr sz="2800" b="1" dirty="0">
                <a:latin typeface="Times New Roman"/>
                <a:cs typeface="Times New Roman"/>
              </a:rPr>
              <a:t>1</a:t>
            </a:r>
            <a:r>
              <a:rPr sz="2800" b="1" spc="-5" dirty="0">
                <a:latin typeface="Times New Roman"/>
                <a:cs typeface="Times New Roman"/>
              </a:rPr>
              <a:t>: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Làm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trơn</a:t>
            </a:r>
            <a:r>
              <a:rPr sz="2800" b="1" dirty="0">
                <a:latin typeface="Times New Roman"/>
                <a:cs typeface="Times New Roman"/>
              </a:rPr>
              <a:t>	ản</a:t>
            </a:r>
            <a:r>
              <a:rPr sz="2800" b="1" spc="-5" dirty="0">
                <a:latin typeface="Times New Roman"/>
                <a:cs typeface="Times New Roman"/>
              </a:rPr>
              <a:t>h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(ma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trận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spc="5" dirty="0">
                <a:latin typeface="Times New Roman"/>
                <a:cs typeface="Times New Roman"/>
              </a:rPr>
              <a:t>a</a:t>
            </a:r>
            <a:r>
              <a:rPr sz="2800" b="1" spc="-5" dirty="0">
                <a:latin typeface="Times New Roman"/>
                <a:cs typeface="Times New Roman"/>
              </a:rPr>
              <a:t>u</a:t>
            </a:r>
            <a:r>
              <a:rPr sz="2800" b="1" dirty="0">
                <a:latin typeface="Times New Roman"/>
                <a:cs typeface="Times New Roman"/>
              </a:rPr>
              <a:t>s</a:t>
            </a:r>
            <a:r>
              <a:rPr sz="2800" b="1" spc="-5" dirty="0">
                <a:latin typeface="Times New Roman"/>
                <a:cs typeface="Times New Roman"/>
              </a:rPr>
              <a:t>si</a:t>
            </a:r>
            <a:r>
              <a:rPr sz="2800" b="1" spc="5" dirty="0">
                <a:latin typeface="Times New Roman"/>
                <a:cs typeface="Times New Roman"/>
              </a:rPr>
              <a:t>a</a:t>
            </a:r>
            <a:r>
              <a:rPr sz="2800" b="1" spc="-5" dirty="0">
                <a:latin typeface="Times New Roman"/>
                <a:cs typeface="Times New Roman"/>
              </a:rPr>
              <a:t>n</a:t>
            </a:r>
            <a:r>
              <a:rPr sz="2800" b="1" spc="15" dirty="0">
                <a:latin typeface="Times New Roman"/>
                <a:cs typeface="Times New Roman"/>
              </a:rPr>
              <a:t>)</a:t>
            </a:r>
            <a:r>
              <a:rPr sz="2800" b="1" spc="-5" dirty="0">
                <a:latin typeface="Times New Roman"/>
                <a:cs typeface="Times New Roman"/>
              </a:rPr>
              <a:t>: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Giúp  loại </a:t>
            </a:r>
            <a:r>
              <a:rPr sz="2800" b="1" dirty="0">
                <a:latin typeface="Times New Roman"/>
                <a:cs typeface="Times New Roman"/>
              </a:rPr>
              <a:t>bỏ </a:t>
            </a:r>
            <a:r>
              <a:rPr sz="2800" b="1" spc="-5" dirty="0">
                <a:latin typeface="Times New Roman"/>
                <a:cs typeface="Times New Roman"/>
              </a:rPr>
              <a:t>nhiễu của </a:t>
            </a:r>
            <a:r>
              <a:rPr sz="2800" b="1" dirty="0">
                <a:latin typeface="Times New Roman"/>
                <a:cs typeface="Times New Roman"/>
              </a:rPr>
              <a:t>ảnh đầu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vào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6026" y="4355311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369" y="0"/>
                </a:lnTo>
              </a:path>
            </a:pathLst>
          </a:custGeom>
          <a:ln w="15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12239" y="4753158"/>
            <a:ext cx="403860" cy="810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5425">
              <a:lnSpc>
                <a:spcPts val="3080"/>
              </a:lnSpc>
              <a:spcBef>
                <a:spcPts val="110"/>
              </a:spcBef>
            </a:pPr>
            <a:r>
              <a:rPr sz="2850" spc="5" dirty="0">
                <a:latin typeface="Symbol"/>
                <a:cs typeface="Symbol"/>
              </a:rPr>
              <a:t></a:t>
            </a:r>
            <a:endParaRPr sz="2850">
              <a:latin typeface="Symbol"/>
              <a:cs typeface="Symbol"/>
            </a:endParaRPr>
          </a:p>
          <a:p>
            <a:pPr marL="38100">
              <a:lnSpc>
                <a:spcPts val="3080"/>
              </a:lnSpc>
            </a:pPr>
            <a:r>
              <a:rPr sz="4275" spc="-525" baseline="-9746" dirty="0">
                <a:latin typeface="Times New Roman"/>
                <a:cs typeface="Times New Roman"/>
              </a:rPr>
              <a:t>2</a:t>
            </a:r>
            <a:r>
              <a:rPr sz="2850" spc="-350" dirty="0">
                <a:latin typeface="Symbol"/>
                <a:cs typeface="Symbol"/>
              </a:rPr>
              <a:t></a:t>
            </a:r>
            <a:r>
              <a:rPr sz="4275" spc="-525" baseline="-23391" dirty="0">
                <a:latin typeface="Symbol"/>
                <a:cs typeface="Symbol"/>
              </a:rPr>
              <a:t></a:t>
            </a:r>
            <a:endParaRPr sz="4275" baseline="-23391">
              <a:latin typeface="Symbol"/>
              <a:cs typeface="Symbo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12239" y="4404826"/>
            <a:ext cx="403860" cy="462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4275" spc="37" baseline="-33138" dirty="0">
                <a:latin typeface="Times New Roman"/>
                <a:cs typeface="Times New Roman"/>
              </a:rPr>
              <a:t>4</a:t>
            </a:r>
            <a:r>
              <a:rPr sz="2850" spc="25" dirty="0">
                <a:latin typeface="Symbol"/>
                <a:cs typeface="Symbol"/>
              </a:rPr>
              <a:t>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35234" y="3708101"/>
            <a:ext cx="355600" cy="810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2565">
              <a:lnSpc>
                <a:spcPts val="3080"/>
              </a:lnSpc>
              <a:spcBef>
                <a:spcPts val="110"/>
              </a:spcBef>
            </a:pPr>
            <a:r>
              <a:rPr sz="2850" spc="5" dirty="0">
                <a:latin typeface="Symbol"/>
                <a:cs typeface="Symbol"/>
              </a:rPr>
              <a:t></a:t>
            </a:r>
            <a:endParaRPr sz="2850">
              <a:latin typeface="Symbol"/>
              <a:cs typeface="Symbol"/>
            </a:endParaRPr>
          </a:p>
          <a:p>
            <a:pPr marL="12700">
              <a:lnSpc>
                <a:spcPts val="3080"/>
              </a:lnSpc>
            </a:pPr>
            <a:r>
              <a:rPr sz="4275" spc="97" baseline="-2923" dirty="0">
                <a:latin typeface="Times New Roman"/>
                <a:cs typeface="Times New Roman"/>
              </a:rPr>
              <a:t>5</a:t>
            </a:r>
            <a:r>
              <a:rPr sz="2850" spc="5" dirty="0">
                <a:latin typeface="Symbol"/>
                <a:cs typeface="Symbol"/>
              </a:rPr>
              <a:t>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2239" y="3359769"/>
            <a:ext cx="403860" cy="462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4275" spc="37" baseline="-26315" dirty="0">
                <a:latin typeface="Times New Roman"/>
                <a:cs typeface="Times New Roman"/>
              </a:rPr>
              <a:t>4</a:t>
            </a:r>
            <a:r>
              <a:rPr sz="2850" spc="25" dirty="0">
                <a:latin typeface="Symbol"/>
                <a:cs typeface="Symbol"/>
              </a:rPr>
              <a:t>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05528" y="2876328"/>
            <a:ext cx="2385060" cy="275145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969"/>
              </a:spcBef>
              <a:tabLst>
                <a:tab pos="784225" algn="l"/>
                <a:tab pos="1450975" algn="l"/>
                <a:tab pos="2044700" algn="l"/>
              </a:tabLst>
            </a:pPr>
            <a:r>
              <a:rPr sz="2850" spc="5" dirty="0">
                <a:latin typeface="Times New Roman"/>
                <a:cs typeface="Times New Roman"/>
              </a:rPr>
              <a:t>4	5	4	</a:t>
            </a:r>
            <a:r>
              <a:rPr sz="2850" spc="45" dirty="0">
                <a:latin typeface="Times New Roman"/>
                <a:cs typeface="Times New Roman"/>
              </a:rPr>
              <a:t>2</a:t>
            </a:r>
            <a:r>
              <a:rPr sz="4275" spc="7" baseline="-3898" dirty="0">
                <a:latin typeface="Symbol"/>
                <a:cs typeface="Symbol"/>
              </a:rPr>
              <a:t></a:t>
            </a:r>
            <a:endParaRPr sz="4275" baseline="-3898">
              <a:latin typeface="Symbol"/>
              <a:cs typeface="Symbol"/>
            </a:endParaRPr>
          </a:p>
          <a:p>
            <a:pPr marL="117475">
              <a:lnSpc>
                <a:spcPct val="100000"/>
              </a:lnSpc>
              <a:spcBef>
                <a:spcPts val="869"/>
              </a:spcBef>
              <a:tabLst>
                <a:tab pos="676275" algn="l"/>
                <a:tab pos="1445895" algn="l"/>
              </a:tabLst>
            </a:pPr>
            <a:r>
              <a:rPr sz="2850" spc="5" dirty="0">
                <a:latin typeface="Times New Roman"/>
                <a:cs typeface="Times New Roman"/>
              </a:rPr>
              <a:t>9	12	9</a:t>
            </a: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  <a:tabLst>
                <a:tab pos="678815" algn="l"/>
                <a:tab pos="1340485" algn="l"/>
              </a:tabLst>
            </a:pPr>
            <a:r>
              <a:rPr sz="2850" spc="5" dirty="0">
                <a:latin typeface="Times New Roman"/>
                <a:cs typeface="Times New Roman"/>
              </a:rPr>
              <a:t>12	15	</a:t>
            </a:r>
            <a:r>
              <a:rPr sz="2850" dirty="0">
                <a:latin typeface="Times New Roman"/>
                <a:cs typeface="Times New Roman"/>
              </a:rPr>
              <a:t>12</a:t>
            </a:r>
            <a:endParaRPr sz="2850">
              <a:latin typeface="Times New Roman"/>
              <a:cs typeface="Times New Roman"/>
            </a:endParaRPr>
          </a:p>
          <a:p>
            <a:pPr marL="117475">
              <a:lnSpc>
                <a:spcPct val="100000"/>
              </a:lnSpc>
              <a:spcBef>
                <a:spcPts val="875"/>
              </a:spcBef>
              <a:tabLst>
                <a:tab pos="676275" algn="l"/>
                <a:tab pos="1445895" algn="l"/>
              </a:tabLst>
            </a:pPr>
            <a:r>
              <a:rPr sz="2850" spc="5" dirty="0">
                <a:latin typeface="Times New Roman"/>
                <a:cs typeface="Times New Roman"/>
              </a:rPr>
              <a:t>9	12	9</a:t>
            </a:r>
            <a:endParaRPr sz="285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  <a:spcBef>
                <a:spcPts val="869"/>
              </a:spcBef>
              <a:tabLst>
                <a:tab pos="784225" algn="l"/>
                <a:tab pos="1450975" algn="l"/>
              </a:tabLst>
            </a:pPr>
            <a:r>
              <a:rPr sz="2850" spc="5" dirty="0">
                <a:latin typeface="Times New Roman"/>
                <a:cs typeface="Times New Roman"/>
              </a:rPr>
              <a:t>4	5	4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74898" y="3708101"/>
            <a:ext cx="165735" cy="462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5" dirty="0">
                <a:latin typeface="Symbol"/>
                <a:cs typeface="Symbol"/>
              </a:rPr>
              <a:t>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49498" y="4753158"/>
            <a:ext cx="406400" cy="810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3080"/>
              </a:lnSpc>
              <a:spcBef>
                <a:spcPts val="110"/>
              </a:spcBef>
            </a:pPr>
            <a:r>
              <a:rPr sz="2850" spc="5" dirty="0">
                <a:latin typeface="Symbol"/>
                <a:cs typeface="Symbol"/>
              </a:rPr>
              <a:t></a:t>
            </a:r>
            <a:endParaRPr sz="2850">
              <a:latin typeface="Symbol"/>
              <a:cs typeface="Symbol"/>
            </a:endParaRPr>
          </a:p>
          <a:p>
            <a:pPr marL="38100">
              <a:lnSpc>
                <a:spcPts val="3080"/>
              </a:lnSpc>
            </a:pPr>
            <a:r>
              <a:rPr sz="2850" spc="-345" dirty="0">
                <a:latin typeface="Symbol"/>
                <a:cs typeface="Symbol"/>
              </a:rPr>
              <a:t></a:t>
            </a:r>
            <a:r>
              <a:rPr sz="4275" spc="-517" baseline="-23391" dirty="0">
                <a:latin typeface="Symbol"/>
                <a:cs typeface="Symbol"/>
              </a:rPr>
              <a:t></a:t>
            </a:r>
            <a:r>
              <a:rPr sz="4275" spc="-517" baseline="-9746" dirty="0">
                <a:latin typeface="Times New Roman"/>
                <a:cs typeface="Times New Roman"/>
              </a:rPr>
              <a:t>2</a:t>
            </a:r>
            <a:endParaRPr sz="4275" baseline="-9746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74898" y="4056464"/>
            <a:ext cx="353060" cy="462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45" dirty="0">
                <a:latin typeface="Symbol"/>
                <a:cs typeface="Symbol"/>
              </a:rPr>
              <a:t></a:t>
            </a:r>
            <a:r>
              <a:rPr sz="4275" spc="7" baseline="-2923" dirty="0">
                <a:latin typeface="Times New Roman"/>
                <a:cs typeface="Times New Roman"/>
              </a:rPr>
              <a:t>5</a:t>
            </a:r>
            <a:endParaRPr sz="4275" baseline="-2923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49498" y="3359769"/>
            <a:ext cx="406400" cy="462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850" spc="35" dirty="0">
                <a:latin typeface="Symbol"/>
                <a:cs typeface="Symbol"/>
              </a:rPr>
              <a:t></a:t>
            </a:r>
            <a:r>
              <a:rPr sz="4275" spc="52" baseline="-26315" dirty="0">
                <a:latin typeface="Times New Roman"/>
                <a:cs typeface="Times New Roman"/>
              </a:rPr>
              <a:t>4</a:t>
            </a:r>
            <a:endParaRPr sz="4275" baseline="-2631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23257" y="4353590"/>
            <a:ext cx="1032510" cy="462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850" spc="5" dirty="0">
                <a:latin typeface="Times New Roman"/>
                <a:cs typeface="Times New Roman"/>
              </a:rPr>
              <a:t>159</a:t>
            </a:r>
            <a:r>
              <a:rPr sz="2850" spc="-150" dirty="0">
                <a:latin typeface="Times New Roman"/>
                <a:cs typeface="Times New Roman"/>
              </a:rPr>
              <a:t> </a:t>
            </a:r>
            <a:r>
              <a:rPr sz="4275" spc="52" baseline="-7797" dirty="0">
                <a:latin typeface="Symbol"/>
                <a:cs typeface="Symbol"/>
              </a:rPr>
              <a:t></a:t>
            </a:r>
            <a:r>
              <a:rPr sz="4275" spc="52" baseline="-40935" dirty="0">
                <a:latin typeface="Times New Roman"/>
                <a:cs typeface="Times New Roman"/>
              </a:rPr>
              <a:t>4</a:t>
            </a:r>
            <a:endParaRPr sz="4275" baseline="-4093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82096" y="2271126"/>
            <a:ext cx="1648460" cy="117602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850" i="1" spc="10" dirty="0">
                <a:latin typeface="Times New Roman"/>
                <a:cs typeface="Times New Roman"/>
              </a:rPr>
              <a:t>B </a:t>
            </a:r>
            <a:r>
              <a:rPr sz="2850" spc="10" dirty="0">
                <a:latin typeface="Symbol"/>
                <a:cs typeface="Symbol"/>
              </a:rPr>
              <a:t></a:t>
            </a:r>
            <a:r>
              <a:rPr sz="2850" spc="10" dirty="0">
                <a:latin typeface="Times New Roman"/>
                <a:cs typeface="Times New Roman"/>
              </a:rPr>
              <a:t> </a:t>
            </a:r>
            <a:r>
              <a:rPr sz="2850" i="1" spc="5" dirty="0">
                <a:latin typeface="Times New Roman"/>
                <a:cs typeface="Times New Roman"/>
              </a:rPr>
              <a:t>I </a:t>
            </a:r>
            <a:r>
              <a:rPr sz="2850" spc="15" dirty="0">
                <a:latin typeface="Symbol"/>
                <a:cs typeface="Symbol"/>
              </a:rPr>
              <a:t></a:t>
            </a:r>
            <a:r>
              <a:rPr sz="2850" spc="-229" dirty="0">
                <a:latin typeface="Times New Roman"/>
                <a:cs typeface="Times New Roman"/>
              </a:rPr>
              <a:t> </a:t>
            </a:r>
            <a:r>
              <a:rPr sz="2850" i="1" spc="10" dirty="0">
                <a:latin typeface="Times New Roman"/>
                <a:cs typeface="Times New Roman"/>
              </a:rPr>
              <a:t>H</a:t>
            </a:r>
            <a:endParaRPr sz="28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110"/>
              </a:spcBef>
            </a:pPr>
            <a:r>
              <a:rPr sz="4275" spc="89" baseline="-3898" dirty="0">
                <a:latin typeface="Symbol"/>
                <a:cs typeface="Symbol"/>
              </a:rPr>
              <a:t></a:t>
            </a:r>
            <a:r>
              <a:rPr sz="2850" spc="5" dirty="0">
                <a:latin typeface="Times New Roman"/>
                <a:cs typeface="Times New Roman"/>
              </a:rPr>
              <a:t>2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82096" y="4069633"/>
            <a:ext cx="617855" cy="462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i="1" spc="10" dirty="0">
                <a:latin typeface="Times New Roman"/>
                <a:cs typeface="Times New Roman"/>
              </a:rPr>
              <a:t>H</a:t>
            </a:r>
            <a:r>
              <a:rPr sz="2850" i="1" spc="210" dirty="0">
                <a:latin typeface="Times New Roman"/>
                <a:cs typeface="Times New Roman"/>
              </a:rPr>
              <a:t> </a:t>
            </a:r>
            <a:r>
              <a:rPr sz="2850" spc="10" dirty="0">
                <a:latin typeface="Symbol"/>
                <a:cs typeface="Symbol"/>
              </a:rPr>
              <a:t>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4459" y="3840571"/>
            <a:ext cx="207645" cy="462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5" dirty="0">
                <a:latin typeface="Times New Roman"/>
                <a:cs typeface="Times New Roman"/>
              </a:rPr>
              <a:t>1</a:t>
            </a:r>
            <a:endParaRPr sz="2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939" y="781892"/>
            <a:ext cx="8836025" cy="49244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10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1.2.4. Chỉnh mức</a:t>
            </a:r>
            <a:r>
              <a:rPr sz="26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xám</a:t>
            </a:r>
            <a:endParaRPr sz="2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80"/>
              </a:spcBef>
              <a:buSzPct val="96969"/>
              <a:buFont typeface="Wingdings"/>
              <a:buChar char=""/>
              <a:tabLst>
                <a:tab pos="355600" algn="l"/>
              </a:tabLst>
            </a:pPr>
            <a:r>
              <a:rPr sz="3300" b="1" spc="-5" dirty="0">
                <a:latin typeface="Times New Roman"/>
                <a:cs typeface="Times New Roman"/>
              </a:rPr>
              <a:t>Nhằm khắc phục </a:t>
            </a:r>
            <a:r>
              <a:rPr sz="3300" b="1" dirty="0">
                <a:latin typeface="Times New Roman"/>
                <a:cs typeface="Times New Roman"/>
              </a:rPr>
              <a:t>tính không </a:t>
            </a:r>
            <a:r>
              <a:rPr sz="3300" b="1" spc="-5" dirty="0">
                <a:latin typeface="Times New Roman"/>
                <a:cs typeface="Times New Roman"/>
              </a:rPr>
              <a:t>đồng đều </a:t>
            </a:r>
            <a:r>
              <a:rPr sz="3300" b="1" dirty="0">
                <a:latin typeface="Times New Roman"/>
                <a:cs typeface="Times New Roman"/>
              </a:rPr>
              <a:t>của </a:t>
            </a:r>
            <a:r>
              <a:rPr sz="3300" b="1" spc="-15" dirty="0">
                <a:latin typeface="Times New Roman"/>
                <a:cs typeface="Times New Roman"/>
              </a:rPr>
              <a:t>hệ  </a:t>
            </a:r>
            <a:r>
              <a:rPr sz="3300" b="1" dirty="0">
                <a:latin typeface="Times New Roman"/>
                <a:cs typeface="Times New Roman"/>
              </a:rPr>
              <a:t>thống gây ra. </a:t>
            </a:r>
            <a:r>
              <a:rPr sz="3300" b="1" spc="-5" dirty="0">
                <a:latin typeface="Times New Roman"/>
                <a:cs typeface="Times New Roman"/>
              </a:rPr>
              <a:t>Thông </a:t>
            </a:r>
            <a:r>
              <a:rPr sz="3300" b="1" dirty="0">
                <a:latin typeface="Times New Roman"/>
                <a:cs typeface="Times New Roman"/>
              </a:rPr>
              <a:t>thường </a:t>
            </a:r>
            <a:r>
              <a:rPr sz="3300" b="1" spc="-10" dirty="0">
                <a:latin typeface="Times New Roman"/>
                <a:cs typeface="Times New Roman"/>
              </a:rPr>
              <a:t>có </a:t>
            </a:r>
            <a:r>
              <a:rPr sz="3300" b="1" dirty="0">
                <a:latin typeface="Times New Roman"/>
                <a:cs typeface="Times New Roman"/>
              </a:rPr>
              <a:t>2 </a:t>
            </a:r>
            <a:r>
              <a:rPr sz="3300" b="1" spc="-10" dirty="0">
                <a:latin typeface="Times New Roman"/>
                <a:cs typeface="Times New Roman"/>
              </a:rPr>
              <a:t>hướng </a:t>
            </a:r>
            <a:r>
              <a:rPr sz="3300" b="1" dirty="0">
                <a:latin typeface="Times New Roman"/>
                <a:cs typeface="Times New Roman"/>
              </a:rPr>
              <a:t>tiếp  cận:</a:t>
            </a:r>
            <a:endParaRPr sz="33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95"/>
              </a:spcBef>
              <a:buSzPct val="96969"/>
              <a:buFont typeface="Wingdings"/>
              <a:buChar char=""/>
              <a:tabLst>
                <a:tab pos="355600" algn="l"/>
              </a:tabLst>
            </a:pPr>
            <a:r>
              <a:rPr sz="3300" b="1" i="1" spc="-5" dirty="0">
                <a:latin typeface="Times New Roman"/>
                <a:cs typeface="Times New Roman"/>
              </a:rPr>
              <a:t>Giảm số </a:t>
            </a:r>
            <a:r>
              <a:rPr sz="3300" b="1" i="1" dirty="0">
                <a:latin typeface="Times New Roman"/>
                <a:cs typeface="Times New Roman"/>
              </a:rPr>
              <a:t>mức xám: </a:t>
            </a:r>
            <a:r>
              <a:rPr sz="3300" b="1" dirty="0">
                <a:latin typeface="Times New Roman"/>
                <a:cs typeface="Times New Roman"/>
              </a:rPr>
              <a:t>Thực </a:t>
            </a:r>
            <a:r>
              <a:rPr sz="3300" b="1" spc="-5" dirty="0">
                <a:latin typeface="Times New Roman"/>
                <a:cs typeface="Times New Roman"/>
              </a:rPr>
              <a:t>hiện </a:t>
            </a:r>
            <a:r>
              <a:rPr sz="3300" b="1" dirty="0">
                <a:latin typeface="Times New Roman"/>
                <a:cs typeface="Times New Roman"/>
              </a:rPr>
              <a:t>bằng cách nhóm  các </a:t>
            </a:r>
            <a:r>
              <a:rPr sz="3300" b="1" spc="-5" dirty="0">
                <a:latin typeface="Times New Roman"/>
                <a:cs typeface="Times New Roman"/>
              </a:rPr>
              <a:t>mức </a:t>
            </a:r>
            <a:r>
              <a:rPr sz="3300" b="1" dirty="0">
                <a:latin typeface="Times New Roman"/>
                <a:cs typeface="Times New Roman"/>
              </a:rPr>
              <a:t>xám gần </a:t>
            </a:r>
            <a:r>
              <a:rPr sz="3300" b="1" spc="-5" dirty="0">
                <a:latin typeface="Times New Roman"/>
                <a:cs typeface="Times New Roman"/>
              </a:rPr>
              <a:t>nhau </a:t>
            </a:r>
            <a:r>
              <a:rPr sz="3300" b="1" dirty="0">
                <a:latin typeface="Times New Roman"/>
                <a:cs typeface="Times New Roman"/>
              </a:rPr>
              <a:t>thành một</a:t>
            </a:r>
            <a:r>
              <a:rPr sz="3300" b="1" spc="-35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bó.</a:t>
            </a:r>
            <a:endParaRPr sz="33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790"/>
              </a:spcBef>
              <a:buSzPct val="96969"/>
              <a:buFont typeface="Wingdings"/>
              <a:buChar char=""/>
              <a:tabLst>
                <a:tab pos="355600" algn="l"/>
              </a:tabLst>
            </a:pPr>
            <a:r>
              <a:rPr sz="3300" b="1" spc="-5" dirty="0">
                <a:latin typeface="Times New Roman"/>
                <a:cs typeface="Times New Roman"/>
              </a:rPr>
              <a:t>Trường hợp </a:t>
            </a:r>
            <a:r>
              <a:rPr sz="3300" b="1" dirty="0">
                <a:latin typeface="Times New Roman"/>
                <a:cs typeface="Times New Roman"/>
              </a:rPr>
              <a:t>chỉ </a:t>
            </a:r>
            <a:r>
              <a:rPr sz="3300" b="1" spc="-5" dirty="0">
                <a:latin typeface="Times New Roman"/>
                <a:cs typeface="Times New Roman"/>
              </a:rPr>
              <a:t>có </a:t>
            </a:r>
            <a:r>
              <a:rPr sz="3300" b="1" dirty="0">
                <a:latin typeface="Times New Roman"/>
                <a:cs typeface="Times New Roman"/>
              </a:rPr>
              <a:t>2 </a:t>
            </a:r>
            <a:r>
              <a:rPr sz="3300" b="1" spc="-5" dirty="0">
                <a:latin typeface="Times New Roman"/>
                <a:cs typeface="Times New Roman"/>
              </a:rPr>
              <a:t>mức </a:t>
            </a:r>
            <a:r>
              <a:rPr sz="3300" b="1" dirty="0">
                <a:latin typeface="Times New Roman"/>
                <a:cs typeface="Times New Roman"/>
              </a:rPr>
              <a:t>xám </a:t>
            </a:r>
            <a:r>
              <a:rPr sz="3300" b="1" spc="-5" dirty="0">
                <a:latin typeface="Times New Roman"/>
                <a:cs typeface="Times New Roman"/>
              </a:rPr>
              <a:t>thì </a:t>
            </a:r>
            <a:r>
              <a:rPr sz="3300" b="1" dirty="0">
                <a:latin typeface="Times New Roman"/>
                <a:cs typeface="Times New Roman"/>
              </a:rPr>
              <a:t>chuyển </a:t>
            </a:r>
            <a:r>
              <a:rPr sz="3300" b="1" spc="-10" dirty="0">
                <a:latin typeface="Times New Roman"/>
                <a:cs typeface="Times New Roman"/>
              </a:rPr>
              <a:t>về  </a:t>
            </a:r>
            <a:r>
              <a:rPr sz="3300" b="1" dirty="0">
                <a:latin typeface="Times New Roman"/>
                <a:cs typeface="Times New Roman"/>
              </a:rPr>
              <a:t>ảnh </a:t>
            </a:r>
            <a:r>
              <a:rPr sz="3300" b="1" spc="-5" dirty="0">
                <a:latin typeface="Times New Roman"/>
                <a:cs typeface="Times New Roman"/>
              </a:rPr>
              <a:t>đen</a:t>
            </a:r>
            <a:r>
              <a:rPr sz="3300" b="1" spc="-10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trắng.</a:t>
            </a:r>
            <a:endParaRPr sz="33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795"/>
              </a:spcBef>
              <a:buSzPct val="96969"/>
              <a:buFont typeface="Wingdings"/>
              <a:buChar char=""/>
              <a:tabLst>
                <a:tab pos="355600" algn="l"/>
              </a:tabLst>
            </a:pPr>
            <a:r>
              <a:rPr sz="3300" b="1" dirty="0">
                <a:latin typeface="Times New Roman"/>
                <a:cs typeface="Times New Roman"/>
              </a:rPr>
              <a:t>Ứng dụng: </a:t>
            </a:r>
            <a:r>
              <a:rPr sz="3300" b="1" spc="-5" dirty="0">
                <a:latin typeface="Times New Roman"/>
                <a:cs typeface="Times New Roman"/>
              </a:rPr>
              <a:t>In </a:t>
            </a:r>
            <a:r>
              <a:rPr sz="3300" b="1" dirty="0">
                <a:latin typeface="Times New Roman"/>
                <a:cs typeface="Times New Roman"/>
              </a:rPr>
              <a:t>ảnh màu </a:t>
            </a:r>
            <a:r>
              <a:rPr sz="3300" b="1" spc="-5" dirty="0">
                <a:latin typeface="Times New Roman"/>
                <a:cs typeface="Times New Roman"/>
              </a:rPr>
              <a:t>bằng </a:t>
            </a:r>
            <a:r>
              <a:rPr sz="3300" b="1" dirty="0">
                <a:latin typeface="Times New Roman"/>
                <a:cs typeface="Times New Roman"/>
              </a:rPr>
              <a:t>máy </a:t>
            </a:r>
            <a:r>
              <a:rPr sz="3300" b="1" spc="-10" dirty="0">
                <a:latin typeface="Times New Roman"/>
                <a:cs typeface="Times New Roman"/>
              </a:rPr>
              <a:t>in </a:t>
            </a:r>
            <a:r>
              <a:rPr sz="3300" b="1" spc="-5" dirty="0">
                <a:latin typeface="Times New Roman"/>
                <a:cs typeface="Times New Roman"/>
              </a:rPr>
              <a:t>đen</a:t>
            </a:r>
            <a:r>
              <a:rPr sz="3300" b="1" spc="-15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trắng.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857757"/>
            <a:ext cx="77323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Bước 2: Tính gradient </a:t>
            </a:r>
            <a:r>
              <a:rPr sz="3200" spc="-5" dirty="0"/>
              <a:t>bằng </a:t>
            </a:r>
            <a:r>
              <a:rPr sz="3200" dirty="0"/>
              <a:t>ma trận</a:t>
            </a:r>
            <a:r>
              <a:rPr sz="3200" spc="-105" dirty="0"/>
              <a:t> </a:t>
            </a:r>
            <a:r>
              <a:rPr sz="3200" dirty="0"/>
              <a:t>Prewitt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0840" y="1306607"/>
            <a:ext cx="8327390" cy="335343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716530">
              <a:lnSpc>
                <a:spcPct val="100000"/>
              </a:lnSpc>
              <a:spcBef>
                <a:spcPts val="935"/>
              </a:spcBef>
            </a:pPr>
            <a:r>
              <a:rPr sz="2600" i="1" spc="35" dirty="0">
                <a:latin typeface="Times New Roman"/>
                <a:cs typeface="Times New Roman"/>
              </a:rPr>
              <a:t>G</a:t>
            </a:r>
            <a:r>
              <a:rPr sz="2250" i="1" spc="52" baseline="-24074" dirty="0">
                <a:latin typeface="Times New Roman"/>
                <a:cs typeface="Times New Roman"/>
              </a:rPr>
              <a:t>x  </a:t>
            </a:r>
            <a:r>
              <a:rPr sz="2600" spc="15" dirty="0">
                <a:latin typeface="Symbol"/>
                <a:cs typeface="Symbol"/>
              </a:rPr>
              <a:t>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i="1" spc="20" dirty="0">
                <a:latin typeface="Times New Roman"/>
                <a:cs typeface="Times New Roman"/>
              </a:rPr>
              <a:t>B </a:t>
            </a:r>
            <a:r>
              <a:rPr sz="2600" spc="25" dirty="0">
                <a:latin typeface="Symbol"/>
                <a:cs typeface="Symbol"/>
              </a:rPr>
              <a:t></a:t>
            </a:r>
            <a:r>
              <a:rPr sz="2600" spc="-459" dirty="0">
                <a:latin typeface="Times New Roman"/>
                <a:cs typeface="Times New Roman"/>
              </a:rPr>
              <a:t> </a:t>
            </a:r>
            <a:r>
              <a:rPr sz="2600" i="1" spc="155" dirty="0">
                <a:latin typeface="Times New Roman"/>
                <a:cs typeface="Times New Roman"/>
              </a:rPr>
              <a:t>H</a:t>
            </a:r>
            <a:r>
              <a:rPr sz="2250" i="1" spc="232" baseline="-24074" dirty="0">
                <a:latin typeface="Times New Roman"/>
                <a:cs typeface="Times New Roman"/>
              </a:rPr>
              <a:t>x</a:t>
            </a:r>
            <a:endParaRPr sz="2250" baseline="-24074">
              <a:latin typeface="Times New Roman"/>
              <a:cs typeface="Times New Roman"/>
            </a:endParaRPr>
          </a:p>
          <a:p>
            <a:pPr marL="2716530">
              <a:lnSpc>
                <a:spcPct val="100000"/>
              </a:lnSpc>
              <a:spcBef>
                <a:spcPts val="840"/>
              </a:spcBef>
            </a:pPr>
            <a:r>
              <a:rPr sz="2600" i="1" spc="70" dirty="0">
                <a:latin typeface="Times New Roman"/>
                <a:cs typeface="Times New Roman"/>
              </a:rPr>
              <a:t>G</a:t>
            </a:r>
            <a:r>
              <a:rPr sz="2250" i="1" spc="104" baseline="-24074" dirty="0">
                <a:latin typeface="Times New Roman"/>
                <a:cs typeface="Times New Roman"/>
              </a:rPr>
              <a:t>y  </a:t>
            </a:r>
            <a:r>
              <a:rPr sz="2600" spc="15" dirty="0">
                <a:latin typeface="Symbol"/>
                <a:cs typeface="Symbol"/>
              </a:rPr>
              <a:t>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i="1" spc="20" dirty="0">
                <a:latin typeface="Times New Roman"/>
                <a:cs typeface="Times New Roman"/>
              </a:rPr>
              <a:t>B </a:t>
            </a:r>
            <a:r>
              <a:rPr sz="2600" spc="25" dirty="0">
                <a:latin typeface="Symbol"/>
                <a:cs typeface="Symbol"/>
              </a:rPr>
              <a:t></a:t>
            </a:r>
            <a:r>
              <a:rPr sz="2600" spc="-509" dirty="0">
                <a:latin typeface="Times New Roman"/>
                <a:cs typeface="Times New Roman"/>
              </a:rPr>
              <a:t> </a:t>
            </a:r>
            <a:r>
              <a:rPr sz="2600" i="1" spc="190" dirty="0">
                <a:latin typeface="Times New Roman"/>
                <a:cs typeface="Times New Roman"/>
              </a:rPr>
              <a:t>H</a:t>
            </a:r>
            <a:r>
              <a:rPr sz="2250" i="1" spc="284" baseline="-24074" dirty="0">
                <a:latin typeface="Times New Roman"/>
                <a:cs typeface="Times New Roman"/>
              </a:rPr>
              <a:t>y</a:t>
            </a:r>
            <a:endParaRPr sz="2250" baseline="-24074">
              <a:latin typeface="Times New Roman"/>
              <a:cs typeface="Times New Roman"/>
            </a:endParaRPr>
          </a:p>
          <a:p>
            <a:pPr marL="368300" marR="17780" indent="-342900">
              <a:lnSpc>
                <a:spcPct val="100000"/>
              </a:lnSpc>
              <a:spcBef>
                <a:spcPts val="2155"/>
              </a:spcBef>
              <a:buFont typeface="Wingdings"/>
              <a:buChar char=""/>
              <a:tabLst>
                <a:tab pos="368300" algn="l"/>
              </a:tabLst>
            </a:pP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thể </a:t>
            </a:r>
            <a:r>
              <a:rPr sz="3200" b="1" spc="-10" dirty="0">
                <a:latin typeface="Times New Roman"/>
                <a:cs typeface="Times New Roman"/>
              </a:rPr>
              <a:t>dùng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phép phát hiện bậc một </a:t>
            </a:r>
            <a:r>
              <a:rPr sz="3200" b="1" spc="-10" dirty="0">
                <a:latin typeface="Times New Roman"/>
                <a:cs typeface="Times New Roman"/>
              </a:rPr>
              <a:t>khác  </a:t>
            </a:r>
            <a:r>
              <a:rPr sz="3200" b="1" dirty="0">
                <a:latin typeface="Times New Roman"/>
                <a:cs typeface="Times New Roman"/>
              </a:rPr>
              <a:t>(gradient </a:t>
            </a:r>
            <a:r>
              <a:rPr sz="3200" b="1" spc="-5" dirty="0">
                <a:latin typeface="Times New Roman"/>
                <a:cs typeface="Times New Roman"/>
              </a:rPr>
              <a:t>đơn </a:t>
            </a:r>
            <a:r>
              <a:rPr sz="3200" b="1" dirty="0">
                <a:latin typeface="Times New Roman"/>
                <a:cs typeface="Times New Roman"/>
              </a:rPr>
              <a:t>giản,</a:t>
            </a:r>
            <a:r>
              <a:rPr sz="3200" b="1" spc="-7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Sobel..)</a:t>
            </a:r>
            <a:endParaRPr sz="3200">
              <a:latin typeface="Times New Roman"/>
              <a:cs typeface="Times New Roman"/>
            </a:endParaRPr>
          </a:p>
          <a:p>
            <a:pPr marL="368300" marR="1905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68300" algn="l"/>
                <a:tab pos="1156335" algn="l"/>
                <a:tab pos="1964055" algn="l"/>
                <a:tab pos="2435225" algn="l"/>
                <a:tab pos="2791460" algn="l"/>
                <a:tab pos="3601085" algn="l"/>
                <a:tab pos="5220970" algn="l"/>
                <a:tab pos="6120765" algn="l"/>
                <a:tab pos="6818630" algn="l"/>
                <a:tab pos="8096250" algn="l"/>
              </a:tabLst>
            </a:pPr>
            <a:r>
              <a:rPr sz="3200" b="1" dirty="0">
                <a:latin typeface="Times New Roman"/>
                <a:cs typeface="Times New Roman"/>
              </a:rPr>
              <a:t>K</a:t>
            </a:r>
            <a:r>
              <a:rPr sz="3200" b="1" spc="10" dirty="0">
                <a:latin typeface="Times New Roman"/>
                <a:cs typeface="Times New Roman"/>
              </a:rPr>
              <a:t>ế</a:t>
            </a:r>
            <a:r>
              <a:rPr sz="3200" b="1" dirty="0">
                <a:latin typeface="Times New Roman"/>
                <a:cs typeface="Times New Roman"/>
              </a:rPr>
              <a:t>t	</a:t>
            </a:r>
            <a:r>
              <a:rPr sz="3200" b="1" spc="-5" dirty="0">
                <a:latin typeface="Times New Roman"/>
                <a:cs typeface="Times New Roman"/>
              </a:rPr>
              <a:t>q</a:t>
            </a:r>
            <a:r>
              <a:rPr sz="3200" b="1" spc="-25" dirty="0">
                <a:latin typeface="Times New Roman"/>
                <a:cs typeface="Times New Roman"/>
              </a:rPr>
              <a:t>u</a:t>
            </a:r>
            <a:r>
              <a:rPr sz="3200" b="1" dirty="0">
                <a:latin typeface="Times New Roman"/>
                <a:cs typeface="Times New Roman"/>
              </a:rPr>
              <a:t>ả	</a:t>
            </a:r>
            <a:r>
              <a:rPr sz="3200" b="1" spc="-5" dirty="0">
                <a:latin typeface="Times New Roman"/>
                <a:cs typeface="Times New Roman"/>
              </a:rPr>
              <a:t>l</a:t>
            </a:r>
            <a:r>
              <a:rPr sz="3200" b="1" dirty="0">
                <a:latin typeface="Times New Roman"/>
                <a:cs typeface="Times New Roman"/>
              </a:rPr>
              <a:t>à	2	ả</a:t>
            </a:r>
            <a:r>
              <a:rPr sz="3200" b="1" spc="-15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h	grad</a:t>
            </a:r>
            <a:r>
              <a:rPr sz="3200" b="1" spc="-20" dirty="0">
                <a:latin typeface="Times New Roman"/>
                <a:cs typeface="Times New Roman"/>
              </a:rPr>
              <a:t>i</a:t>
            </a:r>
            <a:r>
              <a:rPr sz="3200" b="1" dirty="0">
                <a:latin typeface="Times New Roman"/>
                <a:cs typeface="Times New Roman"/>
              </a:rPr>
              <a:t>e</a:t>
            </a:r>
            <a:r>
              <a:rPr sz="3200" b="1" spc="-15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t	th</a:t>
            </a:r>
            <a:r>
              <a:rPr sz="3200" b="1" spc="-10" dirty="0">
                <a:latin typeface="Times New Roman"/>
                <a:cs typeface="Times New Roman"/>
              </a:rPr>
              <a:t>e</a:t>
            </a:r>
            <a:r>
              <a:rPr sz="3200" b="1" dirty="0">
                <a:latin typeface="Times New Roman"/>
                <a:cs typeface="Times New Roman"/>
              </a:rPr>
              <a:t>o	hai	</a:t>
            </a:r>
            <a:r>
              <a:rPr sz="3200" b="1" spc="-5" dirty="0">
                <a:latin typeface="Times New Roman"/>
                <a:cs typeface="Times New Roman"/>
              </a:rPr>
              <a:t>hư</a:t>
            </a:r>
            <a:r>
              <a:rPr sz="3200" b="1" spc="-20" dirty="0">
                <a:latin typeface="Times New Roman"/>
                <a:cs typeface="Times New Roman"/>
              </a:rPr>
              <a:t>ớ</a:t>
            </a:r>
            <a:r>
              <a:rPr sz="3200" b="1" spc="-5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g	x  và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y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7444105" cy="1134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Bước </a:t>
            </a:r>
            <a:r>
              <a:rPr sz="2800" b="1" dirty="0">
                <a:latin typeface="Times New Roman"/>
                <a:cs typeface="Times New Roman"/>
              </a:rPr>
              <a:t>3: </a:t>
            </a:r>
            <a:r>
              <a:rPr sz="2800" b="1" spc="-5" dirty="0">
                <a:latin typeface="Times New Roman"/>
                <a:cs typeface="Times New Roman"/>
              </a:rPr>
              <a:t>Tính gradient hướng </a:t>
            </a:r>
            <a:r>
              <a:rPr sz="2800" b="1" dirty="0">
                <a:latin typeface="Times New Roman"/>
                <a:cs typeface="Times New Roman"/>
              </a:rPr>
              <a:t>tại </a:t>
            </a:r>
            <a:r>
              <a:rPr sz="2800" b="1" spc="-5" dirty="0">
                <a:latin typeface="Times New Roman"/>
                <a:cs typeface="Times New Roman"/>
              </a:rPr>
              <a:t>mỗi </a:t>
            </a:r>
            <a:r>
              <a:rPr sz="2800" b="1" spc="-10" dirty="0">
                <a:latin typeface="Times New Roman"/>
                <a:cs typeface="Times New Roman"/>
              </a:rPr>
              <a:t>điểm</a:t>
            </a:r>
            <a:r>
              <a:rPr sz="2800" b="1" spc="5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(i,j)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3298316"/>
            <a:ext cx="14757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Hướng  n</a:t>
            </a:r>
            <a:r>
              <a:rPr sz="2800" b="1" dirty="0">
                <a:latin typeface="Times New Roman"/>
                <a:cs typeface="Times New Roman"/>
              </a:rPr>
              <a:t>g</a:t>
            </a:r>
            <a:r>
              <a:rPr sz="2800" b="1" spc="-5" dirty="0">
                <a:latin typeface="Times New Roman"/>
                <a:cs typeface="Times New Roman"/>
              </a:rPr>
              <a:t>u</a:t>
            </a:r>
            <a:r>
              <a:rPr sz="2800" b="1" dirty="0">
                <a:latin typeface="Times New Roman"/>
                <a:cs typeface="Times New Roman"/>
              </a:rPr>
              <a:t>y</a:t>
            </a:r>
            <a:r>
              <a:rPr sz="2800" b="1" spc="-5" dirty="0">
                <a:latin typeface="Times New Roman"/>
                <a:cs typeface="Times New Roman"/>
              </a:rPr>
              <a:t>ên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4066181"/>
            <a:ext cx="3803015" cy="19030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algn="just">
              <a:lnSpc>
                <a:spcPct val="100000"/>
              </a:lnSpc>
              <a:spcBef>
                <a:spcPts val="770"/>
              </a:spcBef>
            </a:pPr>
            <a:r>
              <a:rPr sz="2800" b="1" spc="-5" dirty="0">
                <a:latin typeface="Times New Roman"/>
                <a:cs typeface="Times New Roman"/>
              </a:rPr>
              <a:t>trong 8 hướng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[0..7]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Tương đương 8 </a:t>
            </a:r>
            <a:r>
              <a:rPr sz="2800" b="1" spc="-10" dirty="0">
                <a:latin typeface="Times New Roman"/>
                <a:cs typeface="Times New Roman"/>
              </a:rPr>
              <a:t>điểm  </a:t>
            </a:r>
            <a:r>
              <a:rPr sz="2800" b="1" spc="-5" dirty="0">
                <a:latin typeface="Times New Roman"/>
                <a:cs typeface="Times New Roman"/>
              </a:rPr>
              <a:t>lân cận của một </a:t>
            </a:r>
            <a:r>
              <a:rPr sz="2800" b="1" spc="-10" dirty="0">
                <a:latin typeface="Times New Roman"/>
                <a:cs typeface="Times New Roman"/>
              </a:rPr>
              <a:t>điểm  </a:t>
            </a:r>
            <a:r>
              <a:rPr sz="2800" b="1" dirty="0">
                <a:latin typeface="Times New Roman"/>
                <a:cs typeface="Times New Roman"/>
              </a:rPr>
              <a:t>ảnh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11794" y="1504428"/>
            <a:ext cx="1249045" cy="495300"/>
            <a:chOff x="1211794" y="1504428"/>
            <a:chExt cx="1249045" cy="495300"/>
          </a:xfrm>
        </p:grpSpPr>
        <p:sp>
          <p:nvSpPr>
            <p:cNvPr id="7" name="object 7"/>
            <p:cNvSpPr/>
            <p:nvPr/>
          </p:nvSpPr>
          <p:spPr>
            <a:xfrm>
              <a:off x="1218448" y="1810565"/>
              <a:ext cx="40640" cy="23495"/>
            </a:xfrm>
            <a:custGeom>
              <a:avLst/>
              <a:gdLst/>
              <a:ahLst/>
              <a:cxnLst/>
              <a:rect l="l" t="t" r="r" b="b"/>
              <a:pathLst>
                <a:path w="40640" h="23494">
                  <a:moveTo>
                    <a:pt x="0" y="23406"/>
                  </a:moveTo>
                  <a:lnTo>
                    <a:pt x="40041" y="0"/>
                  </a:lnTo>
                </a:path>
              </a:pathLst>
            </a:custGeom>
            <a:ln w="13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58489" y="1816896"/>
              <a:ext cx="59055" cy="169545"/>
            </a:xfrm>
            <a:custGeom>
              <a:avLst/>
              <a:gdLst/>
              <a:ahLst/>
              <a:cxnLst/>
              <a:rect l="l" t="t" r="r" b="b"/>
              <a:pathLst>
                <a:path w="59055" h="169544">
                  <a:moveTo>
                    <a:pt x="0" y="0"/>
                  </a:moveTo>
                  <a:lnTo>
                    <a:pt x="58459" y="169012"/>
                  </a:lnTo>
                </a:path>
              </a:pathLst>
            </a:custGeom>
            <a:ln w="26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3956" y="1511101"/>
              <a:ext cx="1136650" cy="474980"/>
            </a:xfrm>
            <a:custGeom>
              <a:avLst/>
              <a:gdLst/>
              <a:ahLst/>
              <a:cxnLst/>
              <a:rect l="l" t="t" r="r" b="b"/>
              <a:pathLst>
                <a:path w="1136650" h="474980">
                  <a:moveTo>
                    <a:pt x="0" y="474808"/>
                  </a:moveTo>
                  <a:lnTo>
                    <a:pt x="77529" y="0"/>
                  </a:lnTo>
                </a:path>
                <a:path w="1136650" h="474980">
                  <a:moveTo>
                    <a:pt x="77529" y="0"/>
                  </a:moveTo>
                  <a:lnTo>
                    <a:pt x="1136338" y="0"/>
                  </a:lnTo>
                </a:path>
              </a:pathLst>
            </a:custGeom>
            <a:ln w="133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141894" y="2592414"/>
            <a:ext cx="393065" cy="0"/>
          </a:xfrm>
          <a:custGeom>
            <a:avLst/>
            <a:gdLst/>
            <a:ahLst/>
            <a:cxnLst/>
            <a:rect l="l" t="t" r="r" b="b"/>
            <a:pathLst>
              <a:path w="393064">
                <a:moveTo>
                  <a:pt x="0" y="0"/>
                </a:moveTo>
                <a:lnTo>
                  <a:pt x="392751" y="0"/>
                </a:lnTo>
              </a:path>
            </a:pathLst>
          </a:custGeom>
          <a:ln w="132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30654" y="2453763"/>
            <a:ext cx="2103755" cy="1723389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814"/>
              </a:spcBef>
              <a:tabLst>
                <a:tab pos="463550" algn="l"/>
              </a:tabLst>
            </a:pPr>
            <a:r>
              <a:rPr sz="2500" dirty="0">
                <a:latin typeface="Symbol"/>
                <a:cs typeface="Symbol"/>
              </a:rPr>
              <a:t>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175" i="1" spc="7" baseline="1915" dirty="0">
                <a:latin typeface="Times New Roman"/>
                <a:cs typeface="Times New Roman"/>
              </a:rPr>
              <a:t>x</a:t>
            </a:r>
            <a:r>
              <a:rPr sz="2175" i="1" spc="30" baseline="191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</a:t>
            </a:r>
            <a:endParaRPr sz="2500">
              <a:latin typeface="Symbol"/>
              <a:cs typeface="Symbol"/>
            </a:endParaRPr>
          </a:p>
          <a:p>
            <a:pPr marL="12700" marR="5080" indent="360680">
              <a:lnSpc>
                <a:spcPct val="100000"/>
              </a:lnSpc>
              <a:spcBef>
                <a:spcPts val="1930"/>
              </a:spcBef>
              <a:tabLst>
                <a:tab pos="814069" algn="l"/>
                <a:tab pos="1324610" algn="l"/>
                <a:tab pos="141795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sẽ		</a:t>
            </a:r>
            <a:r>
              <a:rPr sz="2800" b="1" spc="-10" dirty="0">
                <a:latin typeface="Times New Roman"/>
                <a:cs typeface="Times New Roman"/>
              </a:rPr>
              <a:t>được  </a:t>
            </a:r>
            <a:r>
              <a:rPr sz="2800" b="1" dirty="0">
                <a:latin typeface="Times New Roman"/>
                <a:cs typeface="Times New Roman"/>
              </a:rPr>
              <a:t>hó</a:t>
            </a:r>
            <a:r>
              <a:rPr sz="2800" b="1" spc="-5" dirty="0">
                <a:latin typeface="Times New Roman"/>
                <a:cs typeface="Times New Roman"/>
              </a:rPr>
              <a:t>a</a:t>
            </a:r>
            <a:r>
              <a:rPr sz="2800" b="1" dirty="0">
                <a:latin typeface="Times New Roman"/>
                <a:cs typeface="Times New Roman"/>
              </a:rPr>
              <a:t>	đ</a:t>
            </a:r>
            <a:r>
              <a:rPr sz="2800" b="1" spc="-5" dirty="0">
                <a:latin typeface="Times New Roman"/>
                <a:cs typeface="Times New Roman"/>
              </a:rPr>
              <a:t>ể</a:t>
            </a:r>
            <a:r>
              <a:rPr sz="2800" b="1" dirty="0">
                <a:latin typeface="Times New Roman"/>
                <a:cs typeface="Times New Roman"/>
              </a:rPr>
              <a:t>		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ằm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40451" y="2120086"/>
            <a:ext cx="793750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Symbol"/>
                <a:cs typeface="Symbol"/>
              </a:rPr>
              <a:t>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3750" i="1" spc="89" baseline="3333" dirty="0">
                <a:latin typeface="Times New Roman"/>
                <a:cs typeface="Times New Roman"/>
              </a:rPr>
              <a:t>G</a:t>
            </a:r>
            <a:r>
              <a:rPr sz="2175" i="1" spc="89" baseline="-19157" dirty="0">
                <a:latin typeface="Times New Roman"/>
                <a:cs typeface="Times New Roman"/>
              </a:rPr>
              <a:t>y</a:t>
            </a:r>
            <a:r>
              <a:rPr sz="2175" i="1" spc="135" baseline="-19157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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9481" y="2342297"/>
            <a:ext cx="2069464" cy="652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470"/>
              </a:lnSpc>
              <a:spcBef>
                <a:spcPts val="90"/>
              </a:spcBef>
              <a:tabLst>
                <a:tab pos="1934210" algn="l"/>
              </a:tabLst>
            </a:pPr>
            <a:r>
              <a:rPr sz="2500" dirty="0">
                <a:latin typeface="Symbol"/>
                <a:cs typeface="Symbol"/>
              </a:rPr>
              <a:t></a:t>
            </a:r>
            <a:r>
              <a:rPr sz="2500" spc="-6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</a:t>
            </a:r>
            <a:r>
              <a:rPr sz="2500" spc="-90" dirty="0">
                <a:latin typeface="Times New Roman"/>
                <a:cs typeface="Times New Roman"/>
              </a:rPr>
              <a:t> </a:t>
            </a:r>
            <a:r>
              <a:rPr sz="2500" spc="-70" dirty="0">
                <a:latin typeface="Times New Roman"/>
                <a:cs typeface="Times New Roman"/>
              </a:rPr>
              <a:t>a</a:t>
            </a:r>
            <a:r>
              <a:rPr sz="2500" dirty="0">
                <a:latin typeface="Times New Roman"/>
                <a:cs typeface="Times New Roman"/>
              </a:rPr>
              <a:t>r</a:t>
            </a:r>
            <a:r>
              <a:rPr sz="2500" spc="-75" dirty="0">
                <a:latin typeface="Times New Roman"/>
                <a:cs typeface="Times New Roman"/>
              </a:rPr>
              <a:t>c</a:t>
            </a:r>
            <a:r>
              <a:rPr sz="2500" spc="130" dirty="0">
                <a:latin typeface="Times New Roman"/>
                <a:cs typeface="Times New Roman"/>
              </a:rPr>
              <a:t>t</a:t>
            </a:r>
            <a:r>
              <a:rPr sz="2500" spc="-70" dirty="0">
                <a:latin typeface="Times New Roman"/>
                <a:cs typeface="Times New Roman"/>
              </a:rPr>
              <a:t>a</a:t>
            </a:r>
            <a:r>
              <a:rPr sz="2500" spc="80" dirty="0">
                <a:latin typeface="Times New Roman"/>
                <a:cs typeface="Times New Roman"/>
              </a:rPr>
              <a:t>n</a:t>
            </a:r>
            <a:r>
              <a:rPr sz="3750" baseline="3333" dirty="0">
                <a:latin typeface="Symbol"/>
                <a:cs typeface="Symbol"/>
              </a:rPr>
              <a:t></a:t>
            </a:r>
            <a:r>
              <a:rPr sz="3750" baseline="3333" dirty="0">
                <a:latin typeface="Times New Roman"/>
                <a:cs typeface="Times New Roman"/>
              </a:rPr>
              <a:t>	</a:t>
            </a:r>
            <a:r>
              <a:rPr sz="3750" baseline="3333" dirty="0">
                <a:latin typeface="Symbol"/>
                <a:cs typeface="Symbol"/>
              </a:rPr>
              <a:t></a:t>
            </a:r>
            <a:endParaRPr sz="3750" baseline="3333">
              <a:latin typeface="Symbol"/>
              <a:cs typeface="Symbol"/>
            </a:endParaRPr>
          </a:p>
          <a:p>
            <a:pPr marR="312420" algn="r">
              <a:lnSpc>
                <a:spcPts val="2470"/>
              </a:lnSpc>
            </a:pPr>
            <a:r>
              <a:rPr sz="2500" i="1" dirty="0">
                <a:latin typeface="Times New Roman"/>
                <a:cs typeface="Times New Roman"/>
              </a:rPr>
              <a:t>G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5031" y="1524351"/>
            <a:ext cx="511809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i="1" dirty="0">
                <a:latin typeface="Times New Roman"/>
                <a:cs typeface="Times New Roman"/>
              </a:rPr>
              <a:t>G</a:t>
            </a:r>
            <a:r>
              <a:rPr sz="2500" i="1" spc="-6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97616" y="1735182"/>
            <a:ext cx="10795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i="1" spc="5" dirty="0">
                <a:latin typeface="Times New Roman"/>
                <a:cs typeface="Times New Roman"/>
              </a:rPr>
              <a:t>y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4112" y="1735182"/>
            <a:ext cx="10795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i="1" spc="5" dirty="0">
                <a:latin typeface="Times New Roman"/>
                <a:cs typeface="Times New Roman"/>
              </a:rPr>
              <a:t>x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05088" y="1524351"/>
            <a:ext cx="646430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0985" indent="-223520">
              <a:lnSpc>
                <a:spcPct val="100000"/>
              </a:lnSpc>
              <a:spcBef>
                <a:spcPts val="90"/>
              </a:spcBef>
              <a:buFont typeface="Symbol"/>
              <a:buChar char=""/>
              <a:tabLst>
                <a:tab pos="261620" algn="l"/>
              </a:tabLst>
            </a:pPr>
            <a:r>
              <a:rPr sz="2500" i="1" spc="100" dirty="0">
                <a:latin typeface="Times New Roman"/>
                <a:cs typeface="Times New Roman"/>
              </a:rPr>
              <a:t>G</a:t>
            </a:r>
            <a:r>
              <a:rPr sz="2175" spc="150" baseline="42145" dirty="0">
                <a:latin typeface="Times New Roman"/>
                <a:cs typeface="Times New Roman"/>
              </a:rPr>
              <a:t>2</a:t>
            </a:r>
            <a:endParaRPr sz="2175" baseline="4214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920" y="1382560"/>
            <a:ext cx="424180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750" i="1" spc="150" baseline="-24444" dirty="0">
                <a:latin typeface="Times New Roman"/>
                <a:cs typeface="Times New Roman"/>
              </a:rPr>
              <a:t>G</a:t>
            </a:r>
            <a:r>
              <a:rPr sz="1450" spc="100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07279" y="1776983"/>
            <a:ext cx="4181145" cy="4014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29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940" y="856234"/>
            <a:ext cx="8656955" cy="5293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0480" indent="-342900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402590" algn="l"/>
              </a:tabLst>
            </a:pPr>
            <a:r>
              <a:rPr sz="3600" b="1" dirty="0">
                <a:latin typeface="Times New Roman"/>
                <a:cs typeface="Times New Roman"/>
              </a:rPr>
              <a:t>Bước </a:t>
            </a:r>
            <a:r>
              <a:rPr sz="3600" b="1" spc="5" dirty="0">
                <a:latin typeface="Times New Roman"/>
                <a:cs typeface="Times New Roman"/>
              </a:rPr>
              <a:t>4: </a:t>
            </a:r>
            <a:r>
              <a:rPr sz="3600" b="1" dirty="0">
                <a:latin typeface="Times New Roman"/>
                <a:cs typeface="Times New Roman"/>
              </a:rPr>
              <a:t>Loại bỏ </a:t>
            </a:r>
            <a:r>
              <a:rPr sz="3600" b="1" spc="-5" dirty="0">
                <a:latin typeface="Times New Roman"/>
                <a:cs typeface="Times New Roman"/>
              </a:rPr>
              <a:t>những điểm không phải  là </a:t>
            </a:r>
            <a:r>
              <a:rPr sz="3600" b="1" dirty="0">
                <a:latin typeface="Times New Roman"/>
                <a:cs typeface="Times New Roman"/>
              </a:rPr>
              <a:t>cực </a:t>
            </a:r>
            <a:r>
              <a:rPr sz="3600" b="1" spc="-5" dirty="0">
                <a:latin typeface="Times New Roman"/>
                <a:cs typeface="Times New Roman"/>
              </a:rPr>
              <a:t>đại </a:t>
            </a:r>
            <a:r>
              <a:rPr sz="3600" b="1" dirty="0">
                <a:latin typeface="Times New Roman"/>
                <a:cs typeface="Times New Roman"/>
              </a:rPr>
              <a:t>để </a:t>
            </a:r>
            <a:r>
              <a:rPr sz="3600" b="1" spc="-5" dirty="0">
                <a:latin typeface="Times New Roman"/>
                <a:cs typeface="Times New Roman"/>
              </a:rPr>
              <a:t>xóa </a:t>
            </a:r>
            <a:r>
              <a:rPr sz="3600" b="1" dirty="0">
                <a:latin typeface="Times New Roman"/>
                <a:cs typeface="Times New Roman"/>
              </a:rPr>
              <a:t>bỏ </a:t>
            </a:r>
            <a:r>
              <a:rPr sz="3600" b="1" spc="-5" dirty="0">
                <a:latin typeface="Times New Roman"/>
                <a:cs typeface="Times New Roman"/>
              </a:rPr>
              <a:t>những điểm </a:t>
            </a:r>
            <a:r>
              <a:rPr sz="3600" b="1" dirty="0">
                <a:latin typeface="Times New Roman"/>
                <a:cs typeface="Times New Roman"/>
              </a:rPr>
              <a:t>không  </a:t>
            </a:r>
            <a:r>
              <a:rPr sz="3600" b="1" spc="-5" dirty="0">
                <a:latin typeface="Times New Roman"/>
                <a:cs typeface="Times New Roman"/>
              </a:rPr>
              <a:t>phải là biên </a:t>
            </a:r>
            <a:r>
              <a:rPr sz="2800" b="1" i="1" dirty="0">
                <a:latin typeface="Times New Roman"/>
                <a:cs typeface="Times New Roman"/>
              </a:rPr>
              <a:t>(tức </a:t>
            </a:r>
            <a:r>
              <a:rPr sz="2800" b="1" i="1" spc="-5" dirty="0">
                <a:latin typeface="Times New Roman"/>
                <a:cs typeface="Times New Roman"/>
              </a:rPr>
              <a:t>loại </a:t>
            </a:r>
            <a:r>
              <a:rPr sz="2800" b="1" i="1" dirty="0">
                <a:latin typeface="Times New Roman"/>
                <a:cs typeface="Times New Roman"/>
              </a:rPr>
              <a:t>bỏ </a:t>
            </a:r>
            <a:r>
              <a:rPr sz="2800" b="1" i="1" spc="-5" dirty="0">
                <a:latin typeface="Times New Roman"/>
                <a:cs typeface="Times New Roman"/>
              </a:rPr>
              <a:t>1 số cạnh </a:t>
            </a:r>
            <a:r>
              <a:rPr sz="2800" b="1" i="1" dirty="0">
                <a:latin typeface="Times New Roman"/>
                <a:cs typeface="Times New Roman"/>
              </a:rPr>
              <a:t>dư thừa)</a:t>
            </a:r>
            <a:endParaRPr sz="2800">
              <a:latin typeface="Times New Roman"/>
              <a:cs typeface="Times New Roman"/>
            </a:endParaRPr>
          </a:p>
          <a:p>
            <a:pPr marL="609600" marR="196850" lvl="1" indent="-11493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604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Xét (i,j), </a:t>
            </a:r>
            <a:r>
              <a:rPr sz="3600" b="1" dirty="0">
                <a:latin typeface="Times New Roman"/>
                <a:cs typeface="Times New Roman"/>
              </a:rPr>
              <a:t>θ </a:t>
            </a:r>
            <a:r>
              <a:rPr sz="3600" b="1" spc="-5" dirty="0">
                <a:latin typeface="Times New Roman"/>
                <a:cs typeface="Times New Roman"/>
              </a:rPr>
              <a:t>là </a:t>
            </a:r>
            <a:r>
              <a:rPr sz="3600" b="1" dirty="0">
                <a:latin typeface="Times New Roman"/>
                <a:cs typeface="Times New Roman"/>
              </a:rPr>
              <a:t>gradient </a:t>
            </a:r>
            <a:r>
              <a:rPr sz="3600" b="1" spc="-5" dirty="0">
                <a:latin typeface="Times New Roman"/>
                <a:cs typeface="Times New Roman"/>
              </a:rPr>
              <a:t>hướng </a:t>
            </a:r>
            <a:r>
              <a:rPr sz="3600" b="1" dirty="0">
                <a:latin typeface="Times New Roman"/>
                <a:cs typeface="Times New Roman"/>
              </a:rPr>
              <a:t>tại </a:t>
            </a:r>
            <a:r>
              <a:rPr sz="3600" b="1" spc="-5" dirty="0">
                <a:latin typeface="Times New Roman"/>
                <a:cs typeface="Times New Roman"/>
              </a:rPr>
              <a:t>(i,j),  G</a:t>
            </a:r>
            <a:r>
              <a:rPr sz="3600" b="1" spc="-7" baseline="-20833" dirty="0">
                <a:latin typeface="Times New Roman"/>
                <a:cs typeface="Times New Roman"/>
              </a:rPr>
              <a:t>1</a:t>
            </a:r>
            <a:r>
              <a:rPr sz="3600" b="1" spc="-5" dirty="0">
                <a:latin typeface="Times New Roman"/>
                <a:cs typeface="Times New Roman"/>
              </a:rPr>
              <a:t>, G</a:t>
            </a:r>
            <a:r>
              <a:rPr sz="3600" b="1" spc="-7" baseline="-20833" dirty="0">
                <a:latin typeface="Times New Roman"/>
                <a:cs typeface="Times New Roman"/>
              </a:rPr>
              <a:t>2 </a:t>
            </a:r>
            <a:r>
              <a:rPr sz="3600" b="1" spc="-5" dirty="0">
                <a:latin typeface="Times New Roman"/>
                <a:cs typeface="Times New Roman"/>
              </a:rPr>
              <a:t>là hai điểm lân </a:t>
            </a:r>
            <a:r>
              <a:rPr sz="3600" b="1" dirty="0">
                <a:latin typeface="Times New Roman"/>
                <a:cs typeface="Times New Roman"/>
              </a:rPr>
              <a:t>cận theo </a:t>
            </a:r>
            <a:r>
              <a:rPr sz="3600" b="1" spc="-5" dirty="0">
                <a:latin typeface="Times New Roman"/>
                <a:cs typeface="Times New Roman"/>
              </a:rPr>
              <a:t>hướng</a:t>
            </a:r>
            <a:r>
              <a:rPr sz="3600" b="1" spc="-3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θ.</a:t>
            </a:r>
            <a:endParaRPr sz="3600">
              <a:latin typeface="Times New Roman"/>
              <a:cs typeface="Times New Roman"/>
            </a:endParaRPr>
          </a:p>
          <a:p>
            <a:pPr marL="609600" marR="533400" lvl="1" indent="-11493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604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Nếu G(i,j) </a:t>
            </a:r>
            <a:r>
              <a:rPr sz="3600" b="1" dirty="0">
                <a:latin typeface="Times New Roman"/>
                <a:cs typeface="Times New Roman"/>
              </a:rPr>
              <a:t>≥ G</a:t>
            </a:r>
            <a:r>
              <a:rPr sz="3600" b="1" baseline="-20833" dirty="0">
                <a:latin typeface="Times New Roman"/>
                <a:cs typeface="Times New Roman"/>
              </a:rPr>
              <a:t>1 </a:t>
            </a:r>
            <a:r>
              <a:rPr sz="3600" b="1" dirty="0">
                <a:latin typeface="Times New Roman"/>
                <a:cs typeface="Times New Roman"/>
              </a:rPr>
              <a:t>và </a:t>
            </a:r>
            <a:r>
              <a:rPr sz="3600" b="1" spc="-5" dirty="0">
                <a:latin typeface="Times New Roman"/>
                <a:cs typeface="Times New Roman"/>
              </a:rPr>
              <a:t>G(i,j) </a:t>
            </a:r>
            <a:r>
              <a:rPr sz="3600" b="1" dirty="0">
                <a:latin typeface="Times New Roman"/>
                <a:cs typeface="Times New Roman"/>
              </a:rPr>
              <a:t>≥ G</a:t>
            </a:r>
            <a:r>
              <a:rPr sz="3600" b="1" baseline="-20833" dirty="0">
                <a:latin typeface="Times New Roman"/>
                <a:cs typeface="Times New Roman"/>
              </a:rPr>
              <a:t>2 </a:t>
            </a:r>
            <a:r>
              <a:rPr sz="3600" b="1" spc="-5" dirty="0">
                <a:latin typeface="Times New Roman"/>
                <a:cs typeface="Times New Roman"/>
              </a:rPr>
              <a:t>thì </a:t>
            </a:r>
            <a:r>
              <a:rPr sz="3600" b="1" dirty="0">
                <a:latin typeface="Times New Roman"/>
                <a:cs typeface="Times New Roman"/>
              </a:rPr>
              <a:t>mới  giữ lại </a:t>
            </a:r>
            <a:r>
              <a:rPr sz="3600" b="1" spc="-5" dirty="0">
                <a:latin typeface="Times New Roman"/>
                <a:cs typeface="Times New Roman"/>
              </a:rPr>
              <a:t>(i,j) ((i,j) là </a:t>
            </a:r>
            <a:r>
              <a:rPr sz="3600" b="1" dirty="0">
                <a:latin typeface="Times New Roman"/>
                <a:cs typeface="Times New Roman"/>
              </a:rPr>
              <a:t>cực </a:t>
            </a:r>
            <a:r>
              <a:rPr sz="3600" b="1" spc="-5" dirty="0">
                <a:latin typeface="Times New Roman"/>
                <a:cs typeface="Times New Roman"/>
              </a:rPr>
              <a:t>đại địa phương)</a:t>
            </a:r>
            <a:endParaRPr sz="3600">
              <a:latin typeface="Times New Roman"/>
              <a:cs typeface="Times New Roman"/>
            </a:endParaRPr>
          </a:p>
          <a:p>
            <a:pPr marL="609600" marR="809625" lvl="1" indent="-114935">
              <a:lnSpc>
                <a:spcPct val="100000"/>
              </a:lnSpc>
              <a:spcBef>
                <a:spcPts val="870"/>
              </a:spcBef>
              <a:buSzPct val="97222"/>
              <a:buFont typeface="Wingdings"/>
              <a:buChar char=""/>
              <a:tabLst>
                <a:tab pos="8604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Ngược </a:t>
            </a:r>
            <a:r>
              <a:rPr sz="3600" b="1" dirty="0">
                <a:latin typeface="Times New Roman"/>
                <a:cs typeface="Times New Roman"/>
              </a:rPr>
              <a:t>lại </a:t>
            </a:r>
            <a:r>
              <a:rPr sz="3600" b="1" spc="-5" dirty="0">
                <a:latin typeface="Times New Roman"/>
                <a:cs typeface="Times New Roman"/>
              </a:rPr>
              <a:t>thì </a:t>
            </a:r>
            <a:r>
              <a:rPr sz="3600" b="1" dirty="0">
                <a:latin typeface="Times New Roman"/>
                <a:cs typeface="Times New Roman"/>
              </a:rPr>
              <a:t>xóa </a:t>
            </a:r>
            <a:r>
              <a:rPr sz="3600" b="1" spc="-5" dirty="0">
                <a:latin typeface="Times New Roman"/>
                <a:cs typeface="Times New Roman"/>
              </a:rPr>
              <a:t>(i,j) </a:t>
            </a:r>
            <a:r>
              <a:rPr sz="3600" b="1" dirty="0">
                <a:latin typeface="Times New Roman"/>
                <a:cs typeface="Times New Roman"/>
              </a:rPr>
              <a:t>vì </a:t>
            </a:r>
            <a:r>
              <a:rPr sz="3600" b="1" spc="-5" dirty="0">
                <a:latin typeface="Times New Roman"/>
                <a:cs typeface="Times New Roman"/>
              </a:rPr>
              <a:t>(i,j) là điểm  nền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30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180070" cy="54883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Bước 5: Phân </a:t>
            </a:r>
            <a:r>
              <a:rPr sz="3200" b="1" spc="-5" dirty="0">
                <a:latin typeface="Times New Roman"/>
                <a:cs typeface="Times New Roman"/>
              </a:rPr>
              <a:t>ngưỡng để </a:t>
            </a:r>
            <a:r>
              <a:rPr sz="3200" b="1" dirty="0">
                <a:latin typeface="Times New Roman"/>
                <a:cs typeface="Times New Roman"/>
              </a:rPr>
              <a:t>tìm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biên</a:t>
            </a:r>
            <a:endParaRPr sz="3200">
              <a:latin typeface="Times New Roman"/>
              <a:cs typeface="Times New Roman"/>
            </a:endParaRPr>
          </a:p>
          <a:p>
            <a:pPr marL="584200" marR="229870" lvl="1" indent="-114300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có gradient lớn hơn thường có </a:t>
            </a:r>
            <a:r>
              <a:rPr sz="3200" b="1" spc="-5" dirty="0">
                <a:latin typeface="Times New Roman"/>
                <a:cs typeface="Times New Roman"/>
              </a:rPr>
              <a:t>khả  năng là </a:t>
            </a:r>
            <a:r>
              <a:rPr sz="3200" b="1" dirty="0">
                <a:latin typeface="Times New Roman"/>
                <a:cs typeface="Times New Roman"/>
              </a:rPr>
              <a:t>biên </a:t>
            </a:r>
            <a:r>
              <a:rPr sz="3200" b="1" spc="5" dirty="0">
                <a:latin typeface="Times New Roman"/>
                <a:cs typeface="Times New Roman"/>
              </a:rPr>
              <a:t>cao </a:t>
            </a:r>
            <a:r>
              <a:rPr sz="3200" b="1" spc="-5" dirty="0">
                <a:latin typeface="Times New Roman"/>
                <a:cs typeface="Times New Roman"/>
              </a:rPr>
              <a:t>hơn điểm </a:t>
            </a:r>
            <a:r>
              <a:rPr sz="3200" b="1" dirty="0">
                <a:latin typeface="Times New Roman"/>
                <a:cs typeface="Times New Roman"/>
              </a:rPr>
              <a:t>có gradient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nhỏ  </a:t>
            </a:r>
            <a:r>
              <a:rPr sz="3200" b="1" spc="-5" dirty="0">
                <a:latin typeface="Times New Roman"/>
                <a:cs typeface="Times New Roman"/>
              </a:rPr>
              <a:t>hơn.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Việc </a:t>
            </a:r>
            <a:r>
              <a:rPr sz="3200" b="1" dirty="0">
                <a:latin typeface="Times New Roman"/>
                <a:cs typeface="Times New Roman"/>
              </a:rPr>
              <a:t>chọn </a:t>
            </a:r>
            <a:r>
              <a:rPr sz="3200" b="1" spc="-5" dirty="0">
                <a:latin typeface="Times New Roman"/>
                <a:cs typeface="Times New Roman"/>
              </a:rPr>
              <a:t>ngưỡng để phân </a:t>
            </a:r>
            <a:r>
              <a:rPr sz="3200" b="1" spc="5" dirty="0">
                <a:latin typeface="Times New Roman"/>
                <a:cs typeface="Times New Roman"/>
              </a:rPr>
              <a:t>loại </a:t>
            </a:r>
            <a:r>
              <a:rPr sz="3200" b="1" dirty="0">
                <a:latin typeface="Times New Roman"/>
                <a:cs typeface="Times New Roman"/>
              </a:rPr>
              <a:t>là rất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khó.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Canny sử </a:t>
            </a:r>
            <a:r>
              <a:rPr sz="3200" b="1" spc="-10" dirty="0">
                <a:latin typeface="Times New Roman"/>
                <a:cs typeface="Times New Roman"/>
              </a:rPr>
              <a:t>dụng </a:t>
            </a:r>
            <a:r>
              <a:rPr sz="3200" b="1" spc="-5" dirty="0">
                <a:latin typeface="Times New Roman"/>
                <a:cs typeface="Times New Roman"/>
              </a:rPr>
              <a:t>phân ngưỡng </a:t>
            </a:r>
            <a:r>
              <a:rPr sz="3200" b="1" dirty="0">
                <a:latin typeface="Times New Roman"/>
                <a:cs typeface="Times New Roman"/>
              </a:rPr>
              <a:t>với </a:t>
            </a:r>
            <a:r>
              <a:rPr sz="3200" b="1" spc="-5" dirty="0">
                <a:latin typeface="Times New Roman"/>
                <a:cs typeface="Times New Roman"/>
              </a:rPr>
              <a:t>độ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trễ</a:t>
            </a:r>
            <a:endParaRPr sz="3200">
              <a:latin typeface="Times New Roman"/>
              <a:cs typeface="Times New Roman"/>
            </a:endParaRPr>
          </a:p>
          <a:p>
            <a:pPr marL="1308735" lvl="2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1309370" algn="l"/>
              </a:tabLst>
            </a:pPr>
            <a:r>
              <a:rPr sz="3200" b="1" i="1" spc="-5" dirty="0">
                <a:latin typeface="Times New Roman"/>
                <a:cs typeface="Times New Roman"/>
              </a:rPr>
              <a:t>Có </a:t>
            </a:r>
            <a:r>
              <a:rPr sz="3200" b="1" i="1" dirty="0">
                <a:latin typeface="Times New Roman"/>
                <a:cs typeface="Times New Roman"/>
              </a:rPr>
              <a:t>hai </a:t>
            </a:r>
            <a:r>
              <a:rPr sz="3200" b="1" i="1" spc="-5" dirty="0">
                <a:latin typeface="Times New Roman"/>
                <a:cs typeface="Times New Roman"/>
              </a:rPr>
              <a:t>ngưỡng </a:t>
            </a:r>
            <a:r>
              <a:rPr sz="3200" b="1" i="1" spc="5" dirty="0">
                <a:latin typeface="Times New Roman"/>
                <a:cs typeface="Times New Roman"/>
              </a:rPr>
              <a:t>cao </a:t>
            </a:r>
            <a:r>
              <a:rPr sz="3200" b="1" i="1" dirty="0">
                <a:latin typeface="Times New Roman"/>
                <a:cs typeface="Times New Roman"/>
              </a:rPr>
              <a:t>và</a:t>
            </a:r>
            <a:r>
              <a:rPr sz="3200" b="1" i="1" spc="-7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thấp</a:t>
            </a:r>
            <a:endParaRPr sz="3200">
              <a:latin typeface="Times New Roman"/>
              <a:cs typeface="Times New Roman"/>
            </a:endParaRPr>
          </a:p>
          <a:p>
            <a:pPr marL="1213485" marR="5080" lvl="2" indent="-2286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1309370" algn="l"/>
              </a:tabLst>
            </a:pPr>
            <a:r>
              <a:rPr sz="3200" b="1" i="1" spc="-5" dirty="0">
                <a:latin typeface="Times New Roman"/>
                <a:cs typeface="Times New Roman"/>
              </a:rPr>
              <a:t>Giả </a:t>
            </a:r>
            <a:r>
              <a:rPr sz="3200" b="1" i="1" dirty="0">
                <a:latin typeface="Times New Roman"/>
                <a:cs typeface="Times New Roman"/>
              </a:rPr>
              <a:t>định </a:t>
            </a:r>
            <a:r>
              <a:rPr sz="3200" b="1" i="1" spc="-5" dirty="0">
                <a:latin typeface="Times New Roman"/>
                <a:cs typeface="Times New Roman"/>
              </a:rPr>
              <a:t>là </a:t>
            </a:r>
            <a:r>
              <a:rPr sz="3200" b="1" i="1" dirty="0">
                <a:latin typeface="Times New Roman"/>
                <a:cs typeface="Times New Roman"/>
              </a:rPr>
              <a:t>biên quan trọng </a:t>
            </a:r>
            <a:r>
              <a:rPr sz="3200" b="1" i="1" spc="-5" dirty="0">
                <a:latin typeface="Times New Roman"/>
                <a:cs typeface="Times New Roman"/>
              </a:rPr>
              <a:t>thường</a:t>
            </a:r>
            <a:r>
              <a:rPr sz="3200" b="1" i="1" spc="-11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nằm  </a:t>
            </a:r>
            <a:r>
              <a:rPr sz="3200" b="1" i="1" dirty="0">
                <a:latin typeface="Times New Roman"/>
                <a:cs typeface="Times New Roman"/>
              </a:rPr>
              <a:t>trong </a:t>
            </a:r>
            <a:r>
              <a:rPr sz="3200" b="1" i="1" spc="-5" dirty="0">
                <a:latin typeface="Times New Roman"/>
                <a:cs typeface="Times New Roman"/>
              </a:rPr>
              <a:t>những </a:t>
            </a:r>
            <a:r>
              <a:rPr sz="3200" b="1" i="1" dirty="0">
                <a:latin typeface="Times New Roman"/>
                <a:cs typeface="Times New Roman"/>
              </a:rPr>
              <a:t>đường liên </a:t>
            </a:r>
            <a:r>
              <a:rPr sz="3200" b="1" i="1" spc="-5" dirty="0">
                <a:latin typeface="Times New Roman"/>
                <a:cs typeface="Times New Roman"/>
              </a:rPr>
              <a:t>tục </a:t>
            </a:r>
            <a:r>
              <a:rPr sz="3200" b="1" i="1" dirty="0">
                <a:latin typeface="Times New Roman"/>
                <a:cs typeface="Times New Roman"/>
              </a:rPr>
              <a:t>trong bức  ảnh.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857758"/>
            <a:ext cx="8531225" cy="518223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1300" marR="6350" indent="-228600" algn="just">
              <a:lnSpc>
                <a:spcPts val="4310"/>
              </a:lnSpc>
              <a:spcBef>
                <a:spcPts val="25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Nếu </a:t>
            </a:r>
            <a:r>
              <a:rPr sz="3600" b="1" dirty="0">
                <a:latin typeface="Times New Roman"/>
                <a:cs typeface="Times New Roman"/>
              </a:rPr>
              <a:t>I(x,y) </a:t>
            </a:r>
            <a:r>
              <a:rPr sz="3600" b="1" spc="-5" dirty="0">
                <a:latin typeface="Symbol"/>
                <a:cs typeface="Symbol"/>
              </a:rPr>
              <a:t>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spc="-10" dirty="0">
                <a:latin typeface="Times New Roman"/>
                <a:cs typeface="Times New Roman"/>
              </a:rPr>
              <a:t>ngưỡng </a:t>
            </a:r>
            <a:r>
              <a:rPr sz="3600" b="1" dirty="0">
                <a:latin typeface="Times New Roman"/>
                <a:cs typeface="Times New Roman"/>
              </a:rPr>
              <a:t>cao </a:t>
            </a:r>
            <a:r>
              <a:rPr sz="3600" b="1" spc="-5" dirty="0">
                <a:latin typeface="Times New Roman"/>
                <a:cs typeface="Times New Roman"/>
              </a:rPr>
              <a:t>thì </a:t>
            </a:r>
            <a:r>
              <a:rPr sz="3600" b="1" dirty="0">
                <a:latin typeface="Times New Roman"/>
                <a:cs typeface="Times New Roman"/>
              </a:rPr>
              <a:t>giữ lại </a:t>
            </a:r>
            <a:r>
              <a:rPr sz="3600" b="1" spc="-5" dirty="0">
                <a:latin typeface="Times New Roman"/>
                <a:cs typeface="Times New Roman"/>
              </a:rPr>
              <a:t>điểm  </a:t>
            </a:r>
            <a:r>
              <a:rPr sz="3600" b="1" dirty="0">
                <a:latin typeface="Times New Roman"/>
                <a:cs typeface="Times New Roman"/>
              </a:rPr>
              <a:t>biên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này</a:t>
            </a:r>
            <a:endParaRPr sz="3600">
              <a:latin typeface="Times New Roman"/>
              <a:cs typeface="Times New Roman"/>
            </a:endParaRPr>
          </a:p>
          <a:p>
            <a:pPr marL="241300" marR="6350" indent="-228600" algn="just">
              <a:lnSpc>
                <a:spcPct val="100000"/>
              </a:lnSpc>
              <a:spcBef>
                <a:spcPts val="72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Nếu </a:t>
            </a:r>
            <a:r>
              <a:rPr sz="3600" b="1" dirty="0">
                <a:latin typeface="Times New Roman"/>
                <a:cs typeface="Times New Roman"/>
              </a:rPr>
              <a:t>I(x,y) &lt; </a:t>
            </a:r>
            <a:r>
              <a:rPr sz="3600" b="1" spc="-5" dirty="0">
                <a:latin typeface="Times New Roman"/>
                <a:cs typeface="Times New Roman"/>
              </a:rPr>
              <a:t>ngưỡng </a:t>
            </a:r>
            <a:r>
              <a:rPr sz="3600" b="1" dirty="0">
                <a:latin typeface="Times New Roman"/>
                <a:cs typeface="Times New Roman"/>
              </a:rPr>
              <a:t>thấp </a:t>
            </a:r>
            <a:r>
              <a:rPr sz="3600" b="1" spc="-5" dirty="0">
                <a:latin typeface="Times New Roman"/>
                <a:cs typeface="Times New Roman"/>
              </a:rPr>
              <a:t>thì </a:t>
            </a:r>
            <a:r>
              <a:rPr sz="3600" b="1" dirty="0">
                <a:latin typeface="Times New Roman"/>
                <a:cs typeface="Times New Roman"/>
              </a:rPr>
              <a:t>loại bỏ </a:t>
            </a:r>
            <a:r>
              <a:rPr sz="3600" b="1" spc="-5" dirty="0">
                <a:latin typeface="Times New Roman"/>
                <a:cs typeface="Times New Roman"/>
              </a:rPr>
              <a:t>điểm  </a:t>
            </a:r>
            <a:r>
              <a:rPr sz="3600" b="1" dirty="0">
                <a:latin typeface="Times New Roman"/>
                <a:cs typeface="Times New Roman"/>
              </a:rPr>
              <a:t>này.</a:t>
            </a:r>
            <a:endParaRPr sz="36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99900"/>
              </a:lnSpc>
              <a:spcBef>
                <a:spcPts val="88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Nếu ngưỡng </a:t>
            </a:r>
            <a:r>
              <a:rPr sz="3600" b="1" dirty="0">
                <a:latin typeface="Times New Roman"/>
                <a:cs typeface="Times New Roman"/>
              </a:rPr>
              <a:t>thấp </a:t>
            </a:r>
            <a:r>
              <a:rPr sz="3600" b="1" spc="-5" dirty="0">
                <a:latin typeface="Symbol"/>
                <a:cs typeface="Symbol"/>
              </a:rPr>
              <a:t>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I(x,y) </a:t>
            </a:r>
            <a:r>
              <a:rPr sz="3600" b="1" spc="-5" dirty="0">
                <a:latin typeface="Symbol"/>
                <a:cs typeface="Symbol"/>
              </a:rPr>
              <a:t></a:t>
            </a:r>
            <a:r>
              <a:rPr sz="3600" b="1" spc="-5" dirty="0">
                <a:latin typeface="Times New Roman"/>
                <a:cs typeface="Times New Roman"/>
              </a:rPr>
              <a:t> ngưỡng </a:t>
            </a:r>
            <a:r>
              <a:rPr sz="3600" b="1" dirty="0">
                <a:latin typeface="Times New Roman"/>
                <a:cs typeface="Times New Roman"/>
              </a:rPr>
              <a:t>cao  </a:t>
            </a:r>
            <a:r>
              <a:rPr sz="3600" b="1" spc="-5" dirty="0">
                <a:latin typeface="Times New Roman"/>
                <a:cs typeface="Times New Roman"/>
              </a:rPr>
              <a:t>thì so sánh </a:t>
            </a:r>
            <a:r>
              <a:rPr sz="3600" b="1" dirty="0">
                <a:latin typeface="Times New Roman"/>
                <a:cs typeface="Times New Roman"/>
              </a:rPr>
              <a:t>I(x,y) với giá trị của 8 </a:t>
            </a:r>
            <a:r>
              <a:rPr sz="3600" b="1" spc="-5" dirty="0">
                <a:latin typeface="Times New Roman"/>
                <a:cs typeface="Times New Roman"/>
              </a:rPr>
              <a:t>điểm lân  cận. Nếu </a:t>
            </a:r>
            <a:r>
              <a:rPr sz="3600" b="1" dirty="0">
                <a:latin typeface="Times New Roman"/>
                <a:cs typeface="Times New Roman"/>
              </a:rPr>
              <a:t>1 trong 8 </a:t>
            </a:r>
            <a:r>
              <a:rPr sz="3600" b="1" spc="-5" dirty="0">
                <a:latin typeface="Times New Roman"/>
                <a:cs typeface="Times New Roman"/>
              </a:rPr>
              <a:t>điểm </a:t>
            </a:r>
            <a:r>
              <a:rPr sz="3600" b="1" dirty="0">
                <a:latin typeface="Times New Roman"/>
                <a:cs typeface="Times New Roman"/>
              </a:rPr>
              <a:t>lân cận &gt; </a:t>
            </a:r>
            <a:r>
              <a:rPr sz="3600" b="1" spc="-10" dirty="0">
                <a:latin typeface="Times New Roman"/>
                <a:cs typeface="Times New Roman"/>
              </a:rPr>
              <a:t>ngưỡng  </a:t>
            </a:r>
            <a:r>
              <a:rPr sz="3600" b="1" dirty="0">
                <a:latin typeface="Times New Roman"/>
                <a:cs typeface="Times New Roman"/>
              </a:rPr>
              <a:t>cao </a:t>
            </a:r>
            <a:r>
              <a:rPr sz="3600" b="1" spc="-5" dirty="0">
                <a:latin typeface="Times New Roman"/>
                <a:cs typeface="Times New Roman"/>
              </a:rPr>
              <a:t>thì </a:t>
            </a:r>
            <a:r>
              <a:rPr sz="3600" b="1" dirty="0">
                <a:latin typeface="Times New Roman"/>
                <a:cs typeface="Times New Roman"/>
              </a:rPr>
              <a:t>ta giữ lại </a:t>
            </a:r>
            <a:r>
              <a:rPr sz="3600" b="1" spc="-5" dirty="0">
                <a:latin typeface="Times New Roman"/>
                <a:cs typeface="Times New Roman"/>
              </a:rPr>
              <a:t>điểm biên </a:t>
            </a:r>
            <a:r>
              <a:rPr sz="3600" b="1" dirty="0">
                <a:latin typeface="Times New Roman"/>
                <a:cs typeface="Times New Roman"/>
              </a:rPr>
              <a:t>này. </a:t>
            </a:r>
            <a:r>
              <a:rPr sz="3600" b="1" spc="-5" dirty="0">
                <a:latin typeface="Times New Roman"/>
                <a:cs typeface="Times New Roman"/>
              </a:rPr>
              <a:t>Ngược </a:t>
            </a:r>
            <a:r>
              <a:rPr sz="3600" b="1" dirty="0">
                <a:latin typeface="Times New Roman"/>
                <a:cs typeface="Times New Roman"/>
              </a:rPr>
              <a:t>lại  </a:t>
            </a:r>
            <a:r>
              <a:rPr sz="3600" b="1" spc="-5" dirty="0">
                <a:latin typeface="Times New Roman"/>
                <a:cs typeface="Times New Roman"/>
              </a:rPr>
              <a:t>thì </a:t>
            </a:r>
            <a:r>
              <a:rPr sz="3600" b="1" dirty="0">
                <a:latin typeface="Times New Roman"/>
                <a:cs typeface="Times New Roman"/>
              </a:rPr>
              <a:t>bỏ </a:t>
            </a:r>
            <a:r>
              <a:rPr sz="3600" b="1" spc="-5" dirty="0">
                <a:latin typeface="Times New Roman"/>
                <a:cs typeface="Times New Roman"/>
              </a:rPr>
              <a:t>điểm biên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này.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32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472" y="2362200"/>
            <a:ext cx="8263128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33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300720" cy="360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4.2.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PHƯƠNG PHÁP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PHÁT HIỆN BIÊN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CỤC</a:t>
            </a:r>
            <a:r>
              <a:rPr sz="2800" b="1" spc="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BỘ</a:t>
            </a:r>
            <a:endParaRPr sz="2800">
              <a:latin typeface="Times New Roman"/>
              <a:cs typeface="Times New Roman"/>
            </a:endParaRPr>
          </a:p>
          <a:p>
            <a:pPr marL="355600" marR="5715" indent="-34353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Là phương </a:t>
            </a:r>
            <a:r>
              <a:rPr sz="2800" b="1" dirty="0">
                <a:latin typeface="Times New Roman"/>
                <a:cs typeface="Times New Roman"/>
              </a:rPr>
              <a:t>pháp lọc phát hiện </a:t>
            </a:r>
            <a:r>
              <a:rPr sz="2800" b="1" spc="-5" dirty="0">
                <a:latin typeface="Times New Roman"/>
                <a:cs typeface="Times New Roman"/>
              </a:rPr>
              <a:t>biên dựa </a:t>
            </a:r>
            <a:r>
              <a:rPr sz="2800" b="1" dirty="0">
                <a:latin typeface="Times New Roman"/>
                <a:cs typeface="Times New Roman"/>
              </a:rPr>
              <a:t>vào </a:t>
            </a:r>
            <a:r>
              <a:rPr sz="2800" b="1" spc="-5" dirty="0">
                <a:latin typeface="Times New Roman"/>
                <a:cs typeface="Times New Roman"/>
              </a:rPr>
              <a:t>trung  </a:t>
            </a:r>
            <a:r>
              <a:rPr sz="2800" b="1" dirty="0">
                <a:latin typeface="Times New Roman"/>
                <a:cs typeface="Times New Roman"/>
              </a:rPr>
              <a:t>bình </a:t>
            </a:r>
            <a:r>
              <a:rPr sz="2800" b="1" spc="-5" dirty="0">
                <a:latin typeface="Times New Roman"/>
                <a:cs typeface="Times New Roman"/>
              </a:rPr>
              <a:t>cục</a:t>
            </a:r>
            <a:r>
              <a:rPr sz="2800" b="1" dirty="0">
                <a:latin typeface="Times New Roman"/>
                <a:cs typeface="Times New Roman"/>
              </a:rPr>
              <a:t> bộ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  <a:tab pos="1903730" algn="l"/>
                <a:tab pos="268922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Xác</a:t>
            </a:r>
            <a:r>
              <a:rPr sz="2800" b="1" spc="3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định	biên	</a:t>
            </a:r>
            <a:r>
              <a:rPr sz="2800" b="1" dirty="0">
                <a:latin typeface="Times New Roman"/>
                <a:cs typeface="Times New Roman"/>
              </a:rPr>
              <a:t>không theo </a:t>
            </a:r>
            <a:r>
              <a:rPr sz="2800" b="1" spc="-5" dirty="0">
                <a:latin typeface="Times New Roman"/>
                <a:cs typeface="Times New Roman"/>
              </a:rPr>
              <a:t>sự </a:t>
            </a:r>
            <a:r>
              <a:rPr sz="2800" b="1" spc="-10" dirty="0">
                <a:latin typeface="Times New Roman"/>
                <a:cs typeface="Times New Roman"/>
              </a:rPr>
              <a:t>biến </a:t>
            </a:r>
            <a:r>
              <a:rPr sz="2800" b="1" dirty="0">
                <a:latin typeface="Times New Roman"/>
                <a:cs typeface="Times New Roman"/>
              </a:rPr>
              <a:t>đổi </a:t>
            </a:r>
            <a:r>
              <a:rPr sz="2800" b="1" spc="-10" dirty="0">
                <a:latin typeface="Times New Roman"/>
                <a:cs typeface="Times New Roman"/>
              </a:rPr>
              <a:t>mà dựa </a:t>
            </a:r>
            <a:r>
              <a:rPr sz="2800" b="1" dirty="0">
                <a:latin typeface="Times New Roman"/>
                <a:cs typeface="Times New Roman"/>
              </a:rPr>
              <a:t>vào  </a:t>
            </a:r>
            <a:r>
              <a:rPr sz="2800" b="1" spc="-5" dirty="0">
                <a:latin typeface="Times New Roman"/>
                <a:cs typeface="Times New Roman"/>
              </a:rPr>
              <a:t>trung </a:t>
            </a:r>
            <a:r>
              <a:rPr sz="2800" b="1" dirty="0">
                <a:latin typeface="Times New Roman"/>
                <a:cs typeface="Times New Roman"/>
              </a:rPr>
              <a:t>bình giá </a:t>
            </a:r>
            <a:r>
              <a:rPr sz="2800" b="1" spc="-5" dirty="0">
                <a:latin typeface="Times New Roman"/>
                <a:cs typeface="Times New Roman"/>
              </a:rPr>
              <a:t>trị các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spc="-5" dirty="0">
                <a:latin typeface="Times New Roman"/>
                <a:cs typeface="Times New Roman"/>
              </a:rPr>
              <a:t>lân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cận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Với </a:t>
            </a:r>
            <a:r>
              <a:rPr sz="2800" b="1" spc="-5" dirty="0">
                <a:latin typeface="Times New Roman"/>
                <a:cs typeface="Times New Roman"/>
              </a:rPr>
              <a:t>cửa sổ m x n với tâm là (i,j) thì</a:t>
            </a:r>
            <a:r>
              <a:rPr sz="2800" b="1" spc="8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nếu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4734" y="4321700"/>
            <a:ext cx="1306830" cy="0"/>
          </a:xfrm>
          <a:custGeom>
            <a:avLst/>
            <a:gdLst/>
            <a:ahLst/>
            <a:cxnLst/>
            <a:rect l="l" t="t" r="r" b="b"/>
            <a:pathLst>
              <a:path w="1306829">
                <a:moveTo>
                  <a:pt x="0" y="0"/>
                </a:moveTo>
                <a:lnTo>
                  <a:pt x="1306781" y="0"/>
                </a:lnTo>
              </a:path>
            </a:pathLst>
          </a:custGeom>
          <a:ln w="133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26129" y="3905020"/>
            <a:ext cx="2888615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5700" spc="104" baseline="19005" dirty="0">
                <a:latin typeface="Symbol"/>
                <a:cs typeface="Symbol"/>
              </a:rPr>
              <a:t></a:t>
            </a:r>
            <a:r>
              <a:rPr sz="3825" i="1" spc="104" baseline="41394" dirty="0">
                <a:latin typeface="Times New Roman"/>
                <a:cs typeface="Times New Roman"/>
              </a:rPr>
              <a:t>W</a:t>
            </a:r>
            <a:r>
              <a:rPr sz="3825" i="1" spc="-457" baseline="41394" dirty="0">
                <a:latin typeface="Times New Roman"/>
                <a:cs typeface="Times New Roman"/>
              </a:rPr>
              <a:t> </a:t>
            </a:r>
            <a:r>
              <a:rPr sz="3825" spc="15" baseline="41394" dirty="0">
                <a:latin typeface="Times New Roman"/>
                <a:cs typeface="Times New Roman"/>
              </a:rPr>
              <a:t>(</a:t>
            </a:r>
            <a:r>
              <a:rPr sz="3825" i="1" spc="15" baseline="41394" dirty="0">
                <a:latin typeface="Times New Roman"/>
                <a:cs typeface="Times New Roman"/>
              </a:rPr>
              <a:t>i</a:t>
            </a:r>
            <a:r>
              <a:rPr sz="3825" spc="15" baseline="41394" dirty="0">
                <a:latin typeface="Times New Roman"/>
                <a:cs typeface="Times New Roman"/>
              </a:rPr>
              <a:t>,</a:t>
            </a:r>
            <a:r>
              <a:rPr sz="3825" spc="202" baseline="41394" dirty="0">
                <a:latin typeface="Times New Roman"/>
                <a:cs typeface="Times New Roman"/>
              </a:rPr>
              <a:t> </a:t>
            </a:r>
            <a:r>
              <a:rPr sz="3825" i="1" spc="97" baseline="41394" dirty="0">
                <a:latin typeface="Times New Roman"/>
                <a:cs typeface="Times New Roman"/>
              </a:rPr>
              <a:t>j</a:t>
            </a:r>
            <a:r>
              <a:rPr sz="3825" spc="97" baseline="41394" dirty="0">
                <a:latin typeface="Times New Roman"/>
                <a:cs typeface="Times New Roman"/>
              </a:rPr>
              <a:t>)</a:t>
            </a:r>
            <a:r>
              <a:rPr sz="3825" spc="195" baseline="41394" dirty="0">
                <a:latin typeface="Times New Roman"/>
                <a:cs typeface="Times New Roman"/>
              </a:rPr>
              <a:t> </a:t>
            </a:r>
            <a:r>
              <a:rPr sz="2550" spc="20" dirty="0">
                <a:latin typeface="Symbol"/>
                <a:cs typeface="Symbol"/>
              </a:rPr>
              <a:t></a:t>
            </a:r>
            <a:r>
              <a:rPr sz="2550" dirty="0">
                <a:latin typeface="Times New Roman"/>
                <a:cs typeface="Times New Roman"/>
              </a:rPr>
              <a:t> </a:t>
            </a:r>
            <a:r>
              <a:rPr sz="2550" i="1" spc="10" dirty="0">
                <a:latin typeface="Times New Roman"/>
                <a:cs typeface="Times New Roman"/>
              </a:rPr>
              <a:t>I</a:t>
            </a:r>
            <a:r>
              <a:rPr sz="2550" i="1" spc="-360" dirty="0">
                <a:latin typeface="Times New Roman"/>
                <a:cs typeface="Times New Roman"/>
              </a:rPr>
              <a:t> </a:t>
            </a:r>
            <a:r>
              <a:rPr sz="2550" spc="10" dirty="0">
                <a:latin typeface="Times New Roman"/>
                <a:cs typeface="Times New Roman"/>
              </a:rPr>
              <a:t>(</a:t>
            </a:r>
            <a:r>
              <a:rPr sz="2550" i="1" spc="10" dirty="0">
                <a:latin typeface="Times New Roman"/>
                <a:cs typeface="Times New Roman"/>
              </a:rPr>
              <a:t>i</a:t>
            </a:r>
            <a:r>
              <a:rPr sz="2550" spc="10" dirty="0">
                <a:latin typeface="Times New Roman"/>
                <a:cs typeface="Times New Roman"/>
              </a:rPr>
              <a:t>,</a:t>
            </a:r>
            <a:r>
              <a:rPr sz="2550" spc="130" dirty="0">
                <a:latin typeface="Times New Roman"/>
                <a:cs typeface="Times New Roman"/>
              </a:rPr>
              <a:t> </a:t>
            </a:r>
            <a:r>
              <a:rPr sz="2550" i="1" spc="65" dirty="0">
                <a:latin typeface="Times New Roman"/>
                <a:cs typeface="Times New Roman"/>
              </a:rPr>
              <a:t>j</a:t>
            </a:r>
            <a:r>
              <a:rPr sz="2550" spc="65" dirty="0">
                <a:latin typeface="Times New Roman"/>
                <a:cs typeface="Times New Roman"/>
              </a:rPr>
              <a:t>)</a:t>
            </a:r>
            <a:r>
              <a:rPr sz="2550" spc="-235" dirty="0">
                <a:latin typeface="Times New Roman"/>
                <a:cs typeface="Times New Roman"/>
              </a:rPr>
              <a:t> </a:t>
            </a:r>
            <a:r>
              <a:rPr sz="2550" spc="20" dirty="0">
                <a:latin typeface="Symbol"/>
                <a:cs typeface="Symbol"/>
              </a:rPr>
              <a:t></a:t>
            </a:r>
            <a:r>
              <a:rPr sz="2550" spc="-360" dirty="0">
                <a:latin typeface="Times New Roman"/>
                <a:cs typeface="Times New Roman"/>
              </a:rPr>
              <a:t> </a:t>
            </a:r>
            <a:r>
              <a:rPr sz="2650" i="1" spc="-30" dirty="0">
                <a:latin typeface="Symbol"/>
                <a:cs typeface="Symbol"/>
              </a:rPr>
              <a:t>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7340" y="4212402"/>
            <a:ext cx="8300720" cy="148907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680335">
              <a:lnSpc>
                <a:spcPct val="100000"/>
              </a:lnSpc>
              <a:spcBef>
                <a:spcPts val="935"/>
              </a:spcBef>
            </a:pPr>
            <a:r>
              <a:rPr sz="2550" i="1" spc="30" dirty="0">
                <a:latin typeface="Times New Roman"/>
                <a:cs typeface="Times New Roman"/>
              </a:rPr>
              <a:t>m</a:t>
            </a:r>
            <a:r>
              <a:rPr sz="2550" i="1" spc="-415" dirty="0">
                <a:latin typeface="Times New Roman"/>
                <a:cs typeface="Times New Roman"/>
              </a:rPr>
              <a:t> </a:t>
            </a:r>
            <a:r>
              <a:rPr sz="2550" spc="20" dirty="0">
                <a:latin typeface="Times New Roman"/>
                <a:cs typeface="Times New Roman"/>
              </a:rPr>
              <a:t>*</a:t>
            </a:r>
            <a:r>
              <a:rPr sz="2550" spc="-385" dirty="0">
                <a:latin typeface="Times New Roman"/>
                <a:cs typeface="Times New Roman"/>
              </a:rPr>
              <a:t> </a:t>
            </a:r>
            <a:r>
              <a:rPr sz="2550" i="1" spc="20" dirty="0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350"/>
              </a:lnSpc>
              <a:spcBef>
                <a:spcPts val="103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spc="-10" dirty="0">
                <a:latin typeface="Wingdings"/>
                <a:cs typeface="Wingdings"/>
              </a:rPr>
              <a:t>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thì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dirty="0">
                <a:latin typeface="Times New Roman"/>
                <a:cs typeface="Times New Roman"/>
              </a:rPr>
              <a:t>ảnh I(i,j) </a:t>
            </a:r>
            <a:r>
              <a:rPr sz="2800" b="1" spc="-5" dirty="0">
                <a:latin typeface="Times New Roman"/>
                <a:cs typeface="Times New Roman"/>
              </a:rPr>
              <a:t>sẽ là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spc="-5" dirty="0">
                <a:latin typeface="Times New Roman"/>
                <a:cs typeface="Times New Roman"/>
              </a:rPr>
              <a:t>biên </a:t>
            </a:r>
            <a:r>
              <a:rPr sz="2800" b="1" spc="5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ngược </a:t>
            </a:r>
            <a:r>
              <a:rPr sz="2800" b="1" dirty="0">
                <a:latin typeface="Times New Roman"/>
                <a:cs typeface="Times New Roman"/>
              </a:rPr>
              <a:t>lại </a:t>
            </a:r>
            <a:r>
              <a:rPr sz="2800" b="1" spc="-5" dirty="0">
                <a:latin typeface="Times New Roman"/>
                <a:cs typeface="Times New Roman"/>
              </a:rPr>
              <a:t>sẽ  là </a:t>
            </a:r>
            <a:r>
              <a:rPr sz="2800" b="1" spc="-10" dirty="0">
                <a:latin typeface="Times New Roman"/>
                <a:cs typeface="Times New Roman"/>
              </a:rPr>
              <a:t>điểm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nền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5177" y="1188965"/>
            <a:ext cx="7463919" cy="4361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35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481" y="1608346"/>
            <a:ext cx="8045523" cy="2588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36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762333"/>
            <a:ext cx="8455025" cy="313182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4.3. DÒ BIÊN THEO QUY HOẠCH</a:t>
            </a:r>
            <a:r>
              <a:rPr sz="3200" b="1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ĐỘNG</a:t>
            </a:r>
            <a:endParaRPr sz="3200">
              <a:latin typeface="Times New Roman"/>
              <a:cs typeface="Times New Roman"/>
            </a:endParaRPr>
          </a:p>
          <a:p>
            <a:pPr marL="376555" indent="-364490">
              <a:lnSpc>
                <a:spcPct val="100000"/>
              </a:lnSpc>
              <a:spcBef>
                <a:spcPts val="844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Xét ảnh I với kích thước M x</a:t>
            </a:r>
            <a:r>
              <a:rPr sz="3600" b="1" spc="-7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N.</a:t>
            </a:r>
            <a:endParaRPr sz="3600">
              <a:latin typeface="Times New Roman"/>
              <a:cs typeface="Times New Roman"/>
            </a:endParaRPr>
          </a:p>
          <a:p>
            <a:pPr marL="376555" indent="-364490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Điểm </a:t>
            </a:r>
            <a:r>
              <a:rPr sz="3600" b="1" dirty="0">
                <a:latin typeface="Times New Roman"/>
                <a:cs typeface="Times New Roman"/>
              </a:rPr>
              <a:t>ảnh tại vị trí </a:t>
            </a:r>
            <a:r>
              <a:rPr sz="3600" b="1" spc="-5" dirty="0">
                <a:latin typeface="Times New Roman"/>
                <a:cs typeface="Times New Roman"/>
              </a:rPr>
              <a:t>(i,j) có </a:t>
            </a:r>
            <a:r>
              <a:rPr sz="3600" b="1" dirty="0">
                <a:latin typeface="Times New Roman"/>
                <a:cs typeface="Times New Roman"/>
              </a:rPr>
              <a:t>giá trị </a:t>
            </a:r>
            <a:r>
              <a:rPr sz="3600" b="1" spc="-5" dirty="0">
                <a:latin typeface="Times New Roman"/>
                <a:cs typeface="Times New Roman"/>
              </a:rPr>
              <a:t>I(i,j)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Chúng ta tạm xét ảnh </a:t>
            </a:r>
            <a:r>
              <a:rPr sz="3600" b="1" spc="-5" dirty="0">
                <a:latin typeface="Times New Roman"/>
                <a:cs typeface="Times New Roman"/>
              </a:rPr>
              <a:t>đen </a:t>
            </a:r>
            <a:r>
              <a:rPr sz="3600" b="1" dirty="0">
                <a:latin typeface="Times New Roman"/>
                <a:cs typeface="Times New Roman"/>
              </a:rPr>
              <a:t>trắng </a:t>
            </a:r>
            <a:r>
              <a:rPr sz="3600" b="1" spc="-5" dirty="0">
                <a:latin typeface="Times New Roman"/>
                <a:cs typeface="Times New Roman"/>
              </a:rPr>
              <a:t>(0,1) cho  đơn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giản.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7340" y="930910"/>
            <a:ext cx="845248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4000" b="1" i="1" spc="-5" dirty="0">
                <a:latin typeface="Times New Roman"/>
                <a:cs typeface="Times New Roman"/>
              </a:rPr>
              <a:t>Tăng số mức </a:t>
            </a:r>
            <a:r>
              <a:rPr sz="4000" b="1" i="1" dirty="0">
                <a:latin typeface="Times New Roman"/>
                <a:cs typeface="Times New Roman"/>
              </a:rPr>
              <a:t>xám: </a:t>
            </a:r>
            <a:r>
              <a:rPr sz="4000" b="1" spc="-5" dirty="0">
                <a:latin typeface="Times New Roman"/>
                <a:cs typeface="Times New Roman"/>
              </a:rPr>
              <a:t>Thực hiện </a:t>
            </a:r>
            <a:r>
              <a:rPr sz="4000" b="1" spc="-10" dirty="0">
                <a:latin typeface="Times New Roman"/>
                <a:cs typeface="Times New Roman"/>
              </a:rPr>
              <a:t>nội </a:t>
            </a:r>
            <a:r>
              <a:rPr sz="4000" b="1" spc="-5" dirty="0">
                <a:latin typeface="Times New Roman"/>
                <a:cs typeface="Times New Roman"/>
              </a:rPr>
              <a:t>suy  ra các mức </a:t>
            </a:r>
            <a:r>
              <a:rPr sz="4000" b="1" dirty="0">
                <a:latin typeface="Times New Roman"/>
                <a:cs typeface="Times New Roman"/>
              </a:rPr>
              <a:t>xám </a:t>
            </a:r>
            <a:r>
              <a:rPr sz="4000" b="1" spc="-5" dirty="0">
                <a:latin typeface="Times New Roman"/>
                <a:cs typeface="Times New Roman"/>
              </a:rPr>
              <a:t>trung gian bằng </a:t>
            </a:r>
            <a:r>
              <a:rPr sz="4000" b="1" spc="-10" dirty="0">
                <a:latin typeface="Times New Roman"/>
                <a:cs typeface="Times New Roman"/>
              </a:rPr>
              <a:t>kỹ  </a:t>
            </a:r>
            <a:r>
              <a:rPr sz="4000" b="1" spc="-5" dirty="0">
                <a:latin typeface="Times New Roman"/>
                <a:cs typeface="Times New Roman"/>
              </a:rPr>
              <a:t>thuật </a:t>
            </a:r>
            <a:r>
              <a:rPr sz="4000" b="1" spc="-10" dirty="0">
                <a:latin typeface="Times New Roman"/>
                <a:cs typeface="Times New Roman"/>
              </a:rPr>
              <a:t>nội </a:t>
            </a:r>
            <a:r>
              <a:rPr sz="4000" b="1" dirty="0">
                <a:latin typeface="Times New Roman"/>
                <a:cs typeface="Times New Roman"/>
              </a:rPr>
              <a:t>suy. </a:t>
            </a:r>
            <a:r>
              <a:rPr sz="4000" b="1" spc="-5" dirty="0">
                <a:latin typeface="Times New Roman"/>
                <a:cs typeface="Times New Roman"/>
              </a:rPr>
              <a:t>Kỹ thuật này nhằm  tăng cường độ mịn cho</a:t>
            </a:r>
            <a:r>
              <a:rPr sz="4000" b="1" spc="40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ảnh.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290" dirty="0">
                <a:latin typeface="Times New Roman"/>
                <a:cs typeface="Times New Roman"/>
              </a:rPr>
              <a:t>KTD</a:t>
            </a:r>
            <a:r>
              <a:rPr sz="3000" b="1" spc="-434" baseline="-13888" dirty="0">
                <a:latin typeface="Times New Roman"/>
                <a:cs typeface="Times New Roman"/>
              </a:rPr>
              <a:t>17</a:t>
            </a:r>
            <a:r>
              <a:rPr sz="1600" b="1" spc="-290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283575" cy="28543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Điểm </a:t>
            </a:r>
            <a:r>
              <a:rPr sz="32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4 và 8 láng</a:t>
            </a:r>
            <a:r>
              <a:rPr sz="3200" b="1" u="heavy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giềng.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Với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(i,j) thì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điểm:</a:t>
            </a:r>
            <a:endParaRPr sz="3200">
              <a:latin typeface="Times New Roman"/>
              <a:cs typeface="Times New Roman"/>
            </a:endParaRPr>
          </a:p>
          <a:p>
            <a:pPr marL="584200" marR="5080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4 láng giềng là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lân </a:t>
            </a:r>
            <a:r>
              <a:rPr sz="3200" b="1" spc="5" dirty="0">
                <a:latin typeface="Times New Roman"/>
                <a:cs typeface="Times New Roman"/>
              </a:rPr>
              <a:t>cận </a:t>
            </a:r>
            <a:r>
              <a:rPr sz="3200" b="1" dirty="0">
                <a:latin typeface="Times New Roman"/>
                <a:cs typeface="Times New Roman"/>
              </a:rPr>
              <a:t>trên, </a:t>
            </a:r>
            <a:r>
              <a:rPr sz="3200" b="1" spc="-5" dirty="0">
                <a:latin typeface="Times New Roman"/>
                <a:cs typeface="Times New Roman"/>
              </a:rPr>
              <a:t>dưới,</a:t>
            </a:r>
            <a:r>
              <a:rPr sz="3200" b="1" spc="-14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trái  </a:t>
            </a: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5" dirty="0">
                <a:latin typeface="Times New Roman"/>
                <a:cs typeface="Times New Roman"/>
              </a:rPr>
              <a:t>phải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(P2,P4,P6,P8)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8 láng giềng là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lân cận cả tám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hướng.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38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65450" y="3803650"/>
          <a:ext cx="2457450" cy="2349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88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0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8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940" y="761208"/>
            <a:ext cx="8506460" cy="441515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95300" indent="-457200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495300" algn="l"/>
              </a:tabLst>
            </a:pPr>
            <a:r>
              <a:rPr sz="32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Chu</a:t>
            </a:r>
            <a:r>
              <a:rPr sz="3200" b="1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tuyến</a:t>
            </a:r>
            <a:endParaRPr sz="3200">
              <a:latin typeface="Times New Roman"/>
              <a:cs typeface="Times New Roman"/>
            </a:endParaRPr>
          </a:p>
          <a:p>
            <a:pPr marL="495300" marR="30480" indent="-4572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495300" algn="l"/>
              </a:tabLst>
            </a:pPr>
            <a:r>
              <a:rPr sz="3200" b="1" dirty="0">
                <a:latin typeface="Times New Roman"/>
                <a:cs typeface="Times New Roman"/>
              </a:rPr>
              <a:t>Chu </a:t>
            </a:r>
            <a:r>
              <a:rPr sz="3200" b="1" spc="-5" dirty="0">
                <a:latin typeface="Times New Roman"/>
                <a:cs typeface="Times New Roman"/>
              </a:rPr>
              <a:t>tuyến của đối </a:t>
            </a:r>
            <a:r>
              <a:rPr sz="3200" b="1" dirty="0">
                <a:latin typeface="Times New Roman"/>
                <a:cs typeface="Times New Roman"/>
              </a:rPr>
              <a:t>tượng là </a:t>
            </a:r>
            <a:r>
              <a:rPr sz="3200" b="1" spc="-5" dirty="0">
                <a:latin typeface="Times New Roman"/>
                <a:cs typeface="Times New Roman"/>
              </a:rPr>
              <a:t>tập hợp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điểm  </a:t>
            </a:r>
            <a:r>
              <a:rPr sz="3200" b="1" dirty="0">
                <a:latin typeface="Times New Roman"/>
                <a:cs typeface="Times New Roman"/>
              </a:rPr>
              <a:t>trong ảnh &lt;P</a:t>
            </a:r>
            <a:r>
              <a:rPr sz="3150" b="1" baseline="-21164" dirty="0">
                <a:latin typeface="Times New Roman"/>
                <a:cs typeface="Times New Roman"/>
              </a:rPr>
              <a:t>1</a:t>
            </a:r>
            <a:r>
              <a:rPr sz="3200" b="1" dirty="0">
                <a:latin typeface="Times New Roman"/>
                <a:cs typeface="Times New Roman"/>
              </a:rPr>
              <a:t>,P</a:t>
            </a:r>
            <a:r>
              <a:rPr sz="3150" b="1" baseline="-21164" dirty="0">
                <a:latin typeface="Times New Roman"/>
                <a:cs typeface="Times New Roman"/>
              </a:rPr>
              <a:t>2</a:t>
            </a:r>
            <a:r>
              <a:rPr sz="3200" b="1" dirty="0">
                <a:latin typeface="Times New Roman"/>
                <a:cs typeface="Times New Roman"/>
              </a:rPr>
              <a:t>...,P</a:t>
            </a:r>
            <a:r>
              <a:rPr sz="3150" b="1" baseline="-21164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&gt; sao</a:t>
            </a:r>
            <a:r>
              <a:rPr sz="3200" b="1" spc="-7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cho:</a:t>
            </a:r>
            <a:endParaRPr sz="3200">
              <a:latin typeface="Times New Roman"/>
              <a:cs typeface="Times New Roman"/>
            </a:endParaRPr>
          </a:p>
          <a:p>
            <a:pPr marL="8191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8197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</a:t>
            </a:r>
            <a:r>
              <a:rPr sz="3600" b="1" spc="-7" baseline="-20833" dirty="0">
                <a:latin typeface="Times New Roman"/>
                <a:cs typeface="Times New Roman"/>
              </a:rPr>
              <a:t>i </a:t>
            </a: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5" dirty="0">
                <a:latin typeface="Times New Roman"/>
                <a:cs typeface="Times New Roman"/>
              </a:rPr>
              <a:t>P</a:t>
            </a:r>
            <a:r>
              <a:rPr sz="3600" b="1" spc="-7" baseline="-20833" dirty="0">
                <a:latin typeface="Times New Roman"/>
                <a:cs typeface="Times New Roman"/>
              </a:rPr>
              <a:t>i+1 </a:t>
            </a:r>
            <a:r>
              <a:rPr sz="3200" b="1" dirty="0">
                <a:latin typeface="Times New Roman"/>
                <a:cs typeface="Times New Roman"/>
              </a:rPr>
              <a:t>là 8-láng giềng với</a:t>
            </a:r>
            <a:r>
              <a:rPr sz="3200" b="1" spc="33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nhau</a:t>
            </a:r>
            <a:endParaRPr sz="3200">
              <a:latin typeface="Times New Roman"/>
              <a:cs typeface="Times New Roman"/>
            </a:endParaRPr>
          </a:p>
          <a:p>
            <a:pPr marL="8191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8197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</a:t>
            </a:r>
            <a:r>
              <a:rPr sz="3600" b="1" spc="-7" baseline="-20833" dirty="0">
                <a:latin typeface="Times New Roman"/>
                <a:cs typeface="Times New Roman"/>
              </a:rPr>
              <a:t>1 </a:t>
            </a: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5" dirty="0">
                <a:latin typeface="Times New Roman"/>
                <a:cs typeface="Times New Roman"/>
              </a:rPr>
              <a:t>P</a:t>
            </a:r>
            <a:r>
              <a:rPr sz="3600" b="1" spc="-7" baseline="-20833" dirty="0">
                <a:latin typeface="Times New Roman"/>
                <a:cs typeface="Times New Roman"/>
              </a:rPr>
              <a:t>n </a:t>
            </a:r>
            <a:r>
              <a:rPr sz="3200" b="1" dirty="0">
                <a:latin typeface="Times New Roman"/>
                <a:cs typeface="Times New Roman"/>
              </a:rPr>
              <a:t>là 8-láng giềng với</a:t>
            </a:r>
            <a:r>
              <a:rPr sz="3200" b="1" spc="32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nhau</a:t>
            </a:r>
            <a:endParaRPr sz="3200">
              <a:latin typeface="Times New Roman"/>
              <a:cs typeface="Times New Roman"/>
            </a:endParaRPr>
          </a:p>
          <a:p>
            <a:pPr marL="609600" marR="713105" lvl="1" indent="-11493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8197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Với mọi </a:t>
            </a:r>
            <a:r>
              <a:rPr sz="3200" b="1" dirty="0">
                <a:latin typeface="Times New Roman"/>
                <a:cs typeface="Times New Roman"/>
              </a:rPr>
              <a:t>i </a:t>
            </a:r>
            <a:r>
              <a:rPr sz="3200" b="1" spc="-5" dirty="0">
                <a:latin typeface="Times New Roman"/>
                <a:cs typeface="Times New Roman"/>
              </a:rPr>
              <a:t>thì tồn tại một điểm </a:t>
            </a:r>
            <a:r>
              <a:rPr sz="3200" b="1" dirty="0">
                <a:latin typeface="Times New Roman"/>
                <a:cs typeface="Times New Roman"/>
              </a:rPr>
              <a:t>Q </a:t>
            </a:r>
            <a:r>
              <a:rPr sz="3200" b="1" spc="-5" dirty="0">
                <a:latin typeface="Times New Roman"/>
                <a:cs typeface="Times New Roman"/>
              </a:rPr>
              <a:t>không  thuộc đối tượng sao </a:t>
            </a:r>
            <a:r>
              <a:rPr sz="3200" b="1" dirty="0">
                <a:latin typeface="Times New Roman"/>
                <a:cs typeface="Times New Roman"/>
              </a:rPr>
              <a:t>cho Q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4-láng giềng  của</a:t>
            </a:r>
            <a:r>
              <a:rPr sz="3200" b="1" spc="-5" dirty="0">
                <a:latin typeface="Times New Roman"/>
                <a:cs typeface="Times New Roman"/>
              </a:rPr>
              <a:t> P</a:t>
            </a:r>
            <a:r>
              <a:rPr sz="3600" b="1" spc="-7" baseline="-20833" dirty="0">
                <a:latin typeface="Times New Roman"/>
                <a:cs typeface="Times New Roman"/>
              </a:rPr>
              <a:t>i</a:t>
            </a:r>
            <a:endParaRPr sz="3600" baseline="-20833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69791" y="4660391"/>
            <a:ext cx="2616200" cy="218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39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8440" y="761208"/>
            <a:ext cx="8747760" cy="334200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558800" indent="-457200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558800" algn="l"/>
              </a:tabLst>
            </a:pPr>
            <a:r>
              <a:rPr sz="32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Chu tuyến </a:t>
            </a:r>
            <a:r>
              <a:rPr sz="32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đối</a:t>
            </a:r>
            <a:r>
              <a:rPr sz="3200" b="1" u="heavy" spc="-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ngẫu</a:t>
            </a:r>
            <a:endParaRPr sz="3200">
              <a:latin typeface="Times New Roman"/>
              <a:cs typeface="Times New Roman"/>
            </a:endParaRPr>
          </a:p>
          <a:p>
            <a:pPr marL="558800" indent="-4572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558800" algn="l"/>
                <a:tab pos="1638935" algn="l"/>
                <a:tab pos="2718435" algn="l"/>
                <a:tab pos="4136390" algn="l"/>
                <a:tab pos="7245350" algn="l"/>
                <a:tab pos="8100695" algn="l"/>
              </a:tabLst>
            </a:pPr>
            <a:r>
              <a:rPr sz="3200" b="1" spc="5" dirty="0">
                <a:latin typeface="Times New Roman"/>
                <a:cs typeface="Times New Roman"/>
              </a:rPr>
              <a:t>Hai	</a:t>
            </a:r>
            <a:r>
              <a:rPr sz="3200" b="1" spc="-5" dirty="0">
                <a:latin typeface="Times New Roman"/>
                <a:cs typeface="Times New Roman"/>
              </a:rPr>
              <a:t>chu	</a:t>
            </a:r>
            <a:r>
              <a:rPr sz="3200" b="1" dirty="0">
                <a:latin typeface="Times New Roman"/>
                <a:cs typeface="Times New Roman"/>
              </a:rPr>
              <a:t>tuyến	C=&lt;P</a:t>
            </a:r>
            <a:r>
              <a:rPr sz="3150" b="1" baseline="-21164" dirty="0">
                <a:latin typeface="Times New Roman"/>
                <a:cs typeface="Times New Roman"/>
              </a:rPr>
              <a:t>1</a:t>
            </a:r>
            <a:r>
              <a:rPr sz="3200" b="1" dirty="0">
                <a:latin typeface="Times New Roman"/>
                <a:cs typeface="Times New Roman"/>
              </a:rPr>
              <a:t>,P</a:t>
            </a:r>
            <a:r>
              <a:rPr sz="3150" b="1" baseline="-21164" dirty="0">
                <a:latin typeface="Times New Roman"/>
                <a:cs typeface="Times New Roman"/>
              </a:rPr>
              <a:t>2</a:t>
            </a:r>
            <a:r>
              <a:rPr sz="3200" b="1" dirty="0">
                <a:latin typeface="Times New Roman"/>
                <a:cs typeface="Times New Roman"/>
              </a:rPr>
              <a:t>...,P</a:t>
            </a:r>
            <a:r>
              <a:rPr sz="3150" b="1" baseline="-21164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&gt;	và	C┴</a:t>
            </a:r>
            <a:endParaRPr sz="3200">
              <a:latin typeface="Times New Roman"/>
              <a:cs typeface="Times New Roman"/>
            </a:endParaRPr>
          </a:p>
          <a:p>
            <a:pPr marL="558800">
              <a:lnSpc>
                <a:spcPct val="100000"/>
              </a:lnSpc>
              <a:spcBef>
                <a:spcPts val="5"/>
              </a:spcBef>
              <a:tabLst>
                <a:tab pos="3334385" algn="l"/>
              </a:tabLst>
            </a:pPr>
            <a:r>
              <a:rPr sz="3200" b="1" dirty="0">
                <a:latin typeface="Times New Roman"/>
                <a:cs typeface="Times New Roman"/>
              </a:rPr>
              <a:t>=&lt;Q</a:t>
            </a:r>
            <a:r>
              <a:rPr sz="3150" b="1" baseline="-21164" dirty="0">
                <a:latin typeface="Times New Roman"/>
                <a:cs typeface="Times New Roman"/>
              </a:rPr>
              <a:t>1</a:t>
            </a:r>
            <a:r>
              <a:rPr sz="3200" b="1" dirty="0">
                <a:latin typeface="Times New Roman"/>
                <a:cs typeface="Times New Roman"/>
              </a:rPr>
              <a:t>,Q</a:t>
            </a:r>
            <a:r>
              <a:rPr sz="3150" b="1" baseline="-21164" dirty="0">
                <a:latin typeface="Times New Roman"/>
                <a:cs typeface="Times New Roman"/>
              </a:rPr>
              <a:t>2</a:t>
            </a:r>
            <a:r>
              <a:rPr sz="3200" b="1" dirty="0">
                <a:latin typeface="Times New Roman"/>
                <a:cs typeface="Times New Roman"/>
              </a:rPr>
              <a:t>...,Q</a:t>
            </a:r>
            <a:r>
              <a:rPr sz="3150" b="1" baseline="-21164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&gt;	</a:t>
            </a:r>
            <a:r>
              <a:rPr sz="3200" b="1" spc="-5" dirty="0">
                <a:latin typeface="Times New Roman"/>
                <a:cs typeface="Times New Roman"/>
              </a:rPr>
              <a:t>là đối ngẫu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nếu:</a:t>
            </a:r>
            <a:endParaRPr sz="3200">
              <a:latin typeface="Times New Roman"/>
              <a:cs typeface="Times New Roman"/>
            </a:endParaRPr>
          </a:p>
          <a:p>
            <a:pPr marL="673100" marR="482600" lvl="1" indent="-114935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8832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Với mọi </a:t>
            </a:r>
            <a:r>
              <a:rPr sz="3200" b="1" dirty="0">
                <a:latin typeface="Times New Roman"/>
                <a:cs typeface="Times New Roman"/>
              </a:rPr>
              <a:t>i </a:t>
            </a:r>
            <a:r>
              <a:rPr sz="3200" b="1" spc="-5" dirty="0">
                <a:latin typeface="Times New Roman"/>
                <a:cs typeface="Times New Roman"/>
              </a:rPr>
              <a:t>tồn tại </a:t>
            </a:r>
            <a:r>
              <a:rPr sz="3200" b="1" dirty="0">
                <a:latin typeface="Times New Roman"/>
                <a:cs typeface="Times New Roman"/>
              </a:rPr>
              <a:t>j </a:t>
            </a:r>
            <a:r>
              <a:rPr sz="3200" b="1" spc="-5" dirty="0">
                <a:latin typeface="Times New Roman"/>
                <a:cs typeface="Times New Roman"/>
              </a:rPr>
              <a:t>sao </a:t>
            </a:r>
            <a:r>
              <a:rPr sz="3200" b="1" dirty="0">
                <a:latin typeface="Times New Roman"/>
                <a:cs typeface="Times New Roman"/>
              </a:rPr>
              <a:t>cho </a:t>
            </a:r>
            <a:r>
              <a:rPr sz="3200" b="1" spc="5" dirty="0">
                <a:latin typeface="Times New Roman"/>
                <a:cs typeface="Times New Roman"/>
              </a:rPr>
              <a:t>P</a:t>
            </a:r>
            <a:r>
              <a:rPr sz="3150" b="1" spc="7" baseline="-21164" dirty="0">
                <a:latin typeface="Times New Roman"/>
                <a:cs typeface="Times New Roman"/>
              </a:rPr>
              <a:t>i </a:t>
            </a:r>
            <a:r>
              <a:rPr sz="3200" b="1" dirty="0">
                <a:latin typeface="Times New Roman"/>
                <a:cs typeface="Times New Roman"/>
              </a:rPr>
              <a:t>và P</a:t>
            </a:r>
            <a:r>
              <a:rPr sz="3150" b="1" baseline="-21164" dirty="0">
                <a:latin typeface="Times New Roman"/>
                <a:cs typeface="Times New Roman"/>
              </a:rPr>
              <a:t>j </a:t>
            </a:r>
            <a:r>
              <a:rPr sz="3200" b="1" dirty="0">
                <a:latin typeface="Times New Roman"/>
                <a:cs typeface="Times New Roman"/>
              </a:rPr>
              <a:t>là 4 </a:t>
            </a:r>
            <a:r>
              <a:rPr sz="3200" b="1" spc="-5" dirty="0">
                <a:latin typeface="Times New Roman"/>
                <a:cs typeface="Times New Roman"/>
              </a:rPr>
              <a:t>láng  </a:t>
            </a:r>
            <a:r>
              <a:rPr sz="3200" b="1" dirty="0">
                <a:latin typeface="Times New Roman"/>
                <a:cs typeface="Times New Roman"/>
              </a:rPr>
              <a:t>giềng của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nhau</a:t>
            </a:r>
            <a:endParaRPr sz="3200">
              <a:latin typeface="Times New Roman"/>
              <a:cs typeface="Times New Roman"/>
            </a:endParaRPr>
          </a:p>
          <a:p>
            <a:pPr marL="8826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883285" algn="l"/>
              </a:tabLst>
            </a:pPr>
            <a:r>
              <a:rPr sz="3200" b="1" dirty="0">
                <a:latin typeface="Times New Roman"/>
                <a:cs typeface="Times New Roman"/>
              </a:rPr>
              <a:t>P</a:t>
            </a:r>
            <a:r>
              <a:rPr sz="3150" b="1" baseline="-21164" dirty="0">
                <a:latin typeface="Times New Roman"/>
                <a:cs typeface="Times New Roman"/>
              </a:rPr>
              <a:t>i </a:t>
            </a:r>
            <a:r>
              <a:rPr sz="3200" b="1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nền thì </a:t>
            </a:r>
            <a:r>
              <a:rPr sz="3200" b="1" spc="5" dirty="0">
                <a:latin typeface="Times New Roman"/>
                <a:cs typeface="Times New Roman"/>
              </a:rPr>
              <a:t>Q</a:t>
            </a:r>
            <a:r>
              <a:rPr sz="3150" b="1" spc="7" baseline="-21164" dirty="0">
                <a:latin typeface="Times New Roman"/>
                <a:cs typeface="Times New Roman"/>
              </a:rPr>
              <a:t>j </a:t>
            </a:r>
            <a:r>
              <a:rPr sz="3200" b="1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đối tượng hoặc ngược</a:t>
            </a:r>
            <a:r>
              <a:rPr sz="3200" b="1" spc="-5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lại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79291" y="4191000"/>
            <a:ext cx="2616200" cy="234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40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761208"/>
            <a:ext cx="8529955" cy="509841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Dò biên sử </a:t>
            </a:r>
            <a:r>
              <a:rPr sz="32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dụng </a:t>
            </a:r>
            <a:r>
              <a:rPr sz="32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quy </a:t>
            </a:r>
            <a:r>
              <a:rPr sz="32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hoạch</a:t>
            </a:r>
            <a:r>
              <a:rPr sz="3200" b="1" u="heavy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động</a:t>
            </a:r>
            <a:endParaRPr sz="3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b="1" dirty="0">
                <a:latin typeface="Times New Roman"/>
                <a:cs typeface="Times New Roman"/>
              </a:rPr>
              <a:t>Thuật toán gồm các</a:t>
            </a:r>
            <a:r>
              <a:rPr sz="3200" b="1" spc="-9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bước: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Xác định điểm </a:t>
            </a:r>
            <a:r>
              <a:rPr sz="3200" b="1" dirty="0">
                <a:latin typeface="Times New Roman"/>
                <a:cs typeface="Times New Roman"/>
              </a:rPr>
              <a:t>xuất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phát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Dự </a:t>
            </a:r>
            <a:r>
              <a:rPr sz="3200" b="1" spc="-5" dirty="0">
                <a:latin typeface="Times New Roman"/>
                <a:cs typeface="Times New Roman"/>
              </a:rPr>
              <a:t>báo </a:t>
            </a:r>
            <a:r>
              <a:rPr sz="3200" b="1" dirty="0">
                <a:latin typeface="Times New Roman"/>
                <a:cs typeface="Times New Roman"/>
              </a:rPr>
              <a:t>và xác </a:t>
            </a:r>
            <a:r>
              <a:rPr sz="3200" b="1" spc="-5" dirty="0">
                <a:latin typeface="Times New Roman"/>
                <a:cs typeface="Times New Roman"/>
              </a:rPr>
              <a:t>định điểm biên tiếp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theo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Lặp </a:t>
            </a:r>
            <a:r>
              <a:rPr sz="3200" b="1" spc="-10" dirty="0">
                <a:latin typeface="Times New Roman"/>
                <a:cs typeface="Times New Roman"/>
              </a:rPr>
              <a:t>bước </a:t>
            </a:r>
            <a:r>
              <a:rPr sz="3200" b="1" dirty="0">
                <a:latin typeface="Times New Roman"/>
                <a:cs typeface="Times New Roman"/>
              </a:rPr>
              <a:t>2 cho </a:t>
            </a:r>
            <a:r>
              <a:rPr sz="3200" b="1" spc="-5" dirty="0">
                <a:latin typeface="Times New Roman"/>
                <a:cs typeface="Times New Roman"/>
              </a:rPr>
              <a:t>đến khi </a:t>
            </a:r>
            <a:r>
              <a:rPr sz="3200" b="1" dirty="0">
                <a:latin typeface="Times New Roman"/>
                <a:cs typeface="Times New Roman"/>
              </a:rPr>
              <a:t>gặp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xuất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phát</a:t>
            </a:r>
            <a:endParaRPr sz="32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69900" algn="l"/>
                <a:tab pos="1411605" algn="l"/>
                <a:tab pos="2172335" algn="l"/>
                <a:tab pos="3135630" algn="l"/>
                <a:tab pos="4166235" algn="l"/>
                <a:tab pos="5106670" algn="l"/>
                <a:tab pos="6071235" algn="l"/>
                <a:tab pos="6581775" algn="l"/>
                <a:tab pos="772668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Việ</a:t>
            </a:r>
            <a:r>
              <a:rPr sz="3200" b="1" dirty="0">
                <a:latin typeface="Times New Roman"/>
                <a:cs typeface="Times New Roman"/>
              </a:rPr>
              <a:t>c	xác	</a:t>
            </a:r>
            <a:r>
              <a:rPr sz="3200" b="1" spc="-5" dirty="0">
                <a:latin typeface="Times New Roman"/>
                <a:cs typeface="Times New Roman"/>
              </a:rPr>
              <a:t>địn</a:t>
            </a:r>
            <a:r>
              <a:rPr sz="3200" b="1" dirty="0">
                <a:latin typeface="Times New Roman"/>
                <a:cs typeface="Times New Roman"/>
              </a:rPr>
              <a:t>h	</a:t>
            </a:r>
            <a:r>
              <a:rPr sz="3200" b="1" spc="-5" dirty="0">
                <a:latin typeface="Times New Roman"/>
                <a:cs typeface="Times New Roman"/>
              </a:rPr>
              <a:t>đ</a:t>
            </a:r>
            <a:r>
              <a:rPr sz="3200" b="1" spc="-20" dirty="0">
                <a:latin typeface="Times New Roman"/>
                <a:cs typeface="Times New Roman"/>
              </a:rPr>
              <a:t>i</a:t>
            </a:r>
            <a:r>
              <a:rPr sz="3200" b="1" dirty="0">
                <a:latin typeface="Times New Roman"/>
                <a:cs typeface="Times New Roman"/>
              </a:rPr>
              <a:t>ểm	x</a:t>
            </a:r>
            <a:r>
              <a:rPr sz="3200" b="1" spc="-15" dirty="0">
                <a:latin typeface="Times New Roman"/>
                <a:cs typeface="Times New Roman"/>
              </a:rPr>
              <a:t>u</a:t>
            </a:r>
            <a:r>
              <a:rPr sz="3200" b="1" dirty="0">
                <a:latin typeface="Times New Roman"/>
                <a:cs typeface="Times New Roman"/>
              </a:rPr>
              <a:t>ất	p</a:t>
            </a:r>
            <a:r>
              <a:rPr sz="3200" b="1" spc="-10" dirty="0">
                <a:latin typeface="Times New Roman"/>
                <a:cs typeface="Times New Roman"/>
              </a:rPr>
              <a:t>h</a:t>
            </a:r>
            <a:r>
              <a:rPr sz="3200" b="1" dirty="0">
                <a:latin typeface="Times New Roman"/>
                <a:cs typeface="Times New Roman"/>
              </a:rPr>
              <a:t>át	</a:t>
            </a:r>
            <a:r>
              <a:rPr sz="3200" b="1" spc="-15" dirty="0">
                <a:latin typeface="Times New Roman"/>
                <a:cs typeface="Times New Roman"/>
              </a:rPr>
              <a:t>s</a:t>
            </a:r>
            <a:r>
              <a:rPr sz="3200" b="1" dirty="0">
                <a:latin typeface="Times New Roman"/>
                <a:cs typeface="Times New Roman"/>
              </a:rPr>
              <a:t>ẽ	</a:t>
            </a:r>
            <a:r>
              <a:rPr sz="3200" b="1" spc="-5" dirty="0">
                <a:latin typeface="Times New Roman"/>
                <a:cs typeface="Times New Roman"/>
              </a:rPr>
              <a:t>q</a:t>
            </a:r>
            <a:r>
              <a:rPr sz="3200" b="1" spc="-15" dirty="0">
                <a:latin typeface="Times New Roman"/>
                <a:cs typeface="Times New Roman"/>
              </a:rPr>
              <a:t>u</a:t>
            </a:r>
            <a:r>
              <a:rPr sz="3200" b="1" dirty="0">
                <a:latin typeface="Times New Roman"/>
                <a:cs typeface="Times New Roman"/>
              </a:rPr>
              <a:t>yết	</a:t>
            </a:r>
            <a:r>
              <a:rPr sz="3200" b="1" spc="-20" dirty="0">
                <a:latin typeface="Times New Roman"/>
                <a:cs typeface="Times New Roman"/>
              </a:rPr>
              <a:t>đ</a:t>
            </a:r>
            <a:r>
              <a:rPr sz="3200" b="1" dirty="0">
                <a:latin typeface="Times New Roman"/>
                <a:cs typeface="Times New Roman"/>
              </a:rPr>
              <a:t>ịnh  tính chất của các </a:t>
            </a:r>
            <a:r>
              <a:rPr sz="3200" b="1" spc="-5" dirty="0">
                <a:latin typeface="Times New Roman"/>
                <a:cs typeface="Times New Roman"/>
              </a:rPr>
              <a:t>đường </a:t>
            </a:r>
            <a:r>
              <a:rPr sz="3200" b="1" dirty="0">
                <a:latin typeface="Times New Roman"/>
                <a:cs typeface="Times New Roman"/>
              </a:rPr>
              <a:t>biên thu</a:t>
            </a:r>
            <a:r>
              <a:rPr sz="3200" b="1" spc="-10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được</a:t>
            </a:r>
            <a:endParaRPr sz="3200">
              <a:latin typeface="Times New Roman"/>
              <a:cs typeface="Times New Roman"/>
            </a:endParaRPr>
          </a:p>
          <a:p>
            <a:pPr marL="469900" marR="6350" indent="-4572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b="1" dirty="0">
                <a:latin typeface="Times New Roman"/>
                <a:cs typeface="Times New Roman"/>
              </a:rPr>
              <a:t>Để </a:t>
            </a:r>
            <a:r>
              <a:rPr sz="3200" b="1" spc="-5" dirty="0">
                <a:latin typeface="Times New Roman"/>
                <a:cs typeface="Times New Roman"/>
              </a:rPr>
              <a:t>tăng hiệu </a:t>
            </a:r>
            <a:r>
              <a:rPr sz="3200" b="1" spc="-10" dirty="0">
                <a:latin typeface="Times New Roman"/>
                <a:cs typeface="Times New Roman"/>
              </a:rPr>
              <a:t>quả </a:t>
            </a:r>
            <a:r>
              <a:rPr sz="3200" b="1" spc="-5" dirty="0">
                <a:latin typeface="Times New Roman"/>
                <a:cs typeface="Times New Roman"/>
              </a:rPr>
              <a:t>của thuật toán </a:t>
            </a:r>
            <a:r>
              <a:rPr sz="3200" b="1" spc="-10" dirty="0">
                <a:latin typeface="Times New Roman"/>
                <a:cs typeface="Times New Roman"/>
              </a:rPr>
              <a:t>ta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thể </a:t>
            </a:r>
            <a:r>
              <a:rPr sz="3200" b="1" dirty="0">
                <a:latin typeface="Times New Roman"/>
                <a:cs typeface="Times New Roman"/>
              </a:rPr>
              <a:t>sử  </a:t>
            </a:r>
            <a:r>
              <a:rPr sz="3200" b="1" spc="-5" dirty="0">
                <a:latin typeface="Times New Roman"/>
                <a:cs typeface="Times New Roman"/>
              </a:rPr>
              <a:t>dụng </a:t>
            </a:r>
            <a:r>
              <a:rPr sz="3200" b="1" spc="5" dirty="0">
                <a:latin typeface="Times New Roman"/>
                <a:cs typeface="Times New Roman"/>
              </a:rPr>
              <a:t>cặp </a:t>
            </a:r>
            <a:r>
              <a:rPr sz="3200" b="1" spc="-5" dirty="0">
                <a:latin typeface="Times New Roman"/>
                <a:cs typeface="Times New Roman"/>
              </a:rPr>
              <a:t>nền </a:t>
            </a:r>
            <a:r>
              <a:rPr sz="3200" b="1" dirty="0">
                <a:latin typeface="Times New Roman"/>
                <a:cs typeface="Times New Roman"/>
              </a:rPr>
              <a:t>vùng thay vì chỉ một </a:t>
            </a:r>
            <a:r>
              <a:rPr sz="3200" b="1" spc="-5" dirty="0">
                <a:latin typeface="Times New Roman"/>
                <a:cs typeface="Times New Roman"/>
              </a:rPr>
              <a:t>điểm</a:t>
            </a:r>
            <a:r>
              <a:rPr sz="3200" b="1" spc="-1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biên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41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594483"/>
            <a:ext cx="8300720" cy="562229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470534" algn="l"/>
              </a:tabLst>
            </a:pP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Thuật toán tổng quát sẽ như</a:t>
            </a:r>
            <a:r>
              <a:rPr sz="3600" b="1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sau: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Xác định </a:t>
            </a:r>
            <a:r>
              <a:rPr sz="3600" b="1" dirty="0">
                <a:latin typeface="Times New Roman"/>
                <a:cs typeface="Times New Roman"/>
              </a:rPr>
              <a:t>cặp nền-vùng xuất</a:t>
            </a:r>
            <a:r>
              <a:rPr sz="3600" b="1" spc="-6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phát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Xác định </a:t>
            </a:r>
            <a:r>
              <a:rPr sz="3600" b="1" dirty="0">
                <a:latin typeface="Times New Roman"/>
                <a:cs typeface="Times New Roman"/>
              </a:rPr>
              <a:t>cặp </a:t>
            </a:r>
            <a:r>
              <a:rPr sz="3600" b="1" spc="-5" dirty="0">
                <a:latin typeface="Times New Roman"/>
                <a:cs typeface="Times New Roman"/>
              </a:rPr>
              <a:t>nền-vùng tiếp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theo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Lựa chọn </a:t>
            </a:r>
            <a:r>
              <a:rPr sz="3600" b="1" spc="-5" dirty="0">
                <a:latin typeface="Times New Roman"/>
                <a:cs typeface="Times New Roman"/>
              </a:rPr>
              <a:t>điểm </a:t>
            </a:r>
            <a:r>
              <a:rPr sz="3600" b="1" spc="-10" dirty="0">
                <a:latin typeface="Times New Roman"/>
                <a:cs typeface="Times New Roman"/>
              </a:rPr>
              <a:t>biên </a:t>
            </a:r>
            <a:r>
              <a:rPr sz="3600" b="1" dirty="0">
                <a:latin typeface="Times New Roman"/>
                <a:cs typeface="Times New Roman"/>
              </a:rPr>
              <a:t>vùng</a:t>
            </a:r>
            <a:endParaRPr sz="3600">
              <a:latin typeface="Times New Roman"/>
              <a:cs typeface="Times New Roman"/>
            </a:endParaRPr>
          </a:p>
          <a:p>
            <a:pPr marL="584200" marR="260985" lvl="1" indent="-1143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Thực </a:t>
            </a:r>
            <a:r>
              <a:rPr sz="3600" b="1" spc="-5" dirty="0">
                <a:latin typeface="Times New Roman"/>
                <a:cs typeface="Times New Roman"/>
              </a:rPr>
              <a:t>hiện tiếp từ bước </a:t>
            </a:r>
            <a:r>
              <a:rPr sz="3600" b="1" dirty="0">
                <a:latin typeface="Times New Roman"/>
                <a:cs typeface="Times New Roman"/>
              </a:rPr>
              <a:t>2 cho </a:t>
            </a:r>
            <a:r>
              <a:rPr sz="3600" b="1" spc="-5" dirty="0">
                <a:latin typeface="Times New Roman"/>
                <a:cs typeface="Times New Roman"/>
              </a:rPr>
              <a:t>đến khi  </a:t>
            </a:r>
            <a:r>
              <a:rPr sz="3600" b="1" dirty="0">
                <a:latin typeface="Times New Roman"/>
                <a:cs typeface="Times New Roman"/>
              </a:rPr>
              <a:t>gặp cặp </a:t>
            </a:r>
            <a:r>
              <a:rPr sz="3600" b="1" spc="-5" dirty="0">
                <a:latin typeface="Times New Roman"/>
                <a:cs typeface="Times New Roman"/>
              </a:rPr>
              <a:t>nền-vùng </a:t>
            </a:r>
            <a:r>
              <a:rPr sz="3600" b="1" dirty="0">
                <a:latin typeface="Times New Roman"/>
                <a:cs typeface="Times New Roman"/>
              </a:rPr>
              <a:t>xuất</a:t>
            </a:r>
            <a:r>
              <a:rPr sz="3600" b="1" spc="-2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phát</a:t>
            </a:r>
            <a:endParaRPr sz="3600">
              <a:latin typeface="Times New Roman"/>
              <a:cs typeface="Times New Roman"/>
            </a:endParaRPr>
          </a:p>
          <a:p>
            <a:pPr marL="469900" marR="5080" indent="-457834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470534" algn="l"/>
              </a:tabLst>
            </a:pPr>
            <a:r>
              <a:rPr sz="3600" b="1" dirty="0">
                <a:latin typeface="Times New Roman"/>
                <a:cs typeface="Times New Roman"/>
              </a:rPr>
              <a:t>Để tìm cặp </a:t>
            </a:r>
            <a:r>
              <a:rPr sz="3600" b="1" spc="-5" dirty="0">
                <a:latin typeface="Times New Roman"/>
                <a:cs typeface="Times New Roman"/>
              </a:rPr>
              <a:t>nền-vùng </a:t>
            </a:r>
            <a:r>
              <a:rPr sz="3600" b="1" dirty="0">
                <a:latin typeface="Times New Roman"/>
                <a:cs typeface="Times New Roman"/>
              </a:rPr>
              <a:t>xuất </a:t>
            </a:r>
            <a:r>
              <a:rPr sz="3600" b="1" spc="-5" dirty="0">
                <a:latin typeface="Times New Roman"/>
                <a:cs typeface="Times New Roman"/>
              </a:rPr>
              <a:t>phát có thể  duyệt </a:t>
            </a:r>
            <a:r>
              <a:rPr sz="3600" b="1" spc="-10" dirty="0">
                <a:latin typeface="Times New Roman"/>
                <a:cs typeface="Times New Roman"/>
              </a:rPr>
              <a:t>ảnh </a:t>
            </a:r>
            <a:r>
              <a:rPr sz="3600" b="1" dirty="0">
                <a:latin typeface="Times New Roman"/>
                <a:cs typeface="Times New Roman"/>
              </a:rPr>
              <a:t>từ </a:t>
            </a:r>
            <a:r>
              <a:rPr sz="3600" b="1" spc="-5" dirty="0">
                <a:latin typeface="Times New Roman"/>
                <a:cs typeface="Times New Roman"/>
              </a:rPr>
              <a:t>trên </a:t>
            </a:r>
            <a:r>
              <a:rPr sz="3600" b="1" dirty="0">
                <a:latin typeface="Times New Roman"/>
                <a:cs typeface="Times New Roman"/>
              </a:rPr>
              <a:t>xuống </a:t>
            </a:r>
            <a:r>
              <a:rPr sz="3600" b="1" spc="-5" dirty="0">
                <a:latin typeface="Times New Roman"/>
                <a:cs typeface="Times New Roman"/>
              </a:rPr>
              <a:t>dưới, </a:t>
            </a:r>
            <a:r>
              <a:rPr sz="3600" b="1" dirty="0">
                <a:latin typeface="Times New Roman"/>
                <a:cs typeface="Times New Roman"/>
              </a:rPr>
              <a:t>từ </a:t>
            </a:r>
            <a:r>
              <a:rPr sz="3600" b="1" spc="-5" dirty="0">
                <a:latin typeface="Times New Roman"/>
                <a:cs typeface="Times New Roman"/>
              </a:rPr>
              <a:t>trái  </a:t>
            </a:r>
            <a:r>
              <a:rPr sz="3600" b="1" dirty="0">
                <a:latin typeface="Times New Roman"/>
                <a:cs typeface="Times New Roman"/>
              </a:rPr>
              <a:t>qua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phải.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42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46883"/>
            <a:ext cx="5394960" cy="200088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470534" algn="l"/>
              </a:tabLst>
            </a:pP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Toán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tử 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dò biên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Xác định </a:t>
            </a:r>
            <a:r>
              <a:rPr sz="3600" b="1" dirty="0">
                <a:latin typeface="Times New Roman"/>
                <a:cs typeface="Times New Roman"/>
              </a:rPr>
              <a:t>cặp xuất</a:t>
            </a:r>
            <a:r>
              <a:rPr sz="3600" b="1" spc="-8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phát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Xác định </a:t>
            </a:r>
            <a:r>
              <a:rPr sz="3600" b="1" dirty="0">
                <a:latin typeface="Times New Roman"/>
                <a:cs typeface="Times New Roman"/>
              </a:rPr>
              <a:t>cặp </a:t>
            </a:r>
            <a:r>
              <a:rPr sz="3600" b="1" spc="-5" dirty="0">
                <a:latin typeface="Times New Roman"/>
                <a:cs typeface="Times New Roman"/>
              </a:rPr>
              <a:t>tiếp</a:t>
            </a:r>
            <a:r>
              <a:rPr sz="3600" b="1" spc="-5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theo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4584" y="3281789"/>
            <a:ext cx="2994733" cy="2767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43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39" y="100076"/>
            <a:ext cx="8910955" cy="568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086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imes New Roman"/>
              <a:cs typeface="Times New Roman"/>
            </a:endParaRPr>
          </a:p>
          <a:p>
            <a:pPr marL="471170" lvl="1" indent="-421005">
              <a:lnSpc>
                <a:spcPct val="100000"/>
              </a:lnSpc>
              <a:buSzPct val="95454"/>
              <a:buAutoNum type="arabicPeriod" startAt="4"/>
              <a:tabLst>
                <a:tab pos="471805" algn="l"/>
              </a:tabLst>
            </a:pP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CÁC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PHÁP</a:t>
            </a:r>
            <a:r>
              <a:rPr sz="220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KHÁC</a:t>
            </a:r>
            <a:endParaRPr sz="2200">
              <a:latin typeface="Times New Roman"/>
              <a:cs typeface="Times New Roman"/>
            </a:endParaRPr>
          </a:p>
          <a:p>
            <a:pPr marL="812800" lvl="2" indent="-762635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813435" algn="l"/>
              </a:tabLst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Các phép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toán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hình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thái cơ</a:t>
            </a:r>
            <a:r>
              <a:rPr sz="24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bản</a:t>
            </a:r>
            <a:endParaRPr sz="2400">
              <a:latin typeface="Times New Roman"/>
              <a:cs typeface="Times New Roman"/>
            </a:endParaRPr>
          </a:p>
          <a:p>
            <a:pPr marL="508000" indent="-457200">
              <a:lnSpc>
                <a:spcPct val="100000"/>
              </a:lnSpc>
              <a:spcBef>
                <a:spcPts val="695"/>
              </a:spcBef>
              <a:buFont typeface="Wingdings"/>
              <a:buChar char=""/>
              <a:tabLst>
                <a:tab pos="507365" algn="l"/>
                <a:tab pos="508000" algn="l"/>
              </a:tabLst>
            </a:pPr>
            <a:r>
              <a:rPr sz="3000" b="1" dirty="0">
                <a:latin typeface="Times New Roman"/>
                <a:cs typeface="Times New Roman"/>
              </a:rPr>
              <a:t>Nghiên </a:t>
            </a:r>
            <a:r>
              <a:rPr sz="3000" b="1" spc="-5" dirty="0">
                <a:latin typeface="Times New Roman"/>
                <a:cs typeface="Times New Roman"/>
              </a:rPr>
              <a:t>cứu cấu </a:t>
            </a:r>
            <a:r>
              <a:rPr sz="3000" b="1" dirty="0">
                <a:latin typeface="Times New Roman"/>
                <a:cs typeface="Times New Roman"/>
              </a:rPr>
              <a:t>trúc </a:t>
            </a:r>
            <a:r>
              <a:rPr sz="3000" b="1" spc="-5" dirty="0">
                <a:latin typeface="Times New Roman"/>
                <a:cs typeface="Times New Roman"/>
              </a:rPr>
              <a:t>hình học của đối tượng</a:t>
            </a:r>
            <a:r>
              <a:rPr sz="3000" b="1" spc="-20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ảnh</a:t>
            </a:r>
            <a:endParaRPr sz="3000">
              <a:latin typeface="Times New Roman"/>
              <a:cs typeface="Times New Roman"/>
            </a:endParaRPr>
          </a:p>
          <a:p>
            <a:pPr marL="508000" marR="43180" indent="-457200">
              <a:lnSpc>
                <a:spcPct val="100000"/>
              </a:lnSpc>
              <a:spcBef>
                <a:spcPts val="725"/>
              </a:spcBef>
              <a:buFont typeface="Wingdings"/>
              <a:buChar char=""/>
              <a:tabLst>
                <a:tab pos="507365" algn="l"/>
                <a:tab pos="508000" algn="l"/>
                <a:tab pos="1117600" algn="l"/>
                <a:tab pos="1789430" algn="l"/>
                <a:tab pos="2736215" algn="l"/>
                <a:tab pos="4333875" algn="l"/>
                <a:tab pos="6078855" algn="l"/>
                <a:tab pos="6833234" algn="l"/>
                <a:tab pos="8481060" algn="l"/>
              </a:tabLst>
            </a:pPr>
            <a:r>
              <a:rPr sz="3000" b="1" dirty="0">
                <a:latin typeface="Times New Roman"/>
                <a:cs typeface="Times New Roman"/>
              </a:rPr>
              <a:t>C</a:t>
            </a:r>
            <a:r>
              <a:rPr sz="3000" b="1" spc="-5" dirty="0">
                <a:latin typeface="Times New Roman"/>
                <a:cs typeface="Times New Roman"/>
              </a:rPr>
              <a:t>ó</a:t>
            </a:r>
            <a:r>
              <a:rPr sz="3000" b="1" dirty="0">
                <a:latin typeface="Times New Roman"/>
                <a:cs typeface="Times New Roman"/>
              </a:rPr>
              <a:t>	các	</a:t>
            </a:r>
            <a:r>
              <a:rPr sz="3000" b="1" spc="-20" dirty="0">
                <a:latin typeface="Times New Roman"/>
                <a:cs typeface="Times New Roman"/>
              </a:rPr>
              <a:t>p</a:t>
            </a:r>
            <a:r>
              <a:rPr sz="3000" b="1" spc="-5" dirty="0">
                <a:latin typeface="Times New Roman"/>
                <a:cs typeface="Times New Roman"/>
              </a:rPr>
              <a:t>hép</a:t>
            </a:r>
            <a:r>
              <a:rPr sz="3000" b="1" dirty="0">
                <a:latin typeface="Times New Roman"/>
                <a:cs typeface="Times New Roman"/>
              </a:rPr>
              <a:t>	toán</a:t>
            </a:r>
            <a:r>
              <a:rPr sz="3000" b="1" spc="36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chủ	yếu</a:t>
            </a:r>
            <a:r>
              <a:rPr sz="3000" b="1" spc="36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“giãn	</a:t>
            </a:r>
            <a:r>
              <a:rPr sz="3000" b="1" spc="-15" dirty="0">
                <a:latin typeface="Times New Roman"/>
                <a:cs typeface="Times New Roman"/>
              </a:rPr>
              <a:t>n</a:t>
            </a:r>
            <a:r>
              <a:rPr sz="3000" b="1" spc="-10" dirty="0">
                <a:latin typeface="Times New Roman"/>
                <a:cs typeface="Times New Roman"/>
              </a:rPr>
              <a:t>ở</a:t>
            </a:r>
            <a:r>
              <a:rPr sz="3000" b="1" dirty="0">
                <a:latin typeface="Times New Roman"/>
                <a:cs typeface="Times New Roman"/>
              </a:rPr>
              <a:t>”	(dilat</a:t>
            </a:r>
            <a:r>
              <a:rPr sz="3000" b="1" spc="5" dirty="0">
                <a:latin typeface="Times New Roman"/>
                <a:cs typeface="Times New Roman"/>
              </a:rPr>
              <a:t>i</a:t>
            </a:r>
            <a:r>
              <a:rPr sz="3000" b="1" spc="-5" dirty="0">
                <a:latin typeface="Times New Roman"/>
                <a:cs typeface="Times New Roman"/>
              </a:rPr>
              <a:t>on)</a:t>
            </a:r>
            <a:r>
              <a:rPr sz="3000" b="1" dirty="0">
                <a:latin typeface="Times New Roman"/>
                <a:cs typeface="Times New Roman"/>
              </a:rPr>
              <a:t>	</a:t>
            </a:r>
            <a:r>
              <a:rPr sz="3000" b="1" spc="-15" dirty="0">
                <a:latin typeface="Times New Roman"/>
                <a:cs typeface="Times New Roman"/>
              </a:rPr>
              <a:t>và  </a:t>
            </a:r>
            <a:r>
              <a:rPr sz="3000" b="1" spc="-5" dirty="0">
                <a:latin typeface="Times New Roman"/>
                <a:cs typeface="Times New Roman"/>
              </a:rPr>
              <a:t>“co”(erosion).</a:t>
            </a:r>
            <a:endParaRPr sz="3000">
              <a:latin typeface="Times New Roman"/>
              <a:cs typeface="Times New Roman"/>
            </a:endParaRPr>
          </a:p>
          <a:p>
            <a:pPr marL="508000" marR="43180" indent="-457200">
              <a:lnSpc>
                <a:spcPct val="100000"/>
              </a:lnSpc>
              <a:spcBef>
                <a:spcPts val="720"/>
              </a:spcBef>
              <a:buFont typeface="Wingdings"/>
              <a:buChar char=""/>
              <a:tabLst>
                <a:tab pos="507365" algn="l"/>
                <a:tab pos="508000" algn="l"/>
                <a:tab pos="1286510" algn="l"/>
                <a:tab pos="2234565" algn="l"/>
                <a:tab pos="4058920" algn="l"/>
                <a:tab pos="4944745" algn="l"/>
                <a:tab pos="5998210" algn="l"/>
                <a:tab pos="6772275" algn="l"/>
                <a:tab pos="7487284" algn="l"/>
                <a:tab pos="8161020" algn="l"/>
              </a:tabLst>
            </a:pPr>
            <a:r>
              <a:rPr sz="3000" b="1" spc="-5" dirty="0">
                <a:latin typeface="Times New Roman"/>
                <a:cs typeface="Times New Roman"/>
              </a:rPr>
              <a:t>Các	ph</a:t>
            </a:r>
            <a:r>
              <a:rPr sz="3000" b="1" spc="-20" dirty="0">
                <a:latin typeface="Times New Roman"/>
                <a:cs typeface="Times New Roman"/>
              </a:rPr>
              <a:t>é</a:t>
            </a:r>
            <a:r>
              <a:rPr sz="3000" b="1" spc="-5" dirty="0">
                <a:latin typeface="Times New Roman"/>
                <a:cs typeface="Times New Roman"/>
              </a:rPr>
              <a:t>p</a:t>
            </a:r>
            <a:r>
              <a:rPr sz="3000" b="1" dirty="0">
                <a:latin typeface="Times New Roman"/>
                <a:cs typeface="Times New Roman"/>
              </a:rPr>
              <a:t>	toán</a:t>
            </a:r>
            <a:r>
              <a:rPr sz="3000" b="1" spc="365" dirty="0">
                <a:latin typeface="Times New Roman"/>
                <a:cs typeface="Times New Roman"/>
              </a:rPr>
              <a:t> </a:t>
            </a:r>
            <a:r>
              <a:rPr sz="3000" b="1" spc="-15" dirty="0">
                <a:latin typeface="Times New Roman"/>
                <a:cs typeface="Times New Roman"/>
              </a:rPr>
              <a:t>đ</a:t>
            </a:r>
            <a:r>
              <a:rPr sz="3000" b="1" spc="-5" dirty="0">
                <a:latin typeface="Times New Roman"/>
                <a:cs typeface="Times New Roman"/>
              </a:rPr>
              <a:t>ượ</a:t>
            </a:r>
            <a:r>
              <a:rPr sz="3000" b="1" dirty="0">
                <a:latin typeface="Times New Roman"/>
                <a:cs typeface="Times New Roman"/>
              </a:rPr>
              <a:t>c	</a:t>
            </a:r>
            <a:r>
              <a:rPr sz="3000" b="1" spc="-5" dirty="0">
                <a:latin typeface="Times New Roman"/>
                <a:cs typeface="Times New Roman"/>
              </a:rPr>
              <a:t>địn</a:t>
            </a:r>
            <a:r>
              <a:rPr sz="3000" b="1" dirty="0">
                <a:latin typeface="Times New Roman"/>
                <a:cs typeface="Times New Roman"/>
              </a:rPr>
              <a:t>h	</a:t>
            </a:r>
            <a:r>
              <a:rPr sz="3000" b="1" spc="-5" dirty="0">
                <a:latin typeface="Times New Roman"/>
                <a:cs typeface="Times New Roman"/>
              </a:rPr>
              <a:t>n</a:t>
            </a:r>
            <a:r>
              <a:rPr sz="3000" b="1" spc="-15" dirty="0">
                <a:latin typeface="Times New Roman"/>
                <a:cs typeface="Times New Roman"/>
              </a:rPr>
              <a:t>g</a:t>
            </a:r>
            <a:r>
              <a:rPr sz="3000" b="1" spc="-5" dirty="0">
                <a:latin typeface="Times New Roman"/>
                <a:cs typeface="Times New Roman"/>
              </a:rPr>
              <a:t>hĩ</a:t>
            </a:r>
            <a:r>
              <a:rPr sz="3000" b="1" dirty="0">
                <a:latin typeface="Times New Roman"/>
                <a:cs typeface="Times New Roman"/>
              </a:rPr>
              <a:t>a	</a:t>
            </a:r>
            <a:r>
              <a:rPr sz="3000" b="1" spc="-15" dirty="0">
                <a:latin typeface="Times New Roman"/>
                <a:cs typeface="Times New Roman"/>
              </a:rPr>
              <a:t>d</a:t>
            </a:r>
            <a:r>
              <a:rPr sz="3000" b="1" spc="-5" dirty="0">
                <a:latin typeface="Times New Roman"/>
                <a:cs typeface="Times New Roman"/>
              </a:rPr>
              <a:t>ự</a:t>
            </a:r>
            <a:r>
              <a:rPr sz="3000" b="1" dirty="0">
                <a:latin typeface="Times New Roman"/>
                <a:cs typeface="Times New Roman"/>
              </a:rPr>
              <a:t>a	vào	các	</a:t>
            </a:r>
            <a:r>
              <a:rPr sz="3000" b="1" spc="-5" dirty="0">
                <a:latin typeface="Times New Roman"/>
                <a:cs typeface="Times New Roman"/>
              </a:rPr>
              <a:t>điều  kiện:</a:t>
            </a:r>
            <a:endParaRPr sz="3000">
              <a:latin typeface="Times New Roman"/>
              <a:cs typeface="Times New Roman"/>
            </a:endParaRPr>
          </a:p>
          <a:p>
            <a:pPr marL="811530" lvl="1" indent="-304165">
              <a:lnSpc>
                <a:spcPct val="100000"/>
              </a:lnSpc>
              <a:spcBef>
                <a:spcPts val="720"/>
              </a:spcBef>
              <a:buSzPct val="96666"/>
              <a:buFont typeface="Wingdings"/>
              <a:buChar char=""/>
              <a:tabLst>
                <a:tab pos="812165" algn="l"/>
              </a:tabLst>
            </a:pPr>
            <a:r>
              <a:rPr sz="3000" b="1" spc="-5" dirty="0">
                <a:latin typeface="Times New Roman"/>
                <a:cs typeface="Times New Roman"/>
              </a:rPr>
              <a:t>Đối tượng là</a:t>
            </a:r>
            <a:r>
              <a:rPr sz="3000" b="1" spc="1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  <a:p>
            <a:pPr marL="811530" lvl="1" indent="-304165">
              <a:lnSpc>
                <a:spcPct val="100000"/>
              </a:lnSpc>
              <a:spcBef>
                <a:spcPts val="725"/>
              </a:spcBef>
              <a:buSzPct val="96666"/>
              <a:buFont typeface="Wingdings"/>
              <a:buChar char=""/>
              <a:tabLst>
                <a:tab pos="812165" algn="l"/>
              </a:tabLst>
            </a:pPr>
            <a:r>
              <a:rPr sz="3000" b="1" dirty="0">
                <a:latin typeface="Times New Roman"/>
                <a:cs typeface="Times New Roman"/>
              </a:rPr>
              <a:t>Phần </a:t>
            </a:r>
            <a:r>
              <a:rPr sz="3000" b="1" spc="-5" dirty="0">
                <a:latin typeface="Times New Roman"/>
                <a:cs typeface="Times New Roman"/>
              </a:rPr>
              <a:t>tử </a:t>
            </a:r>
            <a:r>
              <a:rPr sz="3000" b="1" dirty="0">
                <a:latin typeface="Times New Roman"/>
                <a:cs typeface="Times New Roman"/>
              </a:rPr>
              <a:t>cấu trúc</a:t>
            </a:r>
            <a:r>
              <a:rPr sz="3000" b="1" spc="-1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B</a:t>
            </a:r>
            <a:endParaRPr sz="3000">
              <a:latin typeface="Times New Roman"/>
              <a:cs typeface="Times New Roman"/>
            </a:endParaRPr>
          </a:p>
          <a:p>
            <a:pPr marL="811530" lvl="1" indent="-304165">
              <a:lnSpc>
                <a:spcPct val="100000"/>
              </a:lnSpc>
              <a:spcBef>
                <a:spcPts val="720"/>
              </a:spcBef>
              <a:buSzPct val="96666"/>
              <a:buFont typeface="Wingdings"/>
              <a:buChar char=""/>
              <a:tabLst>
                <a:tab pos="812165" algn="l"/>
              </a:tabLst>
            </a:pPr>
            <a:r>
              <a:rPr sz="3000" b="1" dirty="0">
                <a:latin typeface="Times New Roman"/>
                <a:cs typeface="Times New Roman"/>
              </a:rPr>
              <a:t>B</a:t>
            </a:r>
            <a:r>
              <a:rPr sz="3000" b="1" baseline="-20833" dirty="0">
                <a:latin typeface="Times New Roman"/>
                <a:cs typeface="Times New Roman"/>
              </a:rPr>
              <a:t>x </a:t>
            </a:r>
            <a:r>
              <a:rPr sz="3000" b="1" spc="-5" dirty="0">
                <a:latin typeface="Times New Roman"/>
                <a:cs typeface="Times New Roman"/>
              </a:rPr>
              <a:t>là phép dịch </a:t>
            </a:r>
            <a:r>
              <a:rPr sz="3000" b="1" dirty="0">
                <a:latin typeface="Times New Roman"/>
                <a:cs typeface="Times New Roman"/>
              </a:rPr>
              <a:t>chuyển B </a:t>
            </a:r>
            <a:r>
              <a:rPr sz="3000" b="1" spc="-5" dirty="0">
                <a:latin typeface="Times New Roman"/>
                <a:cs typeface="Times New Roman"/>
              </a:rPr>
              <a:t>tới </a:t>
            </a:r>
            <a:r>
              <a:rPr sz="3000" b="1" dirty="0">
                <a:latin typeface="Times New Roman"/>
                <a:cs typeface="Times New Roman"/>
              </a:rPr>
              <a:t>vị trí</a:t>
            </a:r>
            <a:r>
              <a:rPr sz="3000" b="1" spc="-24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44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857757"/>
            <a:ext cx="8761730" cy="3538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7620" indent="-457200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Với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5" dirty="0">
                <a:latin typeface="Times New Roman"/>
                <a:cs typeface="Times New Roman"/>
              </a:rPr>
              <a:t>nhị </a:t>
            </a:r>
            <a:r>
              <a:rPr sz="3200" b="1" spc="-10" dirty="0">
                <a:latin typeface="Times New Roman"/>
                <a:cs typeface="Times New Roman"/>
              </a:rPr>
              <a:t>phân, </a:t>
            </a:r>
            <a:r>
              <a:rPr sz="3200" b="1" dirty="0">
                <a:latin typeface="Times New Roman"/>
                <a:cs typeface="Times New Roman"/>
              </a:rPr>
              <a:t>mức </a:t>
            </a:r>
            <a:r>
              <a:rPr sz="3200" b="1" spc="-5" dirty="0">
                <a:latin typeface="Times New Roman"/>
                <a:cs typeface="Times New Roman"/>
              </a:rPr>
              <a:t>xám </a:t>
            </a:r>
            <a:r>
              <a:rPr sz="3200" b="1" dirty="0">
                <a:latin typeface="Times New Roman"/>
                <a:cs typeface="Times New Roman"/>
              </a:rPr>
              <a:t>chỉ có 2 giá trị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0  hay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1.</a:t>
            </a:r>
            <a:endParaRPr sz="32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b="1" dirty="0">
                <a:latin typeface="Times New Roman"/>
                <a:cs typeface="Times New Roman"/>
              </a:rPr>
              <a:t>Do </a:t>
            </a:r>
            <a:r>
              <a:rPr sz="3200" b="1" spc="-5" dirty="0">
                <a:latin typeface="Times New Roman"/>
                <a:cs typeface="Times New Roman"/>
              </a:rPr>
              <a:t>vậy, </a:t>
            </a:r>
            <a:r>
              <a:rPr sz="3200" b="1" dirty="0">
                <a:latin typeface="Times New Roman"/>
                <a:cs typeface="Times New Roman"/>
              </a:rPr>
              <a:t>ta coi </a:t>
            </a:r>
            <a:r>
              <a:rPr sz="3200" b="1" spc="-5" dirty="0">
                <a:latin typeface="Times New Roman"/>
                <a:cs typeface="Times New Roman"/>
              </a:rPr>
              <a:t>một </a:t>
            </a:r>
            <a:r>
              <a:rPr sz="3200" b="1" spc="-10" dirty="0">
                <a:latin typeface="Times New Roman"/>
                <a:cs typeface="Times New Roman"/>
              </a:rPr>
              <a:t>phần </a:t>
            </a:r>
            <a:r>
              <a:rPr sz="3200" b="1" dirty="0">
                <a:latin typeface="Times New Roman"/>
                <a:cs typeface="Times New Roman"/>
              </a:rPr>
              <a:t>tử </a:t>
            </a:r>
            <a:r>
              <a:rPr sz="3200" b="1" spc="-5" dirty="0">
                <a:latin typeface="Times New Roman"/>
                <a:cs typeface="Times New Roman"/>
              </a:rPr>
              <a:t>ảnh </a:t>
            </a:r>
            <a:r>
              <a:rPr sz="3200" b="1" spc="-10" dirty="0">
                <a:latin typeface="Times New Roman"/>
                <a:cs typeface="Times New Roman"/>
              </a:rPr>
              <a:t>như </a:t>
            </a:r>
            <a:r>
              <a:rPr sz="3200" b="1" spc="-5" dirty="0">
                <a:latin typeface="Times New Roman"/>
                <a:cs typeface="Times New Roman"/>
              </a:rPr>
              <a:t>một phần  </a:t>
            </a:r>
            <a:r>
              <a:rPr sz="3200" b="1" dirty="0">
                <a:latin typeface="Times New Roman"/>
                <a:cs typeface="Times New Roman"/>
              </a:rPr>
              <a:t>tử </a:t>
            </a:r>
            <a:r>
              <a:rPr sz="3200" b="1" spc="-5" dirty="0">
                <a:latin typeface="Times New Roman"/>
                <a:cs typeface="Times New Roman"/>
              </a:rPr>
              <a:t>lô </a:t>
            </a:r>
            <a:r>
              <a:rPr sz="3200" b="1" dirty="0">
                <a:latin typeface="Times New Roman"/>
                <a:cs typeface="Times New Roman"/>
              </a:rPr>
              <a:t>gíc và có thể áp </a:t>
            </a:r>
            <a:r>
              <a:rPr sz="3200" b="1" spc="-10" dirty="0">
                <a:latin typeface="Times New Roman"/>
                <a:cs typeface="Times New Roman"/>
              </a:rPr>
              <a:t>dụng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dirty="0">
                <a:latin typeface="Times New Roman"/>
                <a:cs typeface="Times New Roman"/>
              </a:rPr>
              <a:t>toán tử </a:t>
            </a:r>
            <a:r>
              <a:rPr sz="3200" b="1" spc="-5" dirty="0">
                <a:latin typeface="Times New Roman"/>
                <a:cs typeface="Times New Roman"/>
              </a:rPr>
              <a:t>hình </a:t>
            </a:r>
            <a:r>
              <a:rPr sz="3200" b="1" spc="-10" dirty="0">
                <a:latin typeface="Times New Roman"/>
                <a:cs typeface="Times New Roman"/>
              </a:rPr>
              <a:t>học  </a:t>
            </a:r>
            <a:r>
              <a:rPr sz="3200" b="1" dirty="0">
                <a:latin typeface="Times New Roman"/>
                <a:cs typeface="Times New Roman"/>
              </a:rPr>
              <a:t>(morphology operators) </a:t>
            </a:r>
            <a:r>
              <a:rPr sz="3200" b="1" spc="-5" dirty="0">
                <a:latin typeface="Times New Roman"/>
                <a:cs typeface="Times New Roman"/>
              </a:rPr>
              <a:t>dựa </a:t>
            </a:r>
            <a:r>
              <a:rPr sz="3200" b="1" dirty="0">
                <a:latin typeface="Times New Roman"/>
                <a:cs typeface="Times New Roman"/>
              </a:rPr>
              <a:t>trên </a:t>
            </a:r>
            <a:r>
              <a:rPr sz="3200" b="1" spc="-5" dirty="0">
                <a:latin typeface="Times New Roman"/>
                <a:cs typeface="Times New Roman"/>
              </a:rPr>
              <a:t>khái niệm  biến đổi hình học của một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5" dirty="0">
                <a:latin typeface="Times New Roman"/>
                <a:cs typeface="Times New Roman"/>
              </a:rPr>
              <a:t>bởi một phần </a:t>
            </a:r>
            <a:r>
              <a:rPr sz="3200" b="1" dirty="0">
                <a:latin typeface="Times New Roman"/>
                <a:cs typeface="Times New Roman"/>
              </a:rPr>
              <a:t>tử  </a:t>
            </a:r>
            <a:r>
              <a:rPr sz="3200" b="1" spc="5" dirty="0">
                <a:latin typeface="Times New Roman"/>
                <a:cs typeface="Times New Roman"/>
              </a:rPr>
              <a:t>cấu </a:t>
            </a:r>
            <a:r>
              <a:rPr sz="3200" b="1" dirty="0">
                <a:latin typeface="Times New Roman"/>
                <a:cs typeface="Times New Roman"/>
              </a:rPr>
              <a:t>trúc (structural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element).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45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7757"/>
            <a:ext cx="8303259" cy="4514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834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dirty="0">
                <a:latin typeface="Times New Roman"/>
                <a:cs typeface="Times New Roman"/>
              </a:rPr>
              <a:t>Phần tử </a:t>
            </a:r>
            <a:r>
              <a:rPr sz="3200" b="1" spc="5" dirty="0">
                <a:latin typeface="Times New Roman"/>
                <a:cs typeface="Times New Roman"/>
              </a:rPr>
              <a:t>cấu </a:t>
            </a:r>
            <a:r>
              <a:rPr sz="3200" b="1" spc="-5" dirty="0">
                <a:latin typeface="Times New Roman"/>
                <a:cs typeface="Times New Roman"/>
              </a:rPr>
              <a:t>trúc là một </a:t>
            </a:r>
            <a:r>
              <a:rPr sz="3200" b="1" dirty="0">
                <a:latin typeface="Times New Roman"/>
                <a:cs typeface="Times New Roman"/>
              </a:rPr>
              <a:t>mặt </a:t>
            </a:r>
            <a:r>
              <a:rPr sz="3200" b="1" spc="-10" dirty="0">
                <a:latin typeface="Times New Roman"/>
                <a:cs typeface="Times New Roman"/>
              </a:rPr>
              <a:t>nạ dạng </a:t>
            </a:r>
            <a:r>
              <a:rPr sz="3200" b="1" spc="-5" dirty="0">
                <a:latin typeface="Times New Roman"/>
                <a:cs typeface="Times New Roman"/>
              </a:rPr>
              <a:t>bất </a:t>
            </a:r>
            <a:r>
              <a:rPr sz="3200" b="1" spc="-20" dirty="0">
                <a:latin typeface="Times New Roman"/>
                <a:cs typeface="Times New Roman"/>
              </a:rPr>
              <a:t>kỳ  </a:t>
            </a:r>
            <a:r>
              <a:rPr sz="3200" b="1" dirty="0">
                <a:latin typeface="Times New Roman"/>
                <a:cs typeface="Times New Roman"/>
              </a:rPr>
              <a:t>mà các </a:t>
            </a:r>
            <a:r>
              <a:rPr sz="3200" b="1" spc="-5" dirty="0">
                <a:latin typeface="Times New Roman"/>
                <a:cs typeface="Times New Roman"/>
              </a:rPr>
              <a:t>phần </a:t>
            </a:r>
            <a:r>
              <a:rPr sz="3200" b="1" dirty="0">
                <a:latin typeface="Times New Roman"/>
                <a:cs typeface="Times New Roman"/>
              </a:rPr>
              <a:t>tử của </a:t>
            </a:r>
            <a:r>
              <a:rPr sz="3200" b="1" spc="-10" dirty="0">
                <a:latin typeface="Times New Roman"/>
                <a:cs typeface="Times New Roman"/>
              </a:rPr>
              <a:t>nó </a:t>
            </a:r>
            <a:r>
              <a:rPr sz="3200" b="1" spc="-5" dirty="0">
                <a:latin typeface="Times New Roman"/>
                <a:cs typeface="Times New Roman"/>
              </a:rPr>
              <a:t>tạo </a:t>
            </a:r>
            <a:r>
              <a:rPr sz="3200" b="1" dirty="0">
                <a:latin typeface="Times New Roman"/>
                <a:cs typeface="Times New Roman"/>
              </a:rPr>
              <a:t>nên một </a:t>
            </a:r>
            <a:r>
              <a:rPr sz="3200" b="1" spc="-5" dirty="0">
                <a:latin typeface="Times New Roman"/>
                <a:cs typeface="Times New Roman"/>
              </a:rPr>
              <a:t>mô-típ.  Người </a:t>
            </a:r>
            <a:r>
              <a:rPr sz="3200" b="1" dirty="0">
                <a:latin typeface="Times New Roman"/>
                <a:cs typeface="Times New Roman"/>
              </a:rPr>
              <a:t>ta tiến </a:t>
            </a:r>
            <a:r>
              <a:rPr sz="3200" b="1" spc="-10" dirty="0">
                <a:latin typeface="Times New Roman"/>
                <a:cs typeface="Times New Roman"/>
              </a:rPr>
              <a:t>hành </a:t>
            </a:r>
            <a:r>
              <a:rPr sz="3200" b="1" dirty="0">
                <a:latin typeface="Times New Roman"/>
                <a:cs typeface="Times New Roman"/>
              </a:rPr>
              <a:t>rê </a:t>
            </a:r>
            <a:r>
              <a:rPr sz="3200" b="1" spc="-5" dirty="0">
                <a:latin typeface="Times New Roman"/>
                <a:cs typeface="Times New Roman"/>
              </a:rPr>
              <a:t>mặt nạ đi </a:t>
            </a:r>
            <a:r>
              <a:rPr sz="3200" b="1" spc="-10" dirty="0">
                <a:latin typeface="Times New Roman"/>
                <a:cs typeface="Times New Roman"/>
              </a:rPr>
              <a:t>khắp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10" dirty="0">
                <a:latin typeface="Times New Roman"/>
                <a:cs typeface="Times New Roman"/>
              </a:rPr>
              <a:t>và  </a:t>
            </a:r>
            <a:r>
              <a:rPr sz="3200" b="1" dirty="0">
                <a:latin typeface="Times New Roman"/>
                <a:cs typeface="Times New Roman"/>
              </a:rPr>
              <a:t>tính giá trị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5" dirty="0">
                <a:latin typeface="Times New Roman"/>
                <a:cs typeface="Times New Roman"/>
              </a:rPr>
              <a:t>bởi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lân cận  với </a:t>
            </a:r>
            <a:r>
              <a:rPr sz="3200" b="1" spc="-5" dirty="0">
                <a:latin typeface="Times New Roman"/>
                <a:cs typeface="Times New Roman"/>
              </a:rPr>
              <a:t>mô-típ của </a:t>
            </a:r>
            <a:r>
              <a:rPr sz="3200" b="1" dirty="0">
                <a:latin typeface="Times New Roman"/>
                <a:cs typeface="Times New Roman"/>
              </a:rPr>
              <a:t>mặt </a:t>
            </a:r>
            <a:r>
              <a:rPr sz="3200" b="1" spc="-10" dirty="0">
                <a:latin typeface="Times New Roman"/>
                <a:cs typeface="Times New Roman"/>
              </a:rPr>
              <a:t>nạ </a:t>
            </a:r>
            <a:r>
              <a:rPr sz="3200" b="1" dirty="0">
                <a:latin typeface="Times New Roman"/>
                <a:cs typeface="Times New Roman"/>
              </a:rPr>
              <a:t>theo cách </a:t>
            </a:r>
            <a:r>
              <a:rPr sz="3200" b="1" spc="-5" dirty="0">
                <a:latin typeface="Times New Roman"/>
                <a:cs typeface="Times New Roman"/>
              </a:rPr>
              <a:t>lấy hội  (phép </a:t>
            </a:r>
            <a:r>
              <a:rPr sz="3200" b="1" spc="5" dirty="0">
                <a:latin typeface="Times New Roman"/>
                <a:cs typeface="Times New Roman"/>
              </a:rPr>
              <a:t>và) </a:t>
            </a:r>
            <a:r>
              <a:rPr sz="3200" b="1" dirty="0">
                <a:latin typeface="Times New Roman"/>
                <a:cs typeface="Times New Roman"/>
              </a:rPr>
              <a:t>hay lấy tuyển </a:t>
            </a:r>
            <a:r>
              <a:rPr sz="3200" b="1" spc="-5" dirty="0">
                <a:latin typeface="Times New Roman"/>
                <a:cs typeface="Times New Roman"/>
              </a:rPr>
              <a:t>(phép</a:t>
            </a:r>
            <a:r>
              <a:rPr sz="3200" b="1" spc="-9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hoặc).</a:t>
            </a:r>
            <a:endParaRPr sz="3200">
              <a:latin typeface="Times New Roman"/>
              <a:cs typeface="Times New Roman"/>
            </a:endParaRPr>
          </a:p>
          <a:p>
            <a:pPr marL="469900" marR="5715" indent="-457834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Dựa </a:t>
            </a:r>
            <a:r>
              <a:rPr sz="3200" b="1" dirty="0">
                <a:latin typeface="Times New Roman"/>
                <a:cs typeface="Times New Roman"/>
              </a:rPr>
              <a:t>vào </a:t>
            </a:r>
            <a:r>
              <a:rPr sz="3200" b="1" spc="-5" dirty="0">
                <a:latin typeface="Times New Roman"/>
                <a:cs typeface="Times New Roman"/>
              </a:rPr>
              <a:t>nguyên </a:t>
            </a:r>
            <a:r>
              <a:rPr sz="3200" b="1" dirty="0">
                <a:latin typeface="Times New Roman"/>
                <a:cs typeface="Times New Roman"/>
              </a:rPr>
              <a:t>tắc </a:t>
            </a:r>
            <a:r>
              <a:rPr sz="3200" b="1" spc="-5" dirty="0">
                <a:latin typeface="Times New Roman"/>
                <a:cs typeface="Times New Roman"/>
              </a:rPr>
              <a:t>trên, ngưòi </a:t>
            </a:r>
            <a:r>
              <a:rPr sz="3200" b="1" spc="-10" dirty="0">
                <a:latin typeface="Times New Roman"/>
                <a:cs typeface="Times New Roman"/>
              </a:rPr>
              <a:t>ta </a:t>
            </a:r>
            <a:r>
              <a:rPr sz="3200" b="1" dirty="0">
                <a:latin typeface="Times New Roman"/>
                <a:cs typeface="Times New Roman"/>
              </a:rPr>
              <a:t>sử </a:t>
            </a:r>
            <a:r>
              <a:rPr sz="3200" b="1" spc="-10" dirty="0">
                <a:latin typeface="Times New Roman"/>
                <a:cs typeface="Times New Roman"/>
              </a:rPr>
              <a:t>dụng </a:t>
            </a:r>
            <a:r>
              <a:rPr sz="3200" b="1" dirty="0">
                <a:latin typeface="Times New Roman"/>
                <a:cs typeface="Times New Roman"/>
              </a:rPr>
              <a:t>2  </a:t>
            </a:r>
            <a:r>
              <a:rPr sz="3200" b="1" spc="-5" dirty="0">
                <a:latin typeface="Times New Roman"/>
                <a:cs typeface="Times New Roman"/>
              </a:rPr>
              <a:t>kỹ thuật: dãn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5" dirty="0">
                <a:latin typeface="Times New Roman"/>
                <a:cs typeface="Times New Roman"/>
              </a:rPr>
              <a:t>(dilatation) và co </a:t>
            </a:r>
            <a:r>
              <a:rPr sz="3200" b="1" dirty="0">
                <a:latin typeface="Times New Roman"/>
                <a:cs typeface="Times New Roman"/>
              </a:rPr>
              <a:t>ảnh  (erosion).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46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1140" y="100076"/>
            <a:ext cx="8532495" cy="232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19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(a) </a:t>
            </a:r>
            <a:r>
              <a:rPr sz="2400" spc="-5" dirty="0">
                <a:latin typeface="Times New Roman"/>
                <a:cs typeface="Times New Roman"/>
              </a:rPr>
              <a:t>Ảnh </a:t>
            </a:r>
            <a:r>
              <a:rPr sz="2400" dirty="0">
                <a:latin typeface="Times New Roman"/>
                <a:cs typeface="Times New Roman"/>
              </a:rPr>
              <a:t>gốc </a:t>
            </a:r>
            <a:r>
              <a:rPr sz="2400" b="1" spc="-5" dirty="0">
                <a:latin typeface="Times New Roman"/>
                <a:cs typeface="Times New Roman"/>
              </a:rPr>
              <a:t>(b) </a:t>
            </a:r>
            <a:r>
              <a:rPr sz="2400" spc="-5" dirty="0">
                <a:latin typeface="Times New Roman"/>
                <a:cs typeface="Times New Roman"/>
              </a:rPr>
              <a:t>Ảnh mặt </a:t>
            </a:r>
            <a:r>
              <a:rPr sz="2400" spc="-10" dirty="0">
                <a:latin typeface="Times New Roman"/>
                <a:cs typeface="Times New Roman"/>
              </a:rPr>
              <a:t>nạ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b="1" dirty="0">
                <a:latin typeface="Times New Roman"/>
                <a:cs typeface="Times New Roman"/>
              </a:rPr>
              <a:t>(c) </a:t>
            </a:r>
            <a:r>
              <a:rPr sz="2400" spc="-5" dirty="0">
                <a:latin typeface="Times New Roman"/>
                <a:cs typeface="Times New Roman"/>
              </a:rPr>
              <a:t>Ảnh kết </a:t>
            </a:r>
            <a:r>
              <a:rPr sz="2400" dirty="0">
                <a:latin typeface="Times New Roman"/>
                <a:cs typeface="Times New Roman"/>
              </a:rPr>
              <a:t>quả của </a:t>
            </a:r>
            <a:r>
              <a:rPr sz="2400" spc="-5" dirty="0">
                <a:latin typeface="Times New Roman"/>
                <a:cs typeface="Times New Roman"/>
              </a:rPr>
              <a:t>toán </a:t>
            </a:r>
            <a:r>
              <a:rPr sz="2400" spc="5" dirty="0">
                <a:latin typeface="Times New Roman"/>
                <a:cs typeface="Times New Roman"/>
              </a:rPr>
              <a:t>tử 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trên ảnh </a:t>
            </a:r>
            <a:r>
              <a:rPr sz="2400" i="1" dirty="0">
                <a:latin typeface="Times New Roman"/>
                <a:cs typeface="Times New Roman"/>
              </a:rPr>
              <a:t>(a) </a:t>
            </a:r>
            <a:r>
              <a:rPr sz="2400" dirty="0">
                <a:latin typeface="Times New Roman"/>
                <a:cs typeface="Times New Roman"/>
              </a:rPr>
              <a:t>và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(b)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(d) </a:t>
            </a:r>
            <a:r>
              <a:rPr sz="2400" spc="-5" dirty="0">
                <a:latin typeface="Times New Roman"/>
                <a:cs typeface="Times New Roman"/>
              </a:rPr>
              <a:t>Ảnh gốc </a:t>
            </a:r>
            <a:r>
              <a:rPr sz="2400" b="1" dirty="0">
                <a:latin typeface="Times New Roman"/>
                <a:cs typeface="Times New Roman"/>
              </a:rPr>
              <a:t>(e) </a:t>
            </a:r>
            <a:r>
              <a:rPr sz="2400" spc="-5" dirty="0">
                <a:latin typeface="Times New Roman"/>
                <a:cs typeface="Times New Roman"/>
              </a:rPr>
              <a:t>Ảnh </a:t>
            </a:r>
            <a:r>
              <a:rPr sz="2400" spc="-10" dirty="0">
                <a:latin typeface="Times New Roman"/>
                <a:cs typeface="Times New Roman"/>
              </a:rPr>
              <a:t>mặt </a:t>
            </a:r>
            <a:r>
              <a:rPr sz="2400" spc="-5" dirty="0">
                <a:latin typeface="Times New Roman"/>
                <a:cs typeface="Times New Roman"/>
              </a:rPr>
              <a:t>nạ OR </a:t>
            </a:r>
            <a:r>
              <a:rPr sz="2400" b="1" dirty="0">
                <a:latin typeface="Times New Roman"/>
                <a:cs typeface="Times New Roman"/>
              </a:rPr>
              <a:t>(f) </a:t>
            </a:r>
            <a:r>
              <a:rPr sz="2400" spc="-5" dirty="0">
                <a:latin typeface="Times New Roman"/>
                <a:cs typeface="Times New Roman"/>
              </a:rPr>
              <a:t>Ảnh </a:t>
            </a:r>
            <a:r>
              <a:rPr sz="2400" dirty="0">
                <a:latin typeface="Times New Roman"/>
                <a:cs typeface="Times New Roman"/>
              </a:rPr>
              <a:t>kết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quả </a:t>
            </a:r>
            <a:r>
              <a:rPr sz="2400" dirty="0">
                <a:latin typeface="Times New Roman"/>
                <a:cs typeface="Times New Roman"/>
              </a:rPr>
              <a:t>của toán tử </a:t>
            </a:r>
            <a:r>
              <a:rPr sz="2400" spc="-10" dirty="0"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trên ảnh </a:t>
            </a:r>
            <a:r>
              <a:rPr sz="2400" i="1" dirty="0">
                <a:latin typeface="Times New Roman"/>
                <a:cs typeface="Times New Roman"/>
              </a:rPr>
              <a:t>(d) </a:t>
            </a:r>
            <a:r>
              <a:rPr sz="2400" dirty="0">
                <a:latin typeface="Times New Roman"/>
                <a:cs typeface="Times New Roman"/>
              </a:rPr>
              <a:t>và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(e)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2383535"/>
            <a:ext cx="4957572" cy="447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739" y="100076"/>
            <a:ext cx="8836660" cy="581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22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1.2.5.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Phân tích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2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85"/>
              </a:spcBef>
              <a:buFont typeface="Wingdings"/>
              <a:buChar char=""/>
              <a:tabLst>
                <a:tab pos="355600" algn="l"/>
              </a:tabLst>
            </a:pPr>
            <a:r>
              <a:rPr sz="3000" b="1" spc="-5" dirty="0">
                <a:latin typeface="Times New Roman"/>
                <a:cs typeface="Times New Roman"/>
              </a:rPr>
              <a:t>Các đặc điểm </a:t>
            </a:r>
            <a:r>
              <a:rPr sz="3000" b="1" dirty="0">
                <a:latin typeface="Times New Roman"/>
                <a:cs typeface="Times New Roman"/>
              </a:rPr>
              <a:t>của </a:t>
            </a:r>
            <a:r>
              <a:rPr sz="3000" b="1" spc="-5" dirty="0">
                <a:latin typeface="Times New Roman"/>
                <a:cs typeface="Times New Roman"/>
              </a:rPr>
              <a:t>đối tượng được </a:t>
            </a:r>
            <a:r>
              <a:rPr sz="3000" b="1" dirty="0">
                <a:latin typeface="Times New Roman"/>
                <a:cs typeface="Times New Roman"/>
              </a:rPr>
              <a:t>trích chọn tuỳ  theo mục </a:t>
            </a:r>
            <a:r>
              <a:rPr sz="3000" b="1" spc="-5" dirty="0">
                <a:latin typeface="Times New Roman"/>
                <a:cs typeface="Times New Roman"/>
              </a:rPr>
              <a:t>đích </a:t>
            </a:r>
            <a:r>
              <a:rPr sz="3000" b="1" spc="-10" dirty="0">
                <a:latin typeface="Times New Roman"/>
                <a:cs typeface="Times New Roman"/>
              </a:rPr>
              <a:t>nhận </a:t>
            </a:r>
            <a:r>
              <a:rPr sz="3000" b="1" spc="-5" dirty="0">
                <a:latin typeface="Times New Roman"/>
                <a:cs typeface="Times New Roman"/>
              </a:rPr>
              <a:t>dạng trong quá trình xử </a:t>
            </a:r>
            <a:r>
              <a:rPr sz="3000" b="1" dirty="0">
                <a:latin typeface="Times New Roman"/>
                <a:cs typeface="Times New Roman"/>
              </a:rPr>
              <a:t>lý </a:t>
            </a:r>
            <a:r>
              <a:rPr sz="3000" b="1" spc="-5" dirty="0">
                <a:latin typeface="Times New Roman"/>
                <a:cs typeface="Times New Roman"/>
              </a:rPr>
              <a:t>ảnh.  </a:t>
            </a:r>
            <a:r>
              <a:rPr sz="3000" b="1" dirty="0">
                <a:latin typeface="Times New Roman"/>
                <a:cs typeface="Times New Roman"/>
              </a:rPr>
              <a:t>Có thể </a:t>
            </a:r>
            <a:r>
              <a:rPr sz="3000" b="1" spc="-5" dirty="0">
                <a:latin typeface="Times New Roman"/>
                <a:cs typeface="Times New Roman"/>
              </a:rPr>
              <a:t>nêu </a:t>
            </a:r>
            <a:r>
              <a:rPr sz="3000" b="1" dirty="0">
                <a:latin typeface="Times New Roman"/>
                <a:cs typeface="Times New Roman"/>
              </a:rPr>
              <a:t>ra một </a:t>
            </a:r>
            <a:r>
              <a:rPr sz="3000" b="1" spc="-5" dirty="0">
                <a:latin typeface="Times New Roman"/>
                <a:cs typeface="Times New Roman"/>
              </a:rPr>
              <a:t>số đặc điểm </a:t>
            </a:r>
            <a:r>
              <a:rPr sz="3000" b="1" dirty="0">
                <a:latin typeface="Times New Roman"/>
                <a:cs typeface="Times New Roman"/>
              </a:rPr>
              <a:t>của ảnh </a:t>
            </a:r>
            <a:r>
              <a:rPr sz="3000" b="1" spc="-5" dirty="0">
                <a:latin typeface="Times New Roman"/>
                <a:cs typeface="Times New Roman"/>
              </a:rPr>
              <a:t>sau</a:t>
            </a:r>
            <a:r>
              <a:rPr sz="3000" b="1" spc="-5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đây:</a:t>
            </a:r>
            <a:endParaRPr sz="3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25"/>
              </a:spcBef>
              <a:buFont typeface="Wingdings"/>
              <a:buChar char=""/>
              <a:tabLst>
                <a:tab pos="355600" algn="l"/>
              </a:tabLst>
            </a:pPr>
            <a:r>
              <a:rPr sz="3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Đặc </a:t>
            </a:r>
            <a:r>
              <a:rPr sz="3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điểm </a:t>
            </a:r>
            <a:r>
              <a:rPr sz="3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không </a:t>
            </a:r>
            <a:r>
              <a:rPr sz="30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gian: </a:t>
            </a:r>
            <a:r>
              <a:rPr sz="3000" b="1" spc="-5" dirty="0">
                <a:latin typeface="Times New Roman"/>
                <a:cs typeface="Times New Roman"/>
              </a:rPr>
              <a:t>Phân bố </a:t>
            </a:r>
            <a:r>
              <a:rPr sz="3000" b="1" dirty="0">
                <a:latin typeface="Times New Roman"/>
                <a:cs typeface="Times New Roman"/>
              </a:rPr>
              <a:t>mức xám, </a:t>
            </a:r>
            <a:r>
              <a:rPr sz="3000" b="1" spc="-5" dirty="0">
                <a:latin typeface="Times New Roman"/>
                <a:cs typeface="Times New Roman"/>
              </a:rPr>
              <a:t>phân bố  xác suất, biên độ, điểm </a:t>
            </a:r>
            <a:r>
              <a:rPr sz="3000" b="1" dirty="0">
                <a:latin typeface="Times New Roman"/>
                <a:cs typeface="Times New Roman"/>
              </a:rPr>
              <a:t>uốn</a:t>
            </a:r>
            <a:r>
              <a:rPr sz="3000" b="1" spc="-1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v.v..</a:t>
            </a:r>
            <a:endParaRPr sz="3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20"/>
              </a:spcBef>
              <a:buFont typeface="Wingdings"/>
              <a:buChar char=""/>
              <a:tabLst>
                <a:tab pos="355600" algn="l"/>
              </a:tabLst>
            </a:pPr>
            <a:r>
              <a:rPr sz="3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Đặc </a:t>
            </a:r>
            <a:r>
              <a:rPr sz="3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điểm biến </a:t>
            </a:r>
            <a:r>
              <a:rPr sz="3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đổi: </a:t>
            </a:r>
            <a:r>
              <a:rPr sz="3000" b="1" spc="-5" dirty="0">
                <a:latin typeface="Times New Roman"/>
                <a:cs typeface="Times New Roman"/>
              </a:rPr>
              <a:t>Các </a:t>
            </a:r>
            <a:r>
              <a:rPr sz="3000" b="1" dirty="0">
                <a:latin typeface="Times New Roman"/>
                <a:cs typeface="Times New Roman"/>
              </a:rPr>
              <a:t>đặc </a:t>
            </a:r>
            <a:r>
              <a:rPr sz="3000" b="1" spc="-5" dirty="0">
                <a:latin typeface="Times New Roman"/>
                <a:cs typeface="Times New Roman"/>
              </a:rPr>
              <a:t>điểm </a:t>
            </a:r>
            <a:r>
              <a:rPr sz="3000" b="1" dirty="0">
                <a:latin typeface="Times New Roman"/>
                <a:cs typeface="Times New Roman"/>
              </a:rPr>
              <a:t>loại này </a:t>
            </a:r>
            <a:r>
              <a:rPr sz="3000" b="1" spc="-10" dirty="0">
                <a:latin typeface="Times New Roman"/>
                <a:cs typeface="Times New Roman"/>
              </a:rPr>
              <a:t>được </a:t>
            </a:r>
            <a:r>
              <a:rPr sz="3000" b="1" dirty="0">
                <a:latin typeface="Times New Roman"/>
                <a:cs typeface="Times New Roman"/>
              </a:rPr>
              <a:t>trích  chọn </a:t>
            </a:r>
            <a:r>
              <a:rPr sz="3000" b="1" spc="-10" dirty="0">
                <a:latin typeface="Times New Roman"/>
                <a:cs typeface="Times New Roman"/>
              </a:rPr>
              <a:t>bằng </a:t>
            </a:r>
            <a:r>
              <a:rPr sz="3000" b="1" dirty="0">
                <a:latin typeface="Times New Roman"/>
                <a:cs typeface="Times New Roman"/>
              </a:rPr>
              <a:t>việc thực </a:t>
            </a:r>
            <a:r>
              <a:rPr sz="3000" b="1" spc="-5" dirty="0">
                <a:latin typeface="Times New Roman"/>
                <a:cs typeface="Times New Roman"/>
              </a:rPr>
              <a:t>hiện </a:t>
            </a:r>
            <a:r>
              <a:rPr sz="3000" b="1" dirty="0">
                <a:latin typeface="Times New Roman"/>
                <a:cs typeface="Times New Roman"/>
              </a:rPr>
              <a:t>lọc </a:t>
            </a:r>
            <a:r>
              <a:rPr sz="3000" b="1" spc="-5" dirty="0">
                <a:latin typeface="Times New Roman"/>
                <a:cs typeface="Times New Roman"/>
              </a:rPr>
              <a:t>vùng (zonal </a:t>
            </a:r>
            <a:r>
              <a:rPr sz="3000" b="1" dirty="0">
                <a:latin typeface="Times New Roman"/>
                <a:cs typeface="Times New Roman"/>
              </a:rPr>
              <a:t>filtering).  Các </a:t>
            </a:r>
            <a:r>
              <a:rPr sz="3000" b="1" spc="-5" dirty="0">
                <a:latin typeface="Times New Roman"/>
                <a:cs typeface="Times New Roman"/>
              </a:rPr>
              <a:t>bộ vùng được gọi </a:t>
            </a:r>
            <a:r>
              <a:rPr sz="3000" b="1" dirty="0">
                <a:latin typeface="Times New Roman"/>
                <a:cs typeface="Times New Roman"/>
              </a:rPr>
              <a:t>là “mặt </a:t>
            </a:r>
            <a:r>
              <a:rPr sz="3000" b="1" spc="-5" dirty="0">
                <a:latin typeface="Times New Roman"/>
                <a:cs typeface="Times New Roman"/>
              </a:rPr>
              <a:t>nạ đặc điểm”  (feature mask) thường là </a:t>
            </a:r>
            <a:r>
              <a:rPr sz="3000" b="1" dirty="0">
                <a:latin typeface="Times New Roman"/>
                <a:cs typeface="Times New Roman"/>
              </a:rPr>
              <a:t>các </a:t>
            </a:r>
            <a:r>
              <a:rPr sz="3000" b="1" spc="-5" dirty="0">
                <a:latin typeface="Times New Roman"/>
                <a:cs typeface="Times New Roman"/>
              </a:rPr>
              <a:t>khe </a:t>
            </a:r>
            <a:r>
              <a:rPr sz="3000" b="1" dirty="0">
                <a:latin typeface="Times New Roman"/>
                <a:cs typeface="Times New Roman"/>
              </a:rPr>
              <a:t>hẹp với </a:t>
            </a:r>
            <a:r>
              <a:rPr sz="3000" b="1" spc="-10" dirty="0">
                <a:latin typeface="Times New Roman"/>
                <a:cs typeface="Times New Roman"/>
              </a:rPr>
              <a:t>hình </a:t>
            </a:r>
            <a:r>
              <a:rPr sz="3000" b="1" spc="-5" dirty="0">
                <a:latin typeface="Times New Roman"/>
                <a:cs typeface="Times New Roman"/>
              </a:rPr>
              <a:t>dạng  khác nhau </a:t>
            </a:r>
            <a:r>
              <a:rPr sz="3000" b="1" dirty="0">
                <a:latin typeface="Times New Roman"/>
                <a:cs typeface="Times New Roman"/>
              </a:rPr>
              <a:t>(chữ </a:t>
            </a:r>
            <a:r>
              <a:rPr sz="3000" b="1" spc="-5" dirty="0">
                <a:latin typeface="Times New Roman"/>
                <a:cs typeface="Times New Roman"/>
              </a:rPr>
              <a:t>nhật, </a:t>
            </a:r>
            <a:r>
              <a:rPr sz="3000" b="1" dirty="0">
                <a:latin typeface="Times New Roman"/>
                <a:cs typeface="Times New Roman"/>
              </a:rPr>
              <a:t>tam giác, </a:t>
            </a:r>
            <a:r>
              <a:rPr sz="3000" b="1" spc="-5" dirty="0">
                <a:latin typeface="Times New Roman"/>
                <a:cs typeface="Times New Roman"/>
              </a:rPr>
              <a:t>cung </a:t>
            </a:r>
            <a:r>
              <a:rPr sz="3000" b="1" dirty="0">
                <a:latin typeface="Times New Roman"/>
                <a:cs typeface="Times New Roman"/>
              </a:rPr>
              <a:t>tròn</a:t>
            </a:r>
            <a:r>
              <a:rPr sz="3000" b="1" spc="-2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v.v..)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6287770" cy="1151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Phép giãn nở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(dilation)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800" y="1371600"/>
            <a:ext cx="5321808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4640" y="3098050"/>
            <a:ext cx="5866765" cy="2719070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650"/>
              </a:spcBef>
            </a:pPr>
            <a:r>
              <a:rPr sz="3200" b="1" dirty="0">
                <a:latin typeface="Times New Roman"/>
                <a:cs typeface="Times New Roman"/>
              </a:rPr>
              <a:t>Hợp của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Bx </a:t>
            </a:r>
            <a:r>
              <a:rPr sz="3200" b="1" dirty="0">
                <a:latin typeface="Times New Roman"/>
                <a:cs typeface="Times New Roman"/>
              </a:rPr>
              <a:t>với x </a:t>
            </a:r>
            <a:r>
              <a:rPr sz="3600" b="1" dirty="0">
                <a:latin typeface="Times New Roman"/>
                <a:cs typeface="Times New Roman"/>
              </a:rPr>
              <a:t>thuộc</a:t>
            </a:r>
            <a:r>
              <a:rPr sz="3600" b="1" spc="-19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  <a:p>
            <a:pPr marL="2428875">
              <a:lnSpc>
                <a:spcPct val="100000"/>
              </a:lnSpc>
              <a:spcBef>
                <a:spcPts val="3055"/>
              </a:spcBef>
            </a:pPr>
            <a:r>
              <a:rPr sz="4700" i="1" spc="85" dirty="0">
                <a:latin typeface="Times New Roman"/>
                <a:cs typeface="Times New Roman"/>
              </a:rPr>
              <a:t>X</a:t>
            </a:r>
            <a:r>
              <a:rPr sz="4700" i="1" spc="225" dirty="0">
                <a:latin typeface="Times New Roman"/>
                <a:cs typeface="Times New Roman"/>
              </a:rPr>
              <a:t> </a:t>
            </a:r>
            <a:r>
              <a:rPr sz="4700" spc="110" dirty="0">
                <a:latin typeface="Symbol"/>
                <a:cs typeface="Symbol"/>
              </a:rPr>
              <a:t></a:t>
            </a:r>
            <a:r>
              <a:rPr sz="4700" spc="-310" dirty="0">
                <a:latin typeface="Times New Roman"/>
                <a:cs typeface="Times New Roman"/>
              </a:rPr>
              <a:t> </a:t>
            </a:r>
            <a:r>
              <a:rPr sz="4700" spc="95" dirty="0">
                <a:latin typeface="Times New Roman"/>
                <a:cs typeface="Times New Roman"/>
              </a:rPr>
              <a:t>B</a:t>
            </a:r>
            <a:r>
              <a:rPr sz="4700" spc="-265" dirty="0">
                <a:latin typeface="Times New Roman"/>
                <a:cs typeface="Times New Roman"/>
              </a:rPr>
              <a:t> </a:t>
            </a:r>
            <a:r>
              <a:rPr sz="4700" spc="80" dirty="0">
                <a:latin typeface="Symbol"/>
                <a:cs typeface="Symbol"/>
              </a:rPr>
              <a:t></a:t>
            </a:r>
            <a:r>
              <a:rPr sz="4700" spc="155" dirty="0">
                <a:latin typeface="Times New Roman"/>
                <a:cs typeface="Times New Roman"/>
              </a:rPr>
              <a:t> </a:t>
            </a:r>
            <a:r>
              <a:rPr sz="10650" spc="-2565" baseline="-8607" dirty="0">
                <a:latin typeface="UnDotum"/>
                <a:cs typeface="UnDotum"/>
              </a:rPr>
              <a:t></a:t>
            </a:r>
            <a:r>
              <a:rPr sz="4700" i="1" spc="55" dirty="0">
                <a:latin typeface="Times New Roman"/>
                <a:cs typeface="Times New Roman"/>
              </a:rPr>
              <a:t>B</a:t>
            </a:r>
            <a:r>
              <a:rPr sz="4125" i="1" spc="44" baseline="-24242" dirty="0">
                <a:latin typeface="Times New Roman"/>
                <a:cs typeface="Times New Roman"/>
              </a:rPr>
              <a:t>x</a:t>
            </a:r>
            <a:endParaRPr sz="4125" baseline="-24242">
              <a:latin typeface="Times New Roman"/>
              <a:cs typeface="Times New Roman"/>
            </a:endParaRPr>
          </a:p>
          <a:p>
            <a:pPr marR="624840" algn="r">
              <a:lnSpc>
                <a:spcPct val="100000"/>
              </a:lnSpc>
              <a:spcBef>
                <a:spcPts val="459"/>
              </a:spcBef>
            </a:pPr>
            <a:r>
              <a:rPr sz="2750" spc="-45" dirty="0">
                <a:latin typeface="Times New Roman"/>
                <a:cs typeface="Times New Roman"/>
              </a:rPr>
              <a:t>x</a:t>
            </a:r>
            <a:r>
              <a:rPr sz="2750" spc="-120" dirty="0">
                <a:latin typeface="Symbol"/>
                <a:cs typeface="Symbol"/>
              </a:rPr>
              <a:t></a:t>
            </a:r>
            <a:r>
              <a:rPr sz="2750" spc="50" dirty="0">
                <a:latin typeface="Times New Roman"/>
                <a:cs typeface="Times New Roman"/>
              </a:rPr>
              <a:t>X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48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38" y="100076"/>
            <a:ext cx="8887460" cy="537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70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 marL="508000" marR="43180" indent="-457834" algn="just">
              <a:lnSpc>
                <a:spcPct val="100000"/>
              </a:lnSpc>
              <a:buFont typeface="Wingdings"/>
              <a:buChar char=""/>
              <a:tabLst>
                <a:tab pos="508634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Dãn </a:t>
            </a:r>
            <a:r>
              <a:rPr sz="2800" b="1" dirty="0">
                <a:latin typeface="Times New Roman"/>
                <a:cs typeface="Times New Roman"/>
              </a:rPr>
              <a:t>ảnh nhằm </a:t>
            </a:r>
            <a:r>
              <a:rPr sz="2800" b="1" spc="-5" dirty="0">
                <a:latin typeface="Times New Roman"/>
                <a:cs typeface="Times New Roman"/>
              </a:rPr>
              <a:t>loại </a:t>
            </a:r>
            <a:r>
              <a:rPr sz="2800" b="1" dirty="0">
                <a:latin typeface="Times New Roman"/>
                <a:cs typeface="Times New Roman"/>
              </a:rPr>
              <a:t>bỏ </a:t>
            </a:r>
            <a:r>
              <a:rPr sz="2800" b="1" spc="-10" dirty="0">
                <a:latin typeface="Times New Roman"/>
                <a:cs typeface="Times New Roman"/>
              </a:rPr>
              <a:t>điểm đen </a:t>
            </a:r>
            <a:r>
              <a:rPr sz="2800" b="1" dirty="0">
                <a:latin typeface="Times New Roman"/>
                <a:cs typeface="Times New Roman"/>
              </a:rPr>
              <a:t>bị vây </a:t>
            </a:r>
            <a:r>
              <a:rPr sz="2800" b="1" spc="-10" dirty="0">
                <a:latin typeface="Times New Roman"/>
                <a:cs typeface="Times New Roman"/>
              </a:rPr>
              <a:t>bởi </a:t>
            </a: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spc="-10" dirty="0">
                <a:latin typeface="Times New Roman"/>
                <a:cs typeface="Times New Roman"/>
              </a:rPr>
              <a:t>điểm  </a:t>
            </a:r>
            <a:r>
              <a:rPr sz="2800" b="1" spc="-5" dirty="0">
                <a:latin typeface="Times New Roman"/>
                <a:cs typeface="Times New Roman"/>
              </a:rPr>
              <a:t>trắng. </a:t>
            </a:r>
            <a:r>
              <a:rPr sz="2800" b="1" spc="-55" dirty="0">
                <a:latin typeface="Times New Roman"/>
                <a:cs typeface="Times New Roman"/>
              </a:rPr>
              <a:t>Trong </a:t>
            </a:r>
            <a:r>
              <a:rPr sz="2800" b="1" spc="-15" dirty="0">
                <a:latin typeface="Times New Roman"/>
                <a:cs typeface="Times New Roman"/>
              </a:rPr>
              <a:t>kỹ </a:t>
            </a:r>
            <a:r>
              <a:rPr sz="2800" b="1" dirty="0">
                <a:latin typeface="Times New Roman"/>
                <a:cs typeface="Times New Roman"/>
              </a:rPr>
              <a:t>thuật </a:t>
            </a:r>
            <a:r>
              <a:rPr sz="2800" b="1" spc="-40" dirty="0">
                <a:latin typeface="Times New Roman"/>
                <a:cs typeface="Times New Roman"/>
              </a:rPr>
              <a:t>này, </a:t>
            </a:r>
            <a:r>
              <a:rPr sz="2800" b="1" spc="-5" dirty="0">
                <a:latin typeface="Times New Roman"/>
                <a:cs typeface="Times New Roman"/>
              </a:rPr>
              <a:t>một cửa sổ N+1 x N+1 </a:t>
            </a:r>
            <a:r>
              <a:rPr sz="2800" b="1" spc="-10" dirty="0">
                <a:latin typeface="Times New Roman"/>
                <a:cs typeface="Times New Roman"/>
              </a:rPr>
              <a:t>được  rê </a:t>
            </a:r>
            <a:r>
              <a:rPr sz="2800" b="1" dirty="0">
                <a:latin typeface="Times New Roman"/>
                <a:cs typeface="Times New Roman"/>
              </a:rPr>
              <a:t>đi </a:t>
            </a:r>
            <a:r>
              <a:rPr sz="2800" b="1" spc="-5" dirty="0">
                <a:latin typeface="Times New Roman"/>
                <a:cs typeface="Times New Roman"/>
              </a:rPr>
              <a:t>khắp </a:t>
            </a:r>
            <a:r>
              <a:rPr sz="2800" b="1" dirty="0">
                <a:latin typeface="Times New Roman"/>
                <a:cs typeface="Times New Roman"/>
              </a:rPr>
              <a:t>ảnh và </a:t>
            </a:r>
            <a:r>
              <a:rPr sz="2800" b="1" spc="-5" dirty="0">
                <a:latin typeface="Times New Roman"/>
                <a:cs typeface="Times New Roman"/>
              </a:rPr>
              <a:t>thực </a:t>
            </a:r>
            <a:r>
              <a:rPr sz="2800" b="1" spc="-10" dirty="0">
                <a:latin typeface="Times New Roman"/>
                <a:cs typeface="Times New Roman"/>
              </a:rPr>
              <a:t>hiện </a:t>
            </a:r>
            <a:r>
              <a:rPr sz="2800" b="1" dirty="0">
                <a:latin typeface="Times New Roman"/>
                <a:cs typeface="Times New Roman"/>
              </a:rPr>
              <a:t>đối </a:t>
            </a:r>
            <a:r>
              <a:rPr sz="2800" b="1" spc="-5" dirty="0">
                <a:latin typeface="Times New Roman"/>
                <a:cs typeface="Times New Roman"/>
              </a:rPr>
              <a:t>sánh một </a:t>
            </a:r>
            <a:r>
              <a:rPr sz="2800" b="1" dirty="0">
                <a:latin typeface="Times New Roman"/>
                <a:cs typeface="Times New Roman"/>
              </a:rPr>
              <a:t>pixel </a:t>
            </a:r>
            <a:r>
              <a:rPr sz="2800" b="1" spc="-5" dirty="0">
                <a:latin typeface="Times New Roman"/>
                <a:cs typeface="Times New Roman"/>
              </a:rPr>
              <a:t>của 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với (N+1)</a:t>
            </a:r>
            <a:r>
              <a:rPr sz="2775" b="1" spc="-7" baseline="25525" dirty="0">
                <a:latin typeface="Times New Roman"/>
                <a:cs typeface="Times New Roman"/>
              </a:rPr>
              <a:t>2</a:t>
            </a:r>
            <a:r>
              <a:rPr sz="2800" b="1" spc="-5" dirty="0">
                <a:latin typeface="Times New Roman"/>
                <a:cs typeface="Times New Roman"/>
              </a:rPr>
              <a:t>-1 </a:t>
            </a:r>
            <a:r>
              <a:rPr sz="2800" b="1" dirty="0">
                <a:latin typeface="Times New Roman"/>
                <a:cs typeface="Times New Roman"/>
              </a:rPr>
              <a:t>điểm </a:t>
            </a:r>
            <a:r>
              <a:rPr sz="2800" b="1" spc="-5" dirty="0">
                <a:latin typeface="Times New Roman"/>
                <a:cs typeface="Times New Roman"/>
              </a:rPr>
              <a:t>lân cận </a:t>
            </a:r>
            <a:r>
              <a:rPr sz="2800" b="1" dirty="0">
                <a:latin typeface="Times New Roman"/>
                <a:cs typeface="Times New Roman"/>
              </a:rPr>
              <a:t>(không tính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spc="-5" dirty="0">
                <a:latin typeface="Times New Roman"/>
                <a:cs typeface="Times New Roman"/>
              </a:rPr>
              <a:t>ở  </a:t>
            </a:r>
            <a:r>
              <a:rPr sz="2800" b="1" dirty="0">
                <a:latin typeface="Times New Roman"/>
                <a:cs typeface="Times New Roman"/>
              </a:rPr>
              <a:t>tâm). </a:t>
            </a:r>
            <a:r>
              <a:rPr sz="2800" b="1" spc="-5" dirty="0">
                <a:latin typeface="Times New Roman"/>
                <a:cs typeface="Times New Roman"/>
              </a:rPr>
              <a:t>Phép </a:t>
            </a:r>
            <a:r>
              <a:rPr sz="2800" b="1" dirty="0">
                <a:latin typeface="Times New Roman"/>
                <a:cs typeface="Times New Roman"/>
              </a:rPr>
              <a:t>đối </a:t>
            </a:r>
            <a:r>
              <a:rPr sz="2800" b="1" spc="-5" dirty="0">
                <a:latin typeface="Times New Roman"/>
                <a:cs typeface="Times New Roman"/>
              </a:rPr>
              <a:t>sánh ở </a:t>
            </a:r>
            <a:r>
              <a:rPr sz="2800" b="1" dirty="0">
                <a:latin typeface="Times New Roman"/>
                <a:cs typeface="Times New Roman"/>
              </a:rPr>
              <a:t>đây </a:t>
            </a:r>
            <a:r>
              <a:rPr sz="2800" b="1" spc="-5" dirty="0">
                <a:latin typeface="Times New Roman"/>
                <a:cs typeface="Times New Roman"/>
              </a:rPr>
              <a:t>thực </a:t>
            </a:r>
            <a:r>
              <a:rPr sz="2800" b="1" spc="-10" dirty="0">
                <a:latin typeface="Times New Roman"/>
                <a:cs typeface="Times New Roman"/>
              </a:rPr>
              <a:t>hiện bởi </a:t>
            </a:r>
            <a:r>
              <a:rPr sz="2800" b="1" spc="-5" dirty="0">
                <a:latin typeface="Times New Roman"/>
                <a:cs typeface="Times New Roman"/>
              </a:rPr>
              <a:t>phép tuyển  </a:t>
            </a:r>
            <a:r>
              <a:rPr sz="2800" b="1" dirty="0">
                <a:latin typeface="Times New Roman"/>
                <a:cs typeface="Times New Roman"/>
              </a:rPr>
              <a:t>lôgíc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(OR)</a:t>
            </a:r>
            <a:endParaRPr sz="2800">
              <a:latin typeface="Times New Roman"/>
              <a:cs typeface="Times New Roman"/>
            </a:endParaRPr>
          </a:p>
          <a:p>
            <a:pPr marL="508000" marR="46990" indent="-457834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508634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Giá trị của các </a:t>
            </a:r>
            <a:r>
              <a:rPr sz="2800" b="1" dirty="0">
                <a:latin typeface="Times New Roman"/>
                <a:cs typeface="Times New Roman"/>
              </a:rPr>
              <a:t>pixel </a:t>
            </a:r>
            <a:r>
              <a:rPr sz="2800" b="1" spc="-10" dirty="0">
                <a:latin typeface="Times New Roman"/>
                <a:cs typeface="Times New Roman"/>
              </a:rPr>
              <a:t>ra </a:t>
            </a:r>
            <a:r>
              <a:rPr sz="2800" b="1" spc="-5" dirty="0">
                <a:latin typeface="Times New Roman"/>
                <a:cs typeface="Times New Roman"/>
              </a:rPr>
              <a:t>là giá trị lớn </a:t>
            </a:r>
            <a:r>
              <a:rPr sz="2800" b="1" dirty="0">
                <a:latin typeface="Times New Roman"/>
                <a:cs typeface="Times New Roman"/>
              </a:rPr>
              <a:t>nhất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dirty="0">
                <a:latin typeface="Times New Roman"/>
                <a:cs typeface="Times New Roman"/>
              </a:rPr>
              <a:t>tất </a:t>
            </a:r>
            <a:r>
              <a:rPr sz="2800" b="1" spc="-10" dirty="0">
                <a:latin typeface="Times New Roman"/>
                <a:cs typeface="Times New Roman"/>
              </a:rPr>
              <a:t>cả  </a:t>
            </a: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dirty="0">
                <a:latin typeface="Times New Roman"/>
                <a:cs typeface="Times New Roman"/>
              </a:rPr>
              <a:t>pixel </a:t>
            </a:r>
            <a:r>
              <a:rPr sz="2800" b="1" spc="-15" dirty="0">
                <a:latin typeface="Times New Roman"/>
                <a:cs typeface="Times New Roman"/>
              </a:rPr>
              <a:t>trong </a:t>
            </a:r>
            <a:r>
              <a:rPr sz="2800" b="1" dirty="0">
                <a:latin typeface="Times New Roman"/>
                <a:cs typeface="Times New Roman"/>
              </a:rPr>
              <a:t>vùng </a:t>
            </a:r>
            <a:r>
              <a:rPr sz="2800" b="1" spc="-5" dirty="0">
                <a:latin typeface="Times New Roman"/>
                <a:cs typeface="Times New Roman"/>
              </a:rPr>
              <a:t>lân cận của </a:t>
            </a:r>
            <a:r>
              <a:rPr sz="2800" b="1" dirty="0">
                <a:latin typeface="Times New Roman"/>
                <a:cs typeface="Times New Roman"/>
              </a:rPr>
              <a:t>pixel vào </a:t>
            </a:r>
            <a:r>
              <a:rPr sz="2800" b="1" spc="-5" dirty="0">
                <a:latin typeface="Times New Roman"/>
                <a:cs typeface="Times New Roman"/>
              </a:rPr>
              <a:t>tương </a:t>
            </a:r>
            <a:r>
              <a:rPr sz="2800" b="1" spc="-10" dirty="0">
                <a:latin typeface="Times New Roman"/>
                <a:cs typeface="Times New Roman"/>
              </a:rPr>
              <a:t>ứng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508000" marR="43815" indent="-457834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508634" algn="l"/>
              </a:tabLst>
            </a:pPr>
            <a:r>
              <a:rPr sz="2800" b="1" spc="-55" dirty="0">
                <a:latin typeface="Times New Roman"/>
                <a:cs typeface="Times New Roman"/>
              </a:rPr>
              <a:t>Trong </a:t>
            </a:r>
            <a:r>
              <a:rPr sz="2800" b="1" spc="-5" dirty="0">
                <a:latin typeface="Times New Roman"/>
                <a:cs typeface="Times New Roman"/>
              </a:rPr>
              <a:t>một ảnh nhị phân, </a:t>
            </a:r>
            <a:r>
              <a:rPr sz="2800" b="1" dirty="0">
                <a:latin typeface="Times New Roman"/>
                <a:cs typeface="Times New Roman"/>
              </a:rPr>
              <a:t>nếu </a:t>
            </a:r>
            <a:r>
              <a:rPr sz="2800" b="1" spc="-5" dirty="0">
                <a:latin typeface="Times New Roman"/>
                <a:cs typeface="Times New Roman"/>
              </a:rPr>
              <a:t>bất </a:t>
            </a:r>
            <a:r>
              <a:rPr sz="2800" b="1" spc="-10" dirty="0">
                <a:latin typeface="Times New Roman"/>
                <a:cs typeface="Times New Roman"/>
              </a:rPr>
              <a:t>kì </a:t>
            </a:r>
            <a:r>
              <a:rPr sz="2800" b="1" dirty="0">
                <a:latin typeface="Times New Roman"/>
                <a:cs typeface="Times New Roman"/>
              </a:rPr>
              <a:t>pixel </a:t>
            </a:r>
            <a:r>
              <a:rPr sz="2800" b="1" spc="-5" dirty="0">
                <a:latin typeface="Times New Roman"/>
                <a:cs typeface="Times New Roman"/>
              </a:rPr>
              <a:t>nào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giá trị  </a:t>
            </a:r>
            <a:r>
              <a:rPr sz="2800" b="1" dirty="0">
                <a:latin typeface="Times New Roman"/>
                <a:cs typeface="Times New Roman"/>
              </a:rPr>
              <a:t>1, pixel </a:t>
            </a:r>
            <a:r>
              <a:rPr sz="2800" b="1" spc="-10" dirty="0">
                <a:latin typeface="Times New Roman"/>
                <a:cs typeface="Times New Roman"/>
              </a:rPr>
              <a:t>ra </a:t>
            </a:r>
            <a:r>
              <a:rPr sz="2800" b="1" spc="-5" dirty="0">
                <a:latin typeface="Times New Roman"/>
                <a:cs typeface="Times New Roman"/>
              </a:rPr>
              <a:t>sẽ là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49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3737" y="100076"/>
            <a:ext cx="2235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93466" y="140488"/>
            <a:ext cx="344297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7" y="25907"/>
            <a:ext cx="6466332" cy="528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9740" y="2081911"/>
            <a:ext cx="2734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A={(</a:t>
            </a:r>
            <a:r>
              <a:rPr sz="2000" spc="10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5" dirty="0"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),</a:t>
            </a:r>
            <a:r>
              <a:rPr sz="2000" spc="-15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Times New Roman"/>
                <a:cs typeface="Times New Roman"/>
              </a:rPr>
              <a:t>3,1),</a:t>
            </a:r>
            <a:r>
              <a:rPr sz="2000" spc="-10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Times New Roman"/>
                <a:cs typeface="Times New Roman"/>
              </a:rPr>
              <a:t>4,</a:t>
            </a:r>
            <a:r>
              <a:rPr sz="2000" spc="-10" dirty="0">
                <a:latin typeface="Times New Roman"/>
                <a:cs typeface="Times New Roman"/>
              </a:rPr>
              <a:t>1)</a:t>
            </a:r>
            <a:r>
              <a:rPr sz="2000" dirty="0">
                <a:latin typeface="Times New Roman"/>
                <a:cs typeface="Times New Roman"/>
              </a:rPr>
              <a:t>,(3</a:t>
            </a:r>
            <a:r>
              <a:rPr sz="2000" spc="-10" dirty="0">
                <a:latin typeface="Times New Roman"/>
                <a:cs typeface="Times New Roman"/>
              </a:rPr>
              <a:t>,</a:t>
            </a:r>
            <a:r>
              <a:rPr sz="2000" dirty="0">
                <a:latin typeface="Times New Roman"/>
                <a:cs typeface="Times New Roman"/>
              </a:rPr>
              <a:t>2)}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8728" y="2081911"/>
            <a:ext cx="1607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Z={(0,</a:t>
            </a:r>
            <a:r>
              <a:rPr sz="2000" spc="5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),(0,</a:t>
            </a:r>
            <a:r>
              <a:rPr sz="2000" spc="-10" dirty="0">
                <a:latin typeface="Times New Roman"/>
                <a:cs typeface="Times New Roman"/>
              </a:rPr>
              <a:t>1)</a:t>
            </a:r>
            <a:r>
              <a:rPr sz="2000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939" y="5104587"/>
            <a:ext cx="286194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A1={(2,1),(3,1),(4,1),(3,2)}</a:t>
            </a:r>
            <a:endParaRPr sz="2000">
              <a:latin typeface="Times New Roman"/>
              <a:cs typeface="Times New Roman"/>
            </a:endParaRPr>
          </a:p>
          <a:p>
            <a:pPr marL="12700" marR="947419">
              <a:lnSpc>
                <a:spcPct val="100000"/>
              </a:lnSpc>
            </a:pPr>
            <a:r>
              <a:rPr sz="2000" b="1" i="1" dirty="0">
                <a:latin typeface="Times New Roman"/>
                <a:cs typeface="Times New Roman"/>
              </a:rPr>
              <a:t>A1=A </a:t>
            </a:r>
            <a:r>
              <a:rPr sz="2000" spc="-5" dirty="0">
                <a:latin typeface="Times New Roman"/>
                <a:cs typeface="Times New Roman"/>
              </a:rPr>
              <a:t>tịnh tiến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bởi  </a:t>
            </a:r>
            <a:r>
              <a:rPr sz="2000" spc="-40" dirty="0">
                <a:latin typeface="Times New Roman"/>
                <a:cs typeface="Times New Roman"/>
              </a:rPr>
              <a:t>Vector </a:t>
            </a:r>
            <a:r>
              <a:rPr sz="2000" dirty="0">
                <a:latin typeface="Times New Roman"/>
                <a:cs typeface="Times New Roman"/>
              </a:rPr>
              <a:t>(0,0) của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Z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675" y="5187441"/>
            <a:ext cx="5876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D(A,B)=A1UA2={(2,1),(3,1),(4,1),(3,2),(2,2),(4,2),(3,3)}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01778" y="1271398"/>
            <a:ext cx="2594527" cy="2200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12660" y="2637891"/>
            <a:ext cx="2245360" cy="143256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697355">
              <a:lnSpc>
                <a:spcPct val="100000"/>
              </a:lnSpc>
              <a:spcBef>
                <a:spcPts val="835"/>
              </a:spcBef>
            </a:pPr>
            <a:r>
              <a:rPr sz="2000" spc="5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Symbol"/>
                <a:cs typeface="Symbol"/>
              </a:rPr>
              <a:t></a:t>
            </a:r>
            <a:r>
              <a:rPr sz="2000" dirty="0">
                <a:latin typeface="Times New Roman"/>
                <a:cs typeface="Times New Roman"/>
              </a:rPr>
              <a:t>Z</a:t>
            </a:r>
            <a:endParaRPr sz="2000">
              <a:latin typeface="Times New Roman"/>
              <a:cs typeface="Times New Roman"/>
            </a:endParaRPr>
          </a:p>
          <a:p>
            <a:pPr marL="12700" marR="170815">
              <a:lnSpc>
                <a:spcPct val="100000"/>
              </a:lnSpc>
              <a:spcBef>
                <a:spcPts val="740"/>
              </a:spcBef>
            </a:pPr>
            <a:r>
              <a:rPr sz="2000" b="1" dirty="0">
                <a:latin typeface="Times New Roman"/>
                <a:cs typeface="Times New Roman"/>
              </a:rPr>
              <a:t>D</a:t>
            </a:r>
            <a:r>
              <a:rPr sz="2000" b="1" spc="5" dirty="0">
                <a:latin typeface="Times New Roman"/>
                <a:cs typeface="Times New Roman"/>
              </a:rPr>
              <a:t>(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5" dirty="0">
                <a:latin typeface="Times New Roman"/>
                <a:cs typeface="Times New Roman"/>
              </a:rPr>
              <a:t>,</a:t>
            </a:r>
            <a:r>
              <a:rPr sz="2000" b="1" dirty="0">
                <a:latin typeface="Times New Roman"/>
                <a:cs typeface="Times New Roman"/>
              </a:rPr>
              <a:t>B)=A</a:t>
            </a:r>
            <a:r>
              <a:rPr sz="2000" b="1" spc="5" dirty="0">
                <a:latin typeface="Times New Roman"/>
                <a:cs typeface="Times New Roman"/>
              </a:rPr>
              <a:t>1</a:t>
            </a:r>
            <a:r>
              <a:rPr sz="2000" b="1" dirty="0">
                <a:latin typeface="Times New Roman"/>
                <a:cs typeface="Times New Roman"/>
              </a:rPr>
              <a:t>U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2</a:t>
            </a:r>
            <a:r>
              <a:rPr sz="2000" b="1" spc="-10" dirty="0">
                <a:latin typeface="Times New Roman"/>
                <a:cs typeface="Times New Roman"/>
              </a:rPr>
              <a:t>=</a:t>
            </a:r>
            <a:r>
              <a:rPr sz="2000" b="1" dirty="0">
                <a:latin typeface="Times New Roman"/>
                <a:cs typeface="Times New Roman"/>
              </a:rPr>
              <a:t>{(  </a:t>
            </a:r>
            <a:r>
              <a:rPr sz="2000" b="1" spc="-5" dirty="0">
                <a:latin typeface="Times New Roman"/>
                <a:cs typeface="Times New Roman"/>
              </a:rPr>
              <a:t>2,1),(3,1),(4,1),(3,2)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,(2,2),(4,2),(3,3)}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50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860805"/>
            <a:ext cx="8575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Sử </a:t>
            </a:r>
            <a:r>
              <a:rPr sz="2400" dirty="0">
                <a:latin typeface="Times New Roman"/>
                <a:cs typeface="Times New Roman"/>
              </a:rPr>
              <a:t>dụng cửa sổ 3x3–có dạng cho phép </a:t>
            </a:r>
            <a:r>
              <a:rPr sz="2400" spc="-10" dirty="0">
                <a:latin typeface="Times New Roman"/>
                <a:cs typeface="Times New Roman"/>
              </a:rPr>
              <a:t>mở </a:t>
            </a:r>
            <a:r>
              <a:rPr sz="2400" dirty="0">
                <a:latin typeface="Times New Roman"/>
                <a:cs typeface="Times New Roman"/>
              </a:rPr>
              <a:t>rộng đều về cả 8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hướng.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2616834"/>
            <a:ext cx="5025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Kết </a:t>
            </a:r>
            <a:r>
              <a:rPr sz="2400" dirty="0">
                <a:latin typeface="Times New Roman"/>
                <a:cs typeface="Times New Roman"/>
              </a:rPr>
              <a:t>quả dilation trên ảnh </a:t>
            </a:r>
            <a:r>
              <a:rPr sz="2400" spc="-10" dirty="0">
                <a:latin typeface="Times New Roman"/>
                <a:cs typeface="Times New Roman"/>
              </a:rPr>
              <a:t>mẫu </a:t>
            </a:r>
            <a:r>
              <a:rPr sz="2400" dirty="0">
                <a:latin typeface="Times New Roman"/>
                <a:cs typeface="Times New Roman"/>
              </a:rPr>
              <a:t>như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sau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200" y="1219200"/>
            <a:ext cx="7911465" cy="5181600"/>
            <a:chOff x="457200" y="1219200"/>
            <a:chExt cx="7911465" cy="5181600"/>
          </a:xfrm>
        </p:grpSpPr>
        <p:sp>
          <p:nvSpPr>
            <p:cNvPr id="7" name="object 7"/>
            <p:cNvSpPr/>
            <p:nvPr/>
          </p:nvSpPr>
          <p:spPr>
            <a:xfrm>
              <a:off x="6096000" y="1219200"/>
              <a:ext cx="1752600" cy="1929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2971800"/>
              <a:ext cx="7911083" cy="3429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51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00271" y="2469192"/>
            <a:ext cx="323850" cy="618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9070">
              <a:lnSpc>
                <a:spcPts val="2325"/>
              </a:lnSpc>
              <a:spcBef>
                <a:spcPts val="110"/>
              </a:spcBef>
            </a:pPr>
            <a:r>
              <a:rPr sz="2150" spc="5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  <a:p>
            <a:pPr marL="38100">
              <a:lnSpc>
                <a:spcPts val="2325"/>
              </a:lnSpc>
            </a:pPr>
            <a:r>
              <a:rPr sz="3225" spc="-397" baseline="-10335" dirty="0">
                <a:latin typeface="Times New Roman"/>
                <a:cs typeface="Times New Roman"/>
              </a:rPr>
              <a:t>0</a:t>
            </a:r>
            <a:r>
              <a:rPr sz="2150" spc="-265" dirty="0">
                <a:latin typeface="Symbol"/>
                <a:cs typeface="Symbol"/>
              </a:rPr>
              <a:t></a:t>
            </a:r>
            <a:r>
              <a:rPr sz="3225" spc="-397" baseline="-23255" dirty="0">
                <a:latin typeface="Symbol"/>
                <a:cs typeface="Symbol"/>
              </a:rPr>
              <a:t></a:t>
            </a:r>
            <a:endParaRPr sz="3225" baseline="-23255">
              <a:latin typeface="Symbol"/>
              <a:cs typeface="Symbo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32156" y="2469192"/>
            <a:ext cx="321310" cy="618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2325"/>
              </a:lnSpc>
              <a:spcBef>
                <a:spcPts val="110"/>
              </a:spcBef>
            </a:pPr>
            <a:r>
              <a:rPr sz="2150" spc="5" dirty="0">
                <a:latin typeface="Symbol"/>
                <a:cs typeface="Symbol"/>
              </a:rPr>
              <a:t></a:t>
            </a:r>
            <a:endParaRPr sz="2150">
              <a:latin typeface="Symbol"/>
              <a:cs typeface="Symbol"/>
            </a:endParaRPr>
          </a:p>
          <a:p>
            <a:pPr marL="38100">
              <a:lnSpc>
                <a:spcPts val="2325"/>
              </a:lnSpc>
            </a:pPr>
            <a:r>
              <a:rPr sz="2150" spc="-270" dirty="0">
                <a:latin typeface="Symbol"/>
                <a:cs typeface="Symbol"/>
              </a:rPr>
              <a:t></a:t>
            </a:r>
            <a:r>
              <a:rPr sz="3225" spc="-405" baseline="-23255" dirty="0">
                <a:latin typeface="Symbol"/>
                <a:cs typeface="Symbol"/>
              </a:rPr>
              <a:t></a:t>
            </a:r>
            <a:r>
              <a:rPr sz="3225" spc="-405" baseline="-10335" dirty="0">
                <a:latin typeface="Times New Roman"/>
                <a:cs typeface="Times New Roman"/>
              </a:rPr>
              <a:t>0</a:t>
            </a:r>
            <a:endParaRPr sz="3225" baseline="-1033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0271" y="2206160"/>
            <a:ext cx="32385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225" spc="30" baseline="-33591" dirty="0">
                <a:latin typeface="Times New Roman"/>
                <a:cs typeface="Times New Roman"/>
              </a:rPr>
              <a:t>0</a:t>
            </a:r>
            <a:r>
              <a:rPr sz="2150" spc="20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2156" y="2206160"/>
            <a:ext cx="32131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50" spc="10" dirty="0">
                <a:latin typeface="Symbol"/>
                <a:cs typeface="Symbol"/>
              </a:rPr>
              <a:t></a:t>
            </a:r>
            <a:r>
              <a:rPr sz="3225" spc="15" baseline="-33591" dirty="0">
                <a:latin typeface="Times New Roman"/>
                <a:cs typeface="Times New Roman"/>
              </a:rPr>
              <a:t>0</a:t>
            </a:r>
            <a:endParaRPr sz="3225" baseline="-3359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25671" y="1680095"/>
            <a:ext cx="273050" cy="618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3670">
              <a:lnSpc>
                <a:spcPts val="2325"/>
              </a:lnSpc>
              <a:spcBef>
                <a:spcPts val="110"/>
              </a:spcBef>
            </a:pPr>
            <a:r>
              <a:rPr sz="2150" spc="5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  <a:p>
            <a:pPr marL="12700">
              <a:lnSpc>
                <a:spcPts val="2325"/>
              </a:lnSpc>
            </a:pPr>
            <a:r>
              <a:rPr sz="3225" spc="52" baseline="-2583" dirty="0">
                <a:latin typeface="Times New Roman"/>
                <a:cs typeface="Times New Roman"/>
              </a:rPr>
              <a:t>0</a:t>
            </a:r>
            <a:r>
              <a:rPr sz="2150" spc="5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0271" y="1417605"/>
            <a:ext cx="32385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225" spc="30" baseline="-25839" dirty="0">
                <a:latin typeface="Times New Roman"/>
                <a:cs typeface="Times New Roman"/>
              </a:rPr>
              <a:t>0</a:t>
            </a:r>
            <a:r>
              <a:rPr sz="2150" spc="20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2156" y="1417605"/>
            <a:ext cx="31877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50" dirty="0">
                <a:latin typeface="Symbol"/>
                <a:cs typeface="Symbol"/>
              </a:rPr>
              <a:t></a:t>
            </a:r>
            <a:r>
              <a:rPr sz="3225" baseline="-25839" dirty="0">
                <a:latin typeface="Times New Roman"/>
                <a:cs typeface="Times New Roman"/>
              </a:rPr>
              <a:t>1</a:t>
            </a:r>
            <a:endParaRPr sz="3225" baseline="-25839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57556" y="1134184"/>
            <a:ext cx="194119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08000" algn="l"/>
                <a:tab pos="900430" algn="l"/>
                <a:tab pos="1288415" algn="l"/>
                <a:tab pos="1678305" algn="l"/>
              </a:tabLst>
            </a:pPr>
            <a:r>
              <a:rPr sz="3225" b="0" spc="22" baseline="-3875" dirty="0">
                <a:latin typeface="Symbol"/>
                <a:cs typeface="Symbol"/>
              </a:rPr>
              <a:t></a:t>
            </a:r>
            <a:r>
              <a:rPr sz="2150" b="0" spc="5" dirty="0">
                <a:latin typeface="Times New Roman"/>
                <a:cs typeface="Times New Roman"/>
              </a:rPr>
              <a:t>0</a:t>
            </a:r>
            <a:r>
              <a:rPr sz="2150" b="0" dirty="0">
                <a:latin typeface="Times New Roman"/>
                <a:cs typeface="Times New Roman"/>
              </a:rPr>
              <a:t>	</a:t>
            </a:r>
            <a:r>
              <a:rPr sz="2150" b="0" spc="5" dirty="0">
                <a:latin typeface="Times New Roman"/>
                <a:cs typeface="Times New Roman"/>
              </a:rPr>
              <a:t>1</a:t>
            </a:r>
            <a:r>
              <a:rPr sz="2150" b="0" dirty="0">
                <a:latin typeface="Times New Roman"/>
                <a:cs typeface="Times New Roman"/>
              </a:rPr>
              <a:t>	</a:t>
            </a:r>
            <a:r>
              <a:rPr sz="2150" b="0" spc="5" dirty="0">
                <a:latin typeface="Times New Roman"/>
                <a:cs typeface="Times New Roman"/>
              </a:rPr>
              <a:t>0</a:t>
            </a:r>
            <a:r>
              <a:rPr sz="2150" b="0" dirty="0">
                <a:latin typeface="Times New Roman"/>
                <a:cs typeface="Times New Roman"/>
              </a:rPr>
              <a:t>	</a:t>
            </a:r>
            <a:r>
              <a:rPr sz="2150" b="0" spc="5" dirty="0">
                <a:latin typeface="Times New Roman"/>
                <a:cs typeface="Times New Roman"/>
              </a:rPr>
              <a:t>1</a:t>
            </a:r>
            <a:r>
              <a:rPr sz="2150" b="0" dirty="0">
                <a:latin typeface="Times New Roman"/>
                <a:cs typeface="Times New Roman"/>
              </a:rPr>
              <a:t>	</a:t>
            </a:r>
            <a:r>
              <a:rPr sz="2150" b="0" spc="50" dirty="0">
                <a:latin typeface="Times New Roman"/>
                <a:cs typeface="Times New Roman"/>
              </a:rPr>
              <a:t>1</a:t>
            </a:r>
            <a:r>
              <a:rPr sz="3225" b="0" spc="7" baseline="-3875" dirty="0">
                <a:latin typeface="Symbol"/>
                <a:cs typeface="Symbol"/>
              </a:rPr>
              <a:t></a:t>
            </a:r>
            <a:endParaRPr sz="3225" baseline="-3875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1989" y="1464276"/>
            <a:ext cx="1959610" cy="167195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518159">
              <a:lnSpc>
                <a:spcPct val="100000"/>
              </a:lnSpc>
              <a:spcBef>
                <a:spcPts val="755"/>
              </a:spcBef>
              <a:tabLst>
                <a:tab pos="1015365" algn="l"/>
                <a:tab pos="1403350" algn="l"/>
                <a:tab pos="1793875" algn="l"/>
              </a:tabLst>
            </a:pPr>
            <a:r>
              <a:rPr sz="3225" spc="7" baseline="-27131" dirty="0">
                <a:latin typeface="Symbol"/>
                <a:cs typeface="Symbol"/>
              </a:rPr>
              <a:t></a:t>
            </a:r>
            <a:r>
              <a:rPr sz="3225" spc="7" baseline="-27131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0	1	1</a:t>
            </a:r>
            <a:endParaRPr sz="2150">
              <a:latin typeface="Times New Roman"/>
              <a:cs typeface="Times New Roman"/>
            </a:endParaRPr>
          </a:p>
          <a:p>
            <a:pPr marR="17780" algn="r">
              <a:lnSpc>
                <a:spcPct val="100000"/>
              </a:lnSpc>
              <a:spcBef>
                <a:spcPts val="660"/>
              </a:spcBef>
              <a:tabLst>
                <a:tab pos="988060" algn="l"/>
                <a:tab pos="1377950" algn="l"/>
                <a:tab pos="1770380" algn="l"/>
              </a:tabLst>
            </a:pPr>
            <a:r>
              <a:rPr sz="3225" i="1" spc="15" baseline="1291" dirty="0">
                <a:latin typeface="Times New Roman"/>
                <a:cs typeface="Times New Roman"/>
              </a:rPr>
              <a:t>X </a:t>
            </a:r>
            <a:r>
              <a:rPr sz="3225" i="1" spc="-367" baseline="1291" dirty="0">
                <a:latin typeface="Times New Roman"/>
                <a:cs typeface="Times New Roman"/>
              </a:rPr>
              <a:t> </a:t>
            </a:r>
            <a:r>
              <a:rPr sz="3225" spc="7" baseline="1291" dirty="0">
                <a:latin typeface="Symbol"/>
                <a:cs typeface="Symbol"/>
              </a:rPr>
              <a:t></a:t>
            </a:r>
            <a:r>
              <a:rPr sz="3225" spc="-7" baseline="1291" dirty="0">
                <a:latin typeface="Times New Roman"/>
                <a:cs typeface="Times New Roman"/>
              </a:rPr>
              <a:t> </a:t>
            </a:r>
            <a:r>
              <a:rPr sz="3225" spc="22" baseline="2583" dirty="0">
                <a:latin typeface="Symbol"/>
                <a:cs typeface="Symbol"/>
              </a:rPr>
              <a:t></a:t>
            </a:r>
            <a:r>
              <a:rPr sz="2150" spc="5" dirty="0">
                <a:latin typeface="Times New Roman"/>
                <a:cs typeface="Times New Roman"/>
              </a:rPr>
              <a:t>0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1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1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  <a:p>
            <a:pPr marR="19685" algn="r">
              <a:lnSpc>
                <a:spcPct val="100000"/>
              </a:lnSpc>
              <a:spcBef>
                <a:spcPts val="665"/>
              </a:spcBef>
              <a:tabLst>
                <a:tab pos="391795" algn="l"/>
                <a:tab pos="779780" algn="l"/>
              </a:tabLst>
            </a:pPr>
            <a:r>
              <a:rPr sz="2150" spc="5" dirty="0">
                <a:latin typeface="Times New Roman"/>
                <a:cs typeface="Times New Roman"/>
              </a:rPr>
              <a:t>1	0	1</a:t>
            </a:r>
            <a:endParaRPr sz="2150">
              <a:latin typeface="Times New Roman"/>
              <a:cs typeface="Times New Roman"/>
            </a:endParaRPr>
          </a:p>
          <a:p>
            <a:pPr marR="19685" algn="r">
              <a:lnSpc>
                <a:spcPct val="100000"/>
              </a:lnSpc>
              <a:spcBef>
                <a:spcPts val="655"/>
              </a:spcBef>
              <a:tabLst>
                <a:tab pos="389890" algn="l"/>
                <a:tab pos="779780" algn="l"/>
              </a:tabLst>
            </a:pPr>
            <a:r>
              <a:rPr sz="2150" spc="5" dirty="0">
                <a:latin typeface="Times New Roman"/>
                <a:cs typeface="Times New Roman"/>
              </a:rPr>
              <a:t>1	1	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8003" y="1714750"/>
            <a:ext cx="120015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72819" algn="l"/>
              </a:tabLst>
            </a:pPr>
            <a:r>
              <a:rPr sz="2150" spc="75" dirty="0">
                <a:latin typeface="Times New Roman"/>
                <a:cs typeface="Times New Roman"/>
              </a:rPr>
              <a:t>B</a:t>
            </a:r>
            <a:r>
              <a:rPr sz="2150" spc="-145" dirty="0">
                <a:latin typeface="Times New Roman"/>
                <a:cs typeface="Times New Roman"/>
              </a:rPr>
              <a:t> </a:t>
            </a:r>
            <a:r>
              <a:rPr sz="2150" spc="60" dirty="0">
                <a:latin typeface="Symbol"/>
                <a:cs typeface="Symbol"/>
              </a:rPr>
              <a:t></a:t>
            </a:r>
            <a:r>
              <a:rPr sz="2150" spc="-175" dirty="0">
                <a:latin typeface="Times New Roman"/>
                <a:cs typeface="Times New Roman"/>
              </a:rPr>
              <a:t> </a:t>
            </a:r>
            <a:r>
              <a:rPr sz="2950" spc="-409" dirty="0">
                <a:latin typeface="Symbol"/>
                <a:cs typeface="Symbol"/>
              </a:rPr>
              <a:t></a:t>
            </a:r>
            <a:r>
              <a:rPr sz="2150" spc="85" dirty="0">
                <a:latin typeface="Symbol"/>
                <a:cs typeface="Symbol"/>
              </a:rPr>
              <a:t>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-140" dirty="0">
                <a:latin typeface="Times New Roman"/>
                <a:cs typeface="Times New Roman"/>
              </a:rPr>
              <a:t>1</a:t>
            </a:r>
            <a:r>
              <a:rPr sz="2950" spc="-240" dirty="0">
                <a:latin typeface="Symbol"/>
                <a:cs typeface="Symbol"/>
              </a:rPr>
              <a:t></a:t>
            </a:r>
            <a:endParaRPr sz="29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300720" cy="292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355600" marR="6350" indent="-343535" algn="just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B được </a:t>
            </a:r>
            <a:r>
              <a:rPr sz="2800" spc="-10" dirty="0">
                <a:latin typeface="Times New Roman"/>
                <a:cs typeface="Times New Roman"/>
              </a:rPr>
              <a:t>áp </a:t>
            </a:r>
            <a:r>
              <a:rPr sz="2800" spc="-5" dirty="0">
                <a:latin typeface="Times New Roman"/>
                <a:cs typeface="Times New Roman"/>
              </a:rPr>
              <a:t>lên </a:t>
            </a:r>
            <a:r>
              <a:rPr sz="2800" spc="-10" dirty="0">
                <a:latin typeface="Times New Roman"/>
                <a:cs typeface="Times New Roman"/>
              </a:rPr>
              <a:t>mọi </a:t>
            </a:r>
            <a:r>
              <a:rPr sz="2800" spc="-5" dirty="0">
                <a:latin typeface="Times New Roman"/>
                <a:cs typeface="Times New Roman"/>
              </a:rPr>
              <a:t>pixel của ảnh. Tâm </a:t>
            </a:r>
            <a:r>
              <a:rPr sz="2800" dirty="0">
                <a:latin typeface="Times New Roman"/>
                <a:cs typeface="Times New Roman"/>
              </a:rPr>
              <a:t>của </a:t>
            </a:r>
            <a:r>
              <a:rPr sz="2800" spc="-5" dirty="0">
                <a:latin typeface="Times New Roman"/>
                <a:cs typeface="Times New Roman"/>
              </a:rPr>
              <a:t>B được kết  hợp với </a:t>
            </a:r>
            <a:r>
              <a:rPr sz="2800" spc="-10" dirty="0">
                <a:latin typeface="Times New Roman"/>
                <a:cs typeface="Times New Roman"/>
              </a:rPr>
              <a:t>từng </a:t>
            </a:r>
            <a:r>
              <a:rPr sz="2800" spc="-5" dirty="0">
                <a:latin typeface="Times New Roman"/>
                <a:cs typeface="Times New Roman"/>
              </a:rPr>
              <a:t>pixel, toàn </a:t>
            </a:r>
            <a:r>
              <a:rPr sz="2800" dirty="0">
                <a:latin typeface="Times New Roman"/>
                <a:cs typeface="Times New Roman"/>
              </a:rPr>
              <a:t>bộ </a:t>
            </a:r>
            <a:r>
              <a:rPr sz="2800" spc="-5" dirty="0">
                <a:latin typeface="Times New Roman"/>
                <a:cs typeface="Times New Roman"/>
              </a:rPr>
              <a:t>B được </a:t>
            </a:r>
            <a:r>
              <a:rPr sz="2800" spc="-10" dirty="0">
                <a:latin typeface="Times New Roman"/>
                <a:cs typeface="Times New Roman"/>
              </a:rPr>
              <a:t>áp </a:t>
            </a:r>
            <a:r>
              <a:rPr sz="2800" spc="-5" dirty="0">
                <a:latin typeface="Times New Roman"/>
                <a:cs typeface="Times New Roman"/>
              </a:rPr>
              <a:t>cho pixel </a:t>
            </a:r>
            <a:r>
              <a:rPr sz="2800" spc="-10" dirty="0">
                <a:latin typeface="Times New Roman"/>
                <a:cs typeface="Times New Roman"/>
              </a:rPr>
              <a:t>đang  </a:t>
            </a:r>
            <a:r>
              <a:rPr sz="2800" spc="-5" dirty="0">
                <a:latin typeface="Times New Roman"/>
                <a:cs typeface="Times New Roman"/>
              </a:rPr>
              <a:t>xét theo </a:t>
            </a:r>
            <a:r>
              <a:rPr sz="2800" spc="-10" dirty="0">
                <a:latin typeface="Times New Roman"/>
                <a:cs typeface="Times New Roman"/>
              </a:rPr>
              <a:t>cách </a:t>
            </a:r>
            <a:r>
              <a:rPr sz="2800" spc="-5" dirty="0">
                <a:latin typeface="Times New Roman"/>
                <a:cs typeface="Times New Roman"/>
              </a:rPr>
              <a:t>thay thế </a:t>
            </a:r>
            <a:r>
              <a:rPr sz="2800" dirty="0">
                <a:latin typeface="Times New Roman"/>
                <a:cs typeface="Times New Roman"/>
              </a:rPr>
              <a:t>pixel </a:t>
            </a:r>
            <a:r>
              <a:rPr sz="2800" spc="-5" dirty="0">
                <a:latin typeface="Times New Roman"/>
                <a:cs typeface="Times New Roman"/>
              </a:rPr>
              <a:t>đó bằng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Khái </a:t>
            </a:r>
            <a:r>
              <a:rPr sz="2800" b="1" spc="-10" dirty="0">
                <a:latin typeface="Times New Roman"/>
                <a:cs typeface="Times New Roman"/>
              </a:rPr>
              <a:t>niệm </a:t>
            </a:r>
            <a:r>
              <a:rPr sz="2800" b="1" dirty="0">
                <a:latin typeface="Times New Roman"/>
                <a:cs typeface="Times New Roman"/>
              </a:rPr>
              <a:t>“áp” </a:t>
            </a:r>
            <a:r>
              <a:rPr sz="2800" b="1" spc="-5" dirty="0">
                <a:latin typeface="Times New Roman"/>
                <a:cs typeface="Times New Roman"/>
              </a:rPr>
              <a:t>là </a:t>
            </a:r>
            <a:r>
              <a:rPr sz="2800" b="1" dirty="0">
                <a:latin typeface="Times New Roman"/>
                <a:cs typeface="Times New Roman"/>
              </a:rPr>
              <a:t>hoạt động </a:t>
            </a:r>
            <a:r>
              <a:rPr sz="2800" b="1" spc="-5" dirty="0">
                <a:latin typeface="Times New Roman"/>
                <a:cs typeface="Times New Roman"/>
              </a:rPr>
              <a:t>“cộng logic </a:t>
            </a:r>
            <a:r>
              <a:rPr sz="2800" b="1" dirty="0">
                <a:latin typeface="Times New Roman"/>
                <a:cs typeface="Times New Roman"/>
              </a:rPr>
              <a:t>nhị phân  </a:t>
            </a:r>
            <a:r>
              <a:rPr sz="2800" b="1" spc="-5" dirty="0">
                <a:latin typeface="Times New Roman"/>
                <a:cs typeface="Times New Roman"/>
              </a:rPr>
              <a:t>giữa các </a:t>
            </a:r>
            <a:r>
              <a:rPr sz="2800" b="1" dirty="0">
                <a:latin typeface="Times New Roman"/>
                <a:cs typeface="Times New Roman"/>
              </a:rPr>
              <a:t>giá </a:t>
            </a:r>
            <a:r>
              <a:rPr sz="2800" b="1" spc="-5" dirty="0">
                <a:latin typeface="Times New Roman"/>
                <a:cs typeface="Times New Roman"/>
              </a:rPr>
              <a:t>trị </a:t>
            </a:r>
            <a:r>
              <a:rPr sz="2800" b="1" dirty="0">
                <a:latin typeface="Times New Roman"/>
                <a:cs typeface="Times New Roman"/>
              </a:rPr>
              <a:t>0,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1”.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0" y="3124200"/>
            <a:ext cx="8855964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740" y="761208"/>
            <a:ext cx="7753984" cy="22320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65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Phép co</a:t>
            </a:r>
            <a:r>
              <a:rPr sz="3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(erosion)</a:t>
            </a:r>
            <a:endParaRPr sz="3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765"/>
              </a:spcBef>
            </a:pPr>
            <a:r>
              <a:rPr sz="3200" b="1" dirty="0">
                <a:latin typeface="Times New Roman"/>
                <a:cs typeface="Times New Roman"/>
              </a:rPr>
              <a:t>Tập hợp các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x sao cho Bx nằm trong</a:t>
            </a:r>
            <a:r>
              <a:rPr sz="3200" b="1" spc="-1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  <a:p>
            <a:pPr marL="591820" algn="ctr">
              <a:lnSpc>
                <a:spcPct val="100000"/>
              </a:lnSpc>
              <a:spcBef>
                <a:spcPts val="540"/>
              </a:spcBef>
              <a:tabLst>
                <a:tab pos="4029075" algn="l"/>
              </a:tabLst>
            </a:pPr>
            <a:r>
              <a:rPr sz="4800" i="1" spc="30" dirty="0">
                <a:latin typeface="Times New Roman"/>
                <a:cs typeface="Times New Roman"/>
              </a:rPr>
              <a:t>X</a:t>
            </a:r>
            <a:r>
              <a:rPr sz="4800" spc="30" dirty="0">
                <a:latin typeface="Symbol"/>
                <a:cs typeface="Symbol"/>
              </a:rPr>
              <a:t></a:t>
            </a:r>
            <a:r>
              <a:rPr sz="4800" spc="30" dirty="0">
                <a:latin typeface="Times New Roman"/>
                <a:cs typeface="Times New Roman"/>
              </a:rPr>
              <a:t>B </a:t>
            </a:r>
            <a:r>
              <a:rPr sz="4800" spc="114" dirty="0">
                <a:latin typeface="Symbol"/>
                <a:cs typeface="Symbol"/>
              </a:rPr>
              <a:t></a:t>
            </a:r>
            <a:r>
              <a:rPr sz="4800" spc="-830" dirty="0">
                <a:latin typeface="Times New Roman"/>
                <a:cs typeface="Times New Roman"/>
              </a:rPr>
              <a:t> </a:t>
            </a:r>
            <a:r>
              <a:rPr sz="6350" spc="-505" dirty="0">
                <a:latin typeface="Symbol"/>
                <a:cs typeface="Symbol"/>
              </a:rPr>
              <a:t></a:t>
            </a:r>
            <a:r>
              <a:rPr sz="4800" i="1" spc="-505" dirty="0">
                <a:latin typeface="Times New Roman"/>
                <a:cs typeface="Times New Roman"/>
              </a:rPr>
              <a:t>x </a:t>
            </a:r>
            <a:r>
              <a:rPr sz="4800" spc="55" dirty="0">
                <a:latin typeface="Times New Roman"/>
                <a:cs typeface="Times New Roman"/>
              </a:rPr>
              <a:t>:</a:t>
            </a:r>
            <a:r>
              <a:rPr sz="4800" spc="-345" dirty="0">
                <a:latin typeface="Times New Roman"/>
                <a:cs typeface="Times New Roman"/>
              </a:rPr>
              <a:t> </a:t>
            </a:r>
            <a:r>
              <a:rPr sz="4800" i="1" spc="45" dirty="0">
                <a:latin typeface="Times New Roman"/>
                <a:cs typeface="Times New Roman"/>
              </a:rPr>
              <a:t>B</a:t>
            </a:r>
            <a:r>
              <a:rPr sz="4200" i="1" spc="67" baseline="-23809" dirty="0">
                <a:latin typeface="Times New Roman"/>
                <a:cs typeface="Times New Roman"/>
              </a:rPr>
              <a:t>x	</a:t>
            </a:r>
            <a:r>
              <a:rPr sz="4800" spc="150" dirty="0">
                <a:latin typeface="Symbol"/>
                <a:cs typeface="Symbol"/>
              </a:rPr>
              <a:t></a:t>
            </a:r>
            <a:r>
              <a:rPr sz="4800" spc="150" dirty="0">
                <a:latin typeface="Times New Roman"/>
                <a:cs typeface="Times New Roman"/>
              </a:rPr>
              <a:t> </a:t>
            </a:r>
            <a:r>
              <a:rPr sz="4800" i="1" spc="125" dirty="0">
                <a:latin typeface="Times New Roman"/>
                <a:cs typeface="Times New Roman"/>
              </a:rPr>
              <a:t>X</a:t>
            </a:r>
            <a:r>
              <a:rPr sz="4800" i="1" spc="-685" dirty="0">
                <a:latin typeface="Times New Roman"/>
                <a:cs typeface="Times New Roman"/>
              </a:rPr>
              <a:t> </a:t>
            </a:r>
            <a:r>
              <a:rPr sz="6350" spc="-675" dirty="0">
                <a:latin typeface="Symbol"/>
                <a:cs typeface="Symbol"/>
              </a:rPr>
              <a:t></a:t>
            </a:r>
            <a:endParaRPr sz="6350">
              <a:latin typeface="Symbol"/>
              <a:cs typeface="Symbo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5800" y="3352800"/>
            <a:ext cx="7664196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54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05382" y="2017544"/>
            <a:ext cx="2012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5" dirty="0">
                <a:latin typeface="Symbol"/>
                <a:cs typeface="Symbol"/>
              </a:rPr>
              <a:t>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2692" y="2115324"/>
            <a:ext cx="10706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92759" algn="l"/>
              </a:tabLst>
            </a:pPr>
            <a:r>
              <a:rPr sz="3200" i="1" spc="245" dirty="0">
                <a:latin typeface="Times New Roman"/>
                <a:cs typeface="Times New Roman"/>
              </a:rPr>
              <a:t>X	</a:t>
            </a:r>
            <a:r>
              <a:rPr sz="3200" spc="220" dirty="0">
                <a:latin typeface="Symbol"/>
                <a:cs typeface="Symbol"/>
              </a:rPr>
              <a:t>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4800" spc="232" baseline="13020" dirty="0">
                <a:latin typeface="Symbol"/>
                <a:cs typeface="Symbol"/>
              </a:rPr>
              <a:t></a:t>
            </a:r>
            <a:endParaRPr sz="4800" baseline="1302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6077" y="3131263"/>
            <a:ext cx="2012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5" dirty="0">
                <a:latin typeface="Symbol"/>
                <a:cs typeface="Symbol"/>
              </a:rPr>
              <a:t>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5382" y="3131263"/>
            <a:ext cx="2012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5" dirty="0">
                <a:latin typeface="Symbol"/>
                <a:cs typeface="Symbol"/>
              </a:rPr>
              <a:t></a:t>
            </a:r>
            <a:endParaRPr sz="3200">
              <a:latin typeface="Symbol"/>
              <a:cs typeface="Symbo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17027" y="1249189"/>
          <a:ext cx="6817995" cy="3063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8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61052">
                <a:tc>
                  <a:txBody>
                    <a:bodyPr/>
                    <a:lstStyle/>
                    <a:p>
                      <a:pPr marL="31750">
                        <a:lnSpc>
                          <a:spcPts val="3610"/>
                        </a:lnSpc>
                      </a:pPr>
                      <a:r>
                        <a:rPr sz="4800" spc="330" baseline="-4340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3200" spc="22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ts val="3610"/>
                        </a:lnSpc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3610"/>
                        </a:lnSpc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610"/>
                        </a:lnSpc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610"/>
                        </a:lnSpc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ts val="3610"/>
                        </a:lnSpc>
                      </a:pPr>
                      <a:r>
                        <a:rPr sz="3200" spc="24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4800" spc="367" baseline="-4340" dirty="0">
                          <a:latin typeface="Symbol"/>
                          <a:cs typeface="Symbol"/>
                        </a:rPr>
                        <a:t></a:t>
                      </a:r>
                      <a:endParaRPr sz="4800" baseline="-434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43">
                <a:tc>
                  <a:txBody>
                    <a:bodyPr/>
                    <a:lstStyle/>
                    <a:p>
                      <a:pPr marL="31750">
                        <a:lnSpc>
                          <a:spcPts val="2505"/>
                        </a:lnSpc>
                      </a:pPr>
                      <a:r>
                        <a:rPr sz="3200" spc="22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4800" spc="330" baseline="-26041" dirty="0">
                          <a:latin typeface="Times New Roman"/>
                          <a:cs typeface="Times New Roman"/>
                        </a:rPr>
                        <a:t>0</a:t>
                      </a:r>
                      <a:endParaRPr sz="4800" baseline="-26041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ts val="2505"/>
                        </a:lnSpc>
                      </a:pPr>
                      <a:r>
                        <a:rPr sz="4800" spc="375" baseline="-26041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3200" spc="250" dirty="0">
                          <a:latin typeface="Symbol"/>
                          <a:cs typeface="Symbol"/>
                        </a:rPr>
                        <a:t></a:t>
                      </a:r>
                      <a:endParaRPr sz="3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24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3200" spc="22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4800" spc="330" baseline="-2604" dirty="0">
                          <a:latin typeface="Times New Roman"/>
                          <a:cs typeface="Times New Roman"/>
                        </a:rPr>
                        <a:t>0</a:t>
                      </a:r>
                      <a:endParaRPr sz="4800" baseline="-2604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4800" spc="375" baseline="-2604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3200" spc="250" dirty="0">
                          <a:latin typeface="Symbol"/>
                          <a:cs typeface="Symbol"/>
                        </a:rPr>
                        <a:t></a:t>
                      </a:r>
                      <a:endParaRPr sz="3200">
                        <a:latin typeface="Symbol"/>
                        <a:cs typeface="Symbol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4330">
                <a:tc>
                  <a:txBody>
                    <a:bodyPr/>
                    <a:lstStyle/>
                    <a:p>
                      <a:pPr marL="31750">
                        <a:lnSpc>
                          <a:spcPts val="2039"/>
                        </a:lnSpc>
                      </a:pPr>
                      <a:r>
                        <a:rPr sz="3200" spc="22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4800" spc="330" baseline="-32986" dirty="0">
                          <a:latin typeface="Times New Roman"/>
                          <a:cs typeface="Times New Roman"/>
                        </a:rPr>
                        <a:t>0</a:t>
                      </a:r>
                      <a:endParaRPr sz="4800" baseline="-32986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ts val="2039"/>
                        </a:lnSpc>
                      </a:pPr>
                      <a:r>
                        <a:rPr sz="4800" spc="375" baseline="-32986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3200" spc="250" dirty="0">
                          <a:latin typeface="Symbol"/>
                          <a:cs typeface="Symbol"/>
                        </a:rPr>
                        <a:t></a:t>
                      </a:r>
                      <a:endParaRPr sz="3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500">
                        <a:latin typeface="Times New Roman"/>
                        <a:cs typeface="Times New Roman"/>
                      </a:endParaRPr>
                    </a:p>
                    <a:p>
                      <a:pPr marL="4756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550" spc="97" baseline="-4504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3700" spc="65" dirty="0">
                          <a:latin typeface="Times New Roman"/>
                          <a:cs typeface="Times New Roman"/>
                        </a:rPr>
                        <a:t>0</a:t>
                      </a: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500">
                        <a:latin typeface="Times New Roman"/>
                        <a:cs typeface="Times New Roman"/>
                      </a:endParaRPr>
                    </a:p>
                    <a:p>
                      <a:pPr marL="202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7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500">
                        <a:latin typeface="Times New Roman"/>
                        <a:cs typeface="Times New Roman"/>
                      </a:endParaRPr>
                    </a:p>
                    <a:p>
                      <a:pPr marL="2178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700" spc="12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5550" spc="179" baseline="-4504" dirty="0">
                          <a:latin typeface="Symbol"/>
                          <a:cs typeface="Symbol"/>
                        </a:rPr>
                        <a:t></a:t>
                      </a:r>
                      <a:endParaRPr sz="5550" baseline="-4504">
                        <a:latin typeface="Symbol"/>
                        <a:cs typeface="Symbol"/>
                      </a:endParaRPr>
                    </a:p>
                  </a:txBody>
                  <a:tcPr marL="0" marR="0" marT="57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473967" y="4176363"/>
            <a:ext cx="567690" cy="594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5550" spc="30" baseline="-26276" dirty="0">
                <a:latin typeface="Times New Roman"/>
                <a:cs typeface="Times New Roman"/>
              </a:rPr>
              <a:t>1</a:t>
            </a:r>
            <a:r>
              <a:rPr sz="5550" spc="-652" baseline="-26276" dirty="0">
                <a:latin typeface="Times New Roman"/>
                <a:cs typeface="Times New Roman"/>
              </a:rPr>
              <a:t> </a:t>
            </a:r>
            <a:r>
              <a:rPr sz="3700" spc="15" dirty="0">
                <a:latin typeface="Symbol"/>
                <a:cs typeface="Symbol"/>
              </a:rPr>
              <a:t>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2019" y="4253115"/>
            <a:ext cx="2002789" cy="144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25930" marR="30480" indent="-1675764" algn="r">
              <a:lnSpc>
                <a:spcPct val="126099"/>
              </a:lnSpc>
              <a:spcBef>
                <a:spcPts val="95"/>
              </a:spcBef>
              <a:tabLst>
                <a:tab pos="1680845" algn="l"/>
              </a:tabLst>
            </a:pPr>
            <a:r>
              <a:rPr sz="3700" spc="30" dirty="0">
                <a:latin typeface="Times New Roman"/>
                <a:cs typeface="Times New Roman"/>
              </a:rPr>
              <a:t>B</a:t>
            </a:r>
            <a:r>
              <a:rPr sz="3700" spc="-160" dirty="0">
                <a:latin typeface="Times New Roman"/>
                <a:cs typeface="Times New Roman"/>
              </a:rPr>
              <a:t> </a:t>
            </a:r>
            <a:r>
              <a:rPr sz="3700" spc="25" dirty="0">
                <a:latin typeface="Symbol"/>
                <a:cs typeface="Symbol"/>
              </a:rPr>
              <a:t></a:t>
            </a:r>
            <a:r>
              <a:rPr sz="3700" spc="-10" dirty="0">
                <a:latin typeface="Times New Roman"/>
                <a:cs typeface="Times New Roman"/>
              </a:rPr>
              <a:t> </a:t>
            </a:r>
            <a:r>
              <a:rPr sz="5550" spc="157" baseline="26276" dirty="0">
                <a:latin typeface="Symbol"/>
                <a:cs typeface="Symbol"/>
              </a:rPr>
              <a:t></a:t>
            </a:r>
            <a:r>
              <a:rPr sz="3700" spc="20" dirty="0">
                <a:latin typeface="Times New Roman"/>
                <a:cs typeface="Times New Roman"/>
              </a:rPr>
              <a:t>0</a:t>
            </a:r>
            <a:r>
              <a:rPr sz="3700" dirty="0">
                <a:latin typeface="Times New Roman"/>
                <a:cs typeface="Times New Roman"/>
              </a:rPr>
              <a:t>	</a:t>
            </a:r>
            <a:r>
              <a:rPr sz="3700" spc="15" dirty="0">
                <a:latin typeface="Times New Roman"/>
                <a:cs typeface="Times New Roman"/>
              </a:rPr>
              <a:t>0  1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07617" y="4630219"/>
            <a:ext cx="509270" cy="10477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ts val="4004"/>
              </a:lnSpc>
              <a:spcBef>
                <a:spcPts val="130"/>
              </a:spcBef>
            </a:pPr>
            <a:r>
              <a:rPr sz="3700" spc="15" dirty="0">
                <a:latin typeface="Symbol"/>
                <a:cs typeface="Symbol"/>
              </a:rPr>
              <a:t></a:t>
            </a:r>
            <a:endParaRPr sz="3700">
              <a:latin typeface="Symbol"/>
              <a:cs typeface="Symbol"/>
            </a:endParaRPr>
          </a:p>
          <a:p>
            <a:pPr marL="38100">
              <a:lnSpc>
                <a:spcPts val="4004"/>
              </a:lnSpc>
            </a:pPr>
            <a:r>
              <a:rPr sz="3700" spc="-430" dirty="0">
                <a:latin typeface="Symbol"/>
                <a:cs typeface="Symbol"/>
              </a:rPr>
              <a:t></a:t>
            </a:r>
            <a:r>
              <a:rPr sz="5550" spc="-644" baseline="-17267" dirty="0">
                <a:latin typeface="Symbol"/>
                <a:cs typeface="Symbol"/>
              </a:rPr>
              <a:t></a:t>
            </a:r>
            <a:r>
              <a:rPr sz="5550" spc="-644" baseline="-3003" dirty="0">
                <a:latin typeface="Times New Roman"/>
                <a:cs typeface="Times New Roman"/>
              </a:rPr>
              <a:t>0</a:t>
            </a:r>
            <a:endParaRPr sz="5550" baseline="-3003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6713" y="4630219"/>
            <a:ext cx="514984" cy="10477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3370">
              <a:lnSpc>
                <a:spcPts val="4004"/>
              </a:lnSpc>
              <a:spcBef>
                <a:spcPts val="130"/>
              </a:spcBef>
            </a:pPr>
            <a:r>
              <a:rPr sz="3700" spc="15" dirty="0">
                <a:latin typeface="Symbol"/>
                <a:cs typeface="Symbol"/>
              </a:rPr>
              <a:t></a:t>
            </a:r>
            <a:endParaRPr sz="3700">
              <a:latin typeface="Symbol"/>
              <a:cs typeface="Symbol"/>
            </a:endParaRPr>
          </a:p>
          <a:p>
            <a:pPr marL="38100">
              <a:lnSpc>
                <a:spcPts val="4004"/>
              </a:lnSpc>
            </a:pPr>
            <a:r>
              <a:rPr sz="5550" spc="-622" baseline="-3003" dirty="0">
                <a:latin typeface="Times New Roman"/>
                <a:cs typeface="Times New Roman"/>
              </a:rPr>
              <a:t>0</a:t>
            </a:r>
            <a:r>
              <a:rPr sz="3700" spc="-415" dirty="0">
                <a:latin typeface="Symbol"/>
                <a:cs typeface="Symbol"/>
              </a:rPr>
              <a:t></a:t>
            </a:r>
            <a:r>
              <a:rPr sz="5550" spc="-622" baseline="-17267" dirty="0">
                <a:latin typeface="Symbol"/>
                <a:cs typeface="Symbol"/>
              </a:rPr>
              <a:t></a:t>
            </a:r>
            <a:endParaRPr sz="5550" baseline="-17267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8810625" cy="6099175"/>
            <a:chOff x="0" y="0"/>
            <a:chExt cx="8810625" cy="609917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4343400" cy="30144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58640" y="152400"/>
              <a:ext cx="3337560" cy="29611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7200" y="2980944"/>
              <a:ext cx="4543044" cy="31181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5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56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8697" y="831156"/>
            <a:ext cx="42164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75" spc="345" baseline="-4553" dirty="0">
                <a:latin typeface="Symbol"/>
                <a:cs typeface="Symbol"/>
              </a:rPr>
              <a:t></a:t>
            </a:r>
            <a:r>
              <a:rPr sz="3050" spc="185" dirty="0">
                <a:latin typeface="Times New Roman"/>
                <a:cs typeface="Times New Roman"/>
              </a:rPr>
              <a:t>0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57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91273" y="886081"/>
          <a:ext cx="3369310" cy="4497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5561">
                <a:tc>
                  <a:txBody>
                    <a:bodyPr/>
                    <a:lstStyle/>
                    <a:p>
                      <a:pPr marL="35560">
                        <a:lnSpc>
                          <a:spcPts val="3329"/>
                        </a:lnSpc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329"/>
                        </a:lnSpc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329"/>
                        </a:lnSpc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3329"/>
                        </a:lnSpc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3329"/>
                        </a:lnSpc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29"/>
                        </a:lnSpc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24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86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31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31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92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93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81">
                <a:tc>
                  <a:txBody>
                    <a:bodyPr/>
                    <a:lstStyle/>
                    <a:p>
                      <a:pPr marL="35560">
                        <a:lnSpc>
                          <a:spcPts val="361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61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61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361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361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610"/>
                        </a:lnSpc>
                        <a:spcBef>
                          <a:spcPts val="265"/>
                        </a:spcBef>
                      </a:pPr>
                      <a:r>
                        <a:rPr sz="30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515025" y="831156"/>
            <a:ext cx="42672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315" dirty="0">
                <a:latin typeface="Times New Roman"/>
                <a:cs typeface="Times New Roman"/>
              </a:rPr>
              <a:t>0</a:t>
            </a:r>
            <a:r>
              <a:rPr sz="4575" spc="209" baseline="-4553" dirty="0">
                <a:latin typeface="Symbol"/>
                <a:cs typeface="Symbol"/>
              </a:rPr>
              <a:t></a:t>
            </a:r>
            <a:endParaRPr sz="4575" baseline="-4553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297" y="1233044"/>
            <a:ext cx="4692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50" spc="195" dirty="0">
                <a:latin typeface="Symbol"/>
                <a:cs typeface="Symbol"/>
              </a:rPr>
              <a:t></a:t>
            </a:r>
            <a:r>
              <a:rPr sz="4575" spc="292" baseline="-25500" dirty="0">
                <a:latin typeface="Times New Roman"/>
                <a:cs typeface="Times New Roman"/>
              </a:rPr>
              <a:t>1</a:t>
            </a:r>
            <a:endParaRPr sz="4575" baseline="-25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6550" y="1233044"/>
            <a:ext cx="4806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575" spc="359" baseline="-25500" dirty="0">
                <a:latin typeface="Times New Roman"/>
                <a:cs typeface="Times New Roman"/>
              </a:rPr>
              <a:t>0</a:t>
            </a:r>
            <a:r>
              <a:rPr sz="3050" spc="240" dirty="0">
                <a:latin typeface="Symbol"/>
                <a:cs typeface="Symbol"/>
              </a:rPr>
              <a:t>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297" y="1604166"/>
            <a:ext cx="472440" cy="1233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3295"/>
              </a:lnSpc>
              <a:spcBef>
                <a:spcPts val="100"/>
              </a:spcBef>
            </a:pPr>
            <a:r>
              <a:rPr sz="3050" spc="140" dirty="0">
                <a:latin typeface="Symbol"/>
                <a:cs typeface="Symbol"/>
              </a:rPr>
              <a:t></a:t>
            </a:r>
            <a:endParaRPr sz="3050">
              <a:latin typeface="Symbol"/>
              <a:cs typeface="Symbol"/>
            </a:endParaRPr>
          </a:p>
          <a:p>
            <a:pPr marL="38100">
              <a:lnSpc>
                <a:spcPts val="2925"/>
              </a:lnSpc>
            </a:pPr>
            <a:r>
              <a:rPr sz="3050" spc="204" dirty="0">
                <a:latin typeface="Symbol"/>
                <a:cs typeface="Symbol"/>
              </a:rPr>
              <a:t></a:t>
            </a:r>
            <a:r>
              <a:rPr sz="4575" spc="307" baseline="-2732" dirty="0">
                <a:latin typeface="Times New Roman"/>
                <a:cs typeface="Times New Roman"/>
              </a:rPr>
              <a:t>0</a:t>
            </a:r>
            <a:endParaRPr sz="4575" baseline="-2732">
              <a:latin typeface="Times New Roman"/>
              <a:cs typeface="Times New Roman"/>
            </a:endParaRPr>
          </a:p>
          <a:p>
            <a:pPr marL="38100">
              <a:lnSpc>
                <a:spcPts val="3290"/>
              </a:lnSpc>
            </a:pPr>
            <a:r>
              <a:rPr sz="3050" spc="204" dirty="0">
                <a:latin typeface="Symbol"/>
                <a:cs typeface="Symbol"/>
              </a:rPr>
              <a:t></a:t>
            </a:r>
            <a:r>
              <a:rPr sz="4575" spc="307" baseline="-32786" dirty="0">
                <a:latin typeface="Times New Roman"/>
                <a:cs typeface="Times New Roman"/>
              </a:rPr>
              <a:t>0</a:t>
            </a:r>
            <a:endParaRPr sz="4575" baseline="-32786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1957" y="1604166"/>
            <a:ext cx="429895" cy="86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295"/>
              </a:lnSpc>
              <a:spcBef>
                <a:spcPts val="100"/>
              </a:spcBef>
            </a:pPr>
            <a:r>
              <a:rPr sz="3050" spc="140" dirty="0">
                <a:latin typeface="Symbol"/>
                <a:cs typeface="Symbol"/>
              </a:rPr>
              <a:t></a:t>
            </a:r>
            <a:endParaRPr sz="3050">
              <a:latin typeface="Symbol"/>
              <a:cs typeface="Symbol"/>
            </a:endParaRPr>
          </a:p>
          <a:p>
            <a:pPr marR="5080" algn="r">
              <a:lnSpc>
                <a:spcPts val="3295"/>
              </a:lnSpc>
            </a:pPr>
            <a:r>
              <a:rPr sz="4575" spc="509" baseline="-2732" dirty="0">
                <a:latin typeface="Times New Roman"/>
                <a:cs typeface="Times New Roman"/>
              </a:rPr>
              <a:t>0</a:t>
            </a:r>
            <a:r>
              <a:rPr sz="3050" spc="140" dirty="0">
                <a:latin typeface="Symbol"/>
                <a:cs typeface="Symbol"/>
              </a:rPr>
              <a:t>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86557" y="2347049"/>
            <a:ext cx="4806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575" spc="359" baseline="-32786" dirty="0">
                <a:latin typeface="Times New Roman"/>
                <a:cs typeface="Times New Roman"/>
              </a:rPr>
              <a:t>0</a:t>
            </a:r>
            <a:r>
              <a:rPr sz="3050" spc="240" dirty="0">
                <a:latin typeface="Symbol"/>
                <a:cs typeface="Symbol"/>
              </a:rPr>
              <a:t>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3328" y="2859152"/>
            <a:ext cx="102298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72440" algn="l"/>
              </a:tabLst>
            </a:pPr>
            <a:r>
              <a:rPr sz="3050" i="1" spc="225" dirty="0">
                <a:latin typeface="Times New Roman"/>
                <a:cs typeface="Times New Roman"/>
              </a:rPr>
              <a:t>X	</a:t>
            </a:r>
            <a:r>
              <a:rPr sz="3050" spc="200" dirty="0">
                <a:latin typeface="Symbol"/>
                <a:cs typeface="Symbol"/>
              </a:rPr>
              <a:t></a:t>
            </a:r>
            <a:r>
              <a:rPr sz="3050" spc="5" dirty="0">
                <a:latin typeface="Times New Roman"/>
                <a:cs typeface="Times New Roman"/>
              </a:rPr>
              <a:t> </a:t>
            </a:r>
            <a:r>
              <a:rPr sz="4575" spc="209" baseline="20036" dirty="0">
                <a:latin typeface="Symbol"/>
                <a:cs typeface="Symbol"/>
              </a:rPr>
              <a:t></a:t>
            </a:r>
            <a:endParaRPr sz="4575" baseline="20036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297" y="3089036"/>
            <a:ext cx="47244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50" spc="204" dirty="0">
                <a:latin typeface="Symbol"/>
                <a:cs typeface="Symbol"/>
              </a:rPr>
              <a:t></a:t>
            </a:r>
            <a:r>
              <a:rPr sz="4575" spc="307" baseline="-10018" dirty="0">
                <a:latin typeface="Times New Roman"/>
                <a:cs typeface="Times New Roman"/>
              </a:rPr>
              <a:t>0</a:t>
            </a:r>
            <a:endParaRPr sz="4575" baseline="-10018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9349" y="2717658"/>
            <a:ext cx="19240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140" dirty="0">
                <a:latin typeface="Symbol"/>
                <a:cs typeface="Symbol"/>
              </a:rPr>
              <a:t>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6557" y="3089036"/>
            <a:ext cx="4806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575" spc="359" baseline="-10018" dirty="0">
                <a:latin typeface="Times New Roman"/>
                <a:cs typeface="Times New Roman"/>
              </a:rPr>
              <a:t>0</a:t>
            </a:r>
            <a:r>
              <a:rPr sz="3050" spc="240" dirty="0">
                <a:latin typeface="Symbol"/>
                <a:cs typeface="Symbol"/>
              </a:rPr>
              <a:t>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8697" y="3460414"/>
            <a:ext cx="19240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140" dirty="0">
                <a:latin typeface="Symbol"/>
                <a:cs typeface="Symbol"/>
              </a:rPr>
              <a:t>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3297" y="3737185"/>
            <a:ext cx="472440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575" spc="307" baseline="-13661" dirty="0">
                <a:latin typeface="Symbol"/>
                <a:cs typeface="Symbol"/>
              </a:rPr>
              <a:t></a:t>
            </a:r>
            <a:r>
              <a:rPr sz="3050" spc="204" dirty="0">
                <a:latin typeface="Times New Roman"/>
                <a:cs typeface="Times New Roman"/>
              </a:rPr>
              <a:t>0</a:t>
            </a:r>
            <a:endParaRPr sz="30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3050" spc="204" dirty="0">
                <a:latin typeface="Symbol"/>
                <a:cs typeface="Symbol"/>
              </a:rPr>
              <a:t></a:t>
            </a:r>
            <a:r>
              <a:rPr sz="4575" spc="307" baseline="-16393" dirty="0">
                <a:latin typeface="Times New Roman"/>
                <a:cs typeface="Times New Roman"/>
              </a:rPr>
              <a:t>0</a:t>
            </a:r>
            <a:endParaRPr sz="4575" baseline="-16393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3297" y="4574579"/>
            <a:ext cx="472440" cy="81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3105"/>
              </a:lnSpc>
              <a:spcBef>
                <a:spcPts val="100"/>
              </a:spcBef>
            </a:pPr>
            <a:r>
              <a:rPr sz="3050" spc="140" dirty="0">
                <a:latin typeface="Symbol"/>
                <a:cs typeface="Symbol"/>
              </a:rPr>
              <a:t></a:t>
            </a:r>
            <a:endParaRPr sz="3050">
              <a:latin typeface="Symbol"/>
              <a:cs typeface="Symbol"/>
            </a:endParaRPr>
          </a:p>
          <a:p>
            <a:pPr marL="38100">
              <a:lnSpc>
                <a:spcPts val="3105"/>
              </a:lnSpc>
            </a:pPr>
            <a:r>
              <a:rPr sz="4575" spc="-382" baseline="-3642" dirty="0">
                <a:latin typeface="Symbol"/>
                <a:cs typeface="Symbol"/>
              </a:rPr>
              <a:t></a:t>
            </a:r>
            <a:r>
              <a:rPr sz="4575" spc="-382" baseline="-12750" dirty="0">
                <a:latin typeface="Symbol"/>
                <a:cs typeface="Symbol"/>
              </a:rPr>
              <a:t></a:t>
            </a:r>
            <a:r>
              <a:rPr sz="3050" spc="-254" dirty="0">
                <a:latin typeface="Times New Roman"/>
                <a:cs typeface="Times New Roman"/>
              </a:rPr>
              <a:t>0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49349" y="3460414"/>
            <a:ext cx="19240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140" dirty="0">
                <a:latin typeface="Symbol"/>
                <a:cs typeface="Symbol"/>
              </a:rPr>
              <a:t>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86557" y="3737185"/>
            <a:ext cx="480695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50" spc="240" dirty="0">
                <a:latin typeface="Times New Roman"/>
                <a:cs typeface="Times New Roman"/>
              </a:rPr>
              <a:t>0</a:t>
            </a:r>
            <a:r>
              <a:rPr sz="4575" spc="359" baseline="-13661" dirty="0">
                <a:latin typeface="Symbol"/>
                <a:cs typeface="Symbol"/>
              </a:rPr>
              <a:t></a:t>
            </a:r>
            <a:endParaRPr sz="4575" baseline="-13661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4575" spc="359" baseline="-16393" dirty="0">
                <a:latin typeface="Times New Roman"/>
                <a:cs typeface="Times New Roman"/>
              </a:rPr>
              <a:t>0</a:t>
            </a:r>
            <a:r>
              <a:rPr sz="3050" spc="240" dirty="0">
                <a:latin typeface="Symbol"/>
                <a:cs typeface="Symbol"/>
              </a:rPr>
              <a:t>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89625" y="4574579"/>
            <a:ext cx="477520" cy="81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r">
              <a:lnSpc>
                <a:spcPts val="3105"/>
              </a:lnSpc>
              <a:spcBef>
                <a:spcPts val="100"/>
              </a:spcBef>
            </a:pPr>
            <a:r>
              <a:rPr sz="3050" spc="140" dirty="0">
                <a:latin typeface="Symbol"/>
                <a:cs typeface="Symbol"/>
              </a:rPr>
              <a:t></a:t>
            </a:r>
            <a:endParaRPr sz="3050">
              <a:latin typeface="Symbol"/>
              <a:cs typeface="Symbol"/>
            </a:endParaRPr>
          </a:p>
          <a:p>
            <a:pPr marR="30480" algn="r">
              <a:lnSpc>
                <a:spcPts val="3105"/>
              </a:lnSpc>
            </a:pPr>
            <a:r>
              <a:rPr sz="3050" spc="315" dirty="0">
                <a:latin typeface="Times New Roman"/>
                <a:cs typeface="Times New Roman"/>
              </a:rPr>
              <a:t>0</a:t>
            </a:r>
            <a:r>
              <a:rPr sz="4575" spc="-1762" baseline="-3642" dirty="0">
                <a:latin typeface="Symbol"/>
                <a:cs typeface="Symbol"/>
              </a:rPr>
              <a:t></a:t>
            </a:r>
            <a:r>
              <a:rPr sz="4575" spc="209" baseline="-12750" dirty="0">
                <a:latin typeface="Symbol"/>
                <a:cs typeface="Symbol"/>
              </a:rPr>
              <a:t></a:t>
            </a:r>
            <a:endParaRPr sz="4575" baseline="-127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96996" y="2469912"/>
            <a:ext cx="396875" cy="4806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25" spc="-67" baseline="-26365" dirty="0">
                <a:latin typeface="Times New Roman"/>
                <a:cs typeface="Times New Roman"/>
              </a:rPr>
              <a:t>1</a:t>
            </a:r>
            <a:r>
              <a:rPr sz="2950" spc="-45" dirty="0">
                <a:latin typeface="Symbol"/>
                <a:cs typeface="Symbol"/>
              </a:rPr>
              <a:t>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83086" y="1962490"/>
            <a:ext cx="211074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30480" indent="633730">
              <a:lnSpc>
                <a:spcPct val="126499"/>
              </a:lnSpc>
              <a:spcBef>
                <a:spcPts val="95"/>
              </a:spcBef>
              <a:tabLst>
                <a:tab pos="1277620" algn="l"/>
                <a:tab pos="1753235" algn="l"/>
              </a:tabLst>
            </a:pPr>
            <a:r>
              <a:rPr sz="4425" spc="-277" baseline="-4708" dirty="0">
                <a:latin typeface="Symbol"/>
                <a:cs typeface="Symbol"/>
              </a:rPr>
              <a:t></a:t>
            </a:r>
            <a:r>
              <a:rPr sz="2950" spc="20" dirty="0">
                <a:latin typeface="Times New Roman"/>
                <a:cs typeface="Times New Roman"/>
              </a:rPr>
              <a:t>1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-725" dirty="0">
                <a:latin typeface="Times New Roman"/>
                <a:cs typeface="Times New Roman"/>
              </a:rPr>
              <a:t> </a:t>
            </a:r>
            <a:r>
              <a:rPr sz="2950" spc="20" dirty="0">
                <a:latin typeface="Times New Roman"/>
                <a:cs typeface="Times New Roman"/>
              </a:rPr>
              <a:t>1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-120" dirty="0">
                <a:latin typeface="Times New Roman"/>
                <a:cs typeface="Times New Roman"/>
              </a:rPr>
              <a:t>1</a:t>
            </a:r>
            <a:r>
              <a:rPr sz="4425" spc="22" baseline="-4708" dirty="0">
                <a:latin typeface="Symbol"/>
                <a:cs typeface="Symbol"/>
              </a:rPr>
              <a:t></a:t>
            </a:r>
            <a:r>
              <a:rPr sz="4425" spc="15" baseline="-4708" dirty="0">
                <a:latin typeface="Times New Roman"/>
                <a:cs typeface="Times New Roman"/>
              </a:rPr>
              <a:t> </a:t>
            </a:r>
            <a:r>
              <a:rPr sz="2950" spc="25" dirty="0">
                <a:latin typeface="Times New Roman"/>
                <a:cs typeface="Times New Roman"/>
              </a:rPr>
              <a:t>B</a:t>
            </a:r>
            <a:r>
              <a:rPr sz="2950" spc="-120" dirty="0">
                <a:latin typeface="Times New Roman"/>
                <a:cs typeface="Times New Roman"/>
              </a:rPr>
              <a:t> </a:t>
            </a:r>
            <a:r>
              <a:rPr sz="2950" spc="20" dirty="0">
                <a:latin typeface="Symbol"/>
                <a:cs typeface="Symbol"/>
              </a:rPr>
              <a:t></a:t>
            </a:r>
            <a:r>
              <a:rPr sz="2950" dirty="0">
                <a:latin typeface="Times New Roman"/>
                <a:cs typeface="Times New Roman"/>
              </a:rPr>
              <a:t> </a:t>
            </a:r>
            <a:r>
              <a:rPr sz="4425" spc="-135" baseline="26365" dirty="0">
                <a:latin typeface="Symbol"/>
                <a:cs typeface="Symbol"/>
              </a:rPr>
              <a:t></a:t>
            </a:r>
            <a:r>
              <a:rPr sz="2950" spc="-90" dirty="0">
                <a:latin typeface="Times New Roman"/>
                <a:cs typeface="Times New Roman"/>
              </a:rPr>
              <a:t>1	</a:t>
            </a:r>
            <a:r>
              <a:rPr sz="2950" spc="20" dirty="0">
                <a:latin typeface="Times New Roman"/>
                <a:cs typeface="Times New Roman"/>
              </a:rPr>
              <a:t>1</a:t>
            </a:r>
            <a:endParaRPr sz="2950">
              <a:latin typeface="Times New Roman"/>
              <a:cs typeface="Times New Roman"/>
            </a:endParaRPr>
          </a:p>
          <a:p>
            <a:pPr marL="638810" algn="ctr">
              <a:lnSpc>
                <a:spcPct val="100000"/>
              </a:lnSpc>
              <a:spcBef>
                <a:spcPts val="935"/>
              </a:spcBef>
            </a:pPr>
            <a:r>
              <a:rPr sz="2950" spc="20" dirty="0">
                <a:latin typeface="Times New Roman"/>
                <a:cs typeface="Times New Roman"/>
              </a:rPr>
              <a:t>1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7157" y="2832985"/>
            <a:ext cx="1489075" cy="843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ts val="3200"/>
              </a:lnSpc>
              <a:spcBef>
                <a:spcPts val="130"/>
              </a:spcBef>
              <a:tabLst>
                <a:tab pos="1292225" algn="l"/>
              </a:tabLst>
            </a:pPr>
            <a:r>
              <a:rPr sz="2950" spc="15" dirty="0">
                <a:latin typeface="Symbol"/>
                <a:cs typeface="Symbol"/>
              </a:rPr>
              <a:t></a:t>
            </a:r>
            <a:r>
              <a:rPr sz="2950" spc="15" dirty="0">
                <a:latin typeface="Times New Roman"/>
                <a:cs typeface="Times New Roman"/>
              </a:rPr>
              <a:t>	</a:t>
            </a:r>
            <a:r>
              <a:rPr sz="2950" spc="15" dirty="0">
                <a:latin typeface="Symbol"/>
                <a:cs typeface="Symbol"/>
              </a:rPr>
              <a:t></a:t>
            </a:r>
            <a:endParaRPr sz="2950">
              <a:latin typeface="Symbol"/>
              <a:cs typeface="Symbol"/>
            </a:endParaRPr>
          </a:p>
          <a:p>
            <a:pPr marL="50800">
              <a:lnSpc>
                <a:spcPts val="3200"/>
              </a:lnSpc>
              <a:tabLst>
                <a:tab pos="1119505" algn="l"/>
              </a:tabLst>
            </a:pPr>
            <a:r>
              <a:rPr sz="2950" spc="-434" dirty="0">
                <a:latin typeface="Symbol"/>
                <a:cs typeface="Symbol"/>
              </a:rPr>
              <a:t></a:t>
            </a:r>
            <a:r>
              <a:rPr sz="4425" spc="-652" baseline="-17890" dirty="0">
                <a:latin typeface="Symbol"/>
                <a:cs typeface="Symbol"/>
              </a:rPr>
              <a:t></a:t>
            </a:r>
            <a:r>
              <a:rPr sz="4425" spc="-652" baseline="-2824" dirty="0">
                <a:latin typeface="Times New Roman"/>
                <a:cs typeface="Times New Roman"/>
              </a:rPr>
              <a:t>1	</a:t>
            </a:r>
            <a:r>
              <a:rPr sz="4425" spc="-622" baseline="-2824" dirty="0">
                <a:latin typeface="Times New Roman"/>
                <a:cs typeface="Times New Roman"/>
              </a:rPr>
              <a:t>1</a:t>
            </a:r>
            <a:r>
              <a:rPr sz="2950" spc="-415" dirty="0">
                <a:latin typeface="Symbol"/>
                <a:cs typeface="Symbol"/>
              </a:rPr>
              <a:t></a:t>
            </a:r>
            <a:r>
              <a:rPr sz="4425" spc="-622" baseline="-17890" dirty="0">
                <a:latin typeface="Symbol"/>
                <a:cs typeface="Symbol"/>
              </a:rPr>
              <a:t></a:t>
            </a:r>
            <a:endParaRPr sz="4425" baseline="-1789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Đặc 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điểm biên </a:t>
            </a:r>
            <a:r>
              <a:rPr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và 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đường </a:t>
            </a:r>
            <a:r>
              <a:rPr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biên: </a:t>
            </a:r>
            <a:r>
              <a:rPr sz="3600" spc="-5" dirty="0"/>
              <a:t>Đặc </a:t>
            </a:r>
            <a:r>
              <a:rPr sz="3600" dirty="0"/>
              <a:t>trưng  cho </a:t>
            </a:r>
            <a:r>
              <a:rPr sz="3600" spc="-5" dirty="0"/>
              <a:t>đường </a:t>
            </a:r>
            <a:r>
              <a:rPr sz="3600" dirty="0"/>
              <a:t>biên của </a:t>
            </a:r>
            <a:r>
              <a:rPr sz="3600" spc="-5" dirty="0"/>
              <a:t>đối </a:t>
            </a:r>
            <a:r>
              <a:rPr sz="3600" dirty="0"/>
              <a:t>tượng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/>
              <a:t>hữu  ích </a:t>
            </a:r>
            <a:r>
              <a:rPr sz="3600" dirty="0"/>
              <a:t>trong việc trích trọn các thuộc </a:t>
            </a:r>
            <a:r>
              <a:rPr sz="3600" spc="-5" dirty="0"/>
              <a:t>tính  bất biến được </a:t>
            </a:r>
            <a:r>
              <a:rPr sz="3600" dirty="0"/>
              <a:t>dùng khi </a:t>
            </a:r>
            <a:r>
              <a:rPr sz="3600" spc="-5" dirty="0"/>
              <a:t>nhận dạng đối  </a:t>
            </a:r>
            <a:r>
              <a:rPr sz="3600" dirty="0"/>
              <a:t>tượng.</a:t>
            </a:r>
            <a:endParaRPr sz="3600">
              <a:latin typeface="Times New Roman"/>
              <a:cs typeface="Times New Roman"/>
            </a:endParaRPr>
          </a:p>
          <a:p>
            <a:pPr marL="355600" marR="6350" indent="-343535" algn="just">
              <a:lnSpc>
                <a:spcPct val="100000"/>
              </a:lnSpc>
              <a:spcBef>
                <a:spcPts val="86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600" spc="-5" dirty="0">
                <a:latin typeface="Wingdings"/>
                <a:cs typeface="Wingdings"/>
              </a:rPr>
              <a:t>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spc="-5" dirty="0"/>
              <a:t>Các đặc điểm </a:t>
            </a:r>
            <a:r>
              <a:rPr sz="3600" dirty="0"/>
              <a:t>này </a:t>
            </a:r>
            <a:r>
              <a:rPr sz="3600" spc="-5" dirty="0"/>
              <a:t>có </a:t>
            </a:r>
            <a:r>
              <a:rPr sz="3600" dirty="0"/>
              <a:t>thể </a:t>
            </a:r>
            <a:r>
              <a:rPr sz="3600" spc="-5" dirty="0"/>
              <a:t>được </a:t>
            </a:r>
            <a:r>
              <a:rPr sz="3600" dirty="0"/>
              <a:t>trích  chọn nhờ toán tử gradient, toán tử </a:t>
            </a:r>
            <a:r>
              <a:rPr sz="3600" spc="-10" dirty="0"/>
              <a:t>la  </a:t>
            </a:r>
            <a:r>
              <a:rPr sz="3600" spc="-5" dirty="0"/>
              <a:t>bàn, </a:t>
            </a:r>
            <a:r>
              <a:rPr sz="3600" dirty="0"/>
              <a:t>toán tử Laplace</a:t>
            </a:r>
            <a:r>
              <a:rPr sz="3600" spc="-20" dirty="0"/>
              <a:t> </a:t>
            </a:r>
            <a:r>
              <a:rPr sz="3600" dirty="0"/>
              <a:t>v.v..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290" dirty="0">
                <a:latin typeface="Times New Roman"/>
                <a:cs typeface="Times New Roman"/>
              </a:rPr>
              <a:t>KTD</a:t>
            </a:r>
            <a:r>
              <a:rPr sz="3000" b="1" spc="-434" baseline="-13888" dirty="0">
                <a:latin typeface="Times New Roman"/>
                <a:cs typeface="Times New Roman"/>
              </a:rPr>
              <a:t>19</a:t>
            </a:r>
            <a:r>
              <a:rPr sz="1600" b="1" spc="-290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39" y="100076"/>
            <a:ext cx="8684895" cy="233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Xét pixel của </a:t>
            </a:r>
            <a:r>
              <a:rPr sz="2800" dirty="0">
                <a:latin typeface="Times New Roman"/>
                <a:cs typeface="Times New Roman"/>
              </a:rPr>
              <a:t>ảnh, </a:t>
            </a:r>
            <a:r>
              <a:rPr sz="2800" spc="-5" dirty="0">
                <a:latin typeface="Times New Roman"/>
                <a:cs typeface="Times New Roman"/>
              </a:rPr>
              <a:t>nếu </a:t>
            </a:r>
            <a:r>
              <a:rPr sz="2800" spc="-10" dirty="0">
                <a:latin typeface="Times New Roman"/>
                <a:cs typeface="Times New Roman"/>
              </a:rPr>
              <a:t>mọi </a:t>
            </a:r>
            <a:r>
              <a:rPr sz="2800" spc="-5" dirty="0">
                <a:latin typeface="Times New Roman"/>
                <a:cs typeface="Times New Roman"/>
              </a:rPr>
              <a:t>phần tử của </a:t>
            </a:r>
            <a:r>
              <a:rPr sz="2800" dirty="0">
                <a:latin typeface="Times New Roman"/>
                <a:cs typeface="Times New Roman"/>
              </a:rPr>
              <a:t>SE trùng </a:t>
            </a:r>
            <a:r>
              <a:rPr sz="2800" spc="-5" dirty="0">
                <a:latin typeface="Times New Roman"/>
                <a:cs typeface="Times New Roman"/>
              </a:rPr>
              <a:t>với </a:t>
            </a:r>
            <a:r>
              <a:rPr sz="2800" spc="-10" dirty="0">
                <a:latin typeface="Times New Roman"/>
                <a:cs typeface="Times New Roman"/>
              </a:rPr>
              <a:t>phần  </a:t>
            </a:r>
            <a:r>
              <a:rPr sz="2800" spc="-5" dirty="0">
                <a:latin typeface="Times New Roman"/>
                <a:cs typeface="Times New Roman"/>
              </a:rPr>
              <a:t>ảnh tương ứng, thì </a:t>
            </a:r>
            <a:r>
              <a:rPr sz="2800" b="1" spc="-5" dirty="0">
                <a:latin typeface="Times New Roman"/>
                <a:cs typeface="Times New Roman"/>
              </a:rPr>
              <a:t>logical disjunction (OR operation)  </a:t>
            </a:r>
            <a:r>
              <a:rPr sz="2800" spc="-5" dirty="0">
                <a:latin typeface="Times New Roman"/>
                <a:cs typeface="Times New Roman"/>
              </a:rPr>
              <a:t>được thực hiện giữa tâm của SE với pixel tương ứng để  tạo ra pixel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ảnh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output.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8673" y="2542867"/>
            <a:ext cx="7321892" cy="2413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441" y="4975097"/>
            <a:ext cx="8682355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dirty="0">
                <a:latin typeface="Times New Roman"/>
                <a:cs typeface="Times New Roman"/>
              </a:rPr>
              <a:t>đối </a:t>
            </a:r>
            <a:r>
              <a:rPr sz="2800" spc="-5" dirty="0">
                <a:latin typeface="Times New Roman"/>
                <a:cs typeface="Times New Roman"/>
              </a:rPr>
              <a:t>tượng nhỏ hơn </a:t>
            </a:r>
            <a:r>
              <a:rPr sz="2800" dirty="0">
                <a:latin typeface="Times New Roman"/>
                <a:cs typeface="Times New Roman"/>
              </a:rPr>
              <a:t>SE </a:t>
            </a:r>
            <a:r>
              <a:rPr sz="2800" spc="-5" dirty="0">
                <a:latin typeface="Times New Roman"/>
                <a:cs typeface="Times New Roman"/>
              </a:rPr>
              <a:t>sẽ </a:t>
            </a:r>
            <a:r>
              <a:rPr sz="2800" dirty="0">
                <a:latin typeface="Times New Roman"/>
                <a:cs typeface="Times New Roman"/>
              </a:rPr>
              <a:t>bị </a:t>
            </a:r>
            <a:r>
              <a:rPr sz="2800" spc="-5" dirty="0">
                <a:latin typeface="Times New Roman"/>
                <a:cs typeface="Times New Roman"/>
              </a:rPr>
              <a:t>xóa,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dirty="0">
                <a:latin typeface="Times New Roman"/>
                <a:cs typeface="Times New Roman"/>
              </a:rPr>
              <a:t>đối </a:t>
            </a:r>
            <a:r>
              <a:rPr sz="2800" spc="-10" dirty="0">
                <a:latin typeface="Times New Roman"/>
                <a:cs typeface="Times New Roman"/>
              </a:rPr>
              <a:t>tượng </a:t>
            </a:r>
            <a:r>
              <a:rPr sz="2800" dirty="0">
                <a:latin typeface="Times New Roman"/>
                <a:cs typeface="Times New Roman"/>
              </a:rPr>
              <a:t>nối  </a:t>
            </a:r>
            <a:r>
              <a:rPr sz="2800" spc="-5" dirty="0">
                <a:latin typeface="Times New Roman"/>
                <a:cs typeface="Times New Roman"/>
              </a:rPr>
              <a:t>với nhau </a:t>
            </a:r>
            <a:r>
              <a:rPr sz="2800" spc="-10" dirty="0">
                <a:latin typeface="Times New Roman"/>
                <a:cs typeface="Times New Roman"/>
              </a:rPr>
              <a:t>bởi </a:t>
            </a:r>
            <a:r>
              <a:rPr sz="2800" spc="-5" dirty="0">
                <a:latin typeface="Times New Roman"/>
                <a:cs typeface="Times New Roman"/>
              </a:rPr>
              <a:t>đường </a:t>
            </a:r>
            <a:r>
              <a:rPr sz="2800" spc="-10" dirty="0">
                <a:latin typeface="Times New Roman"/>
                <a:cs typeface="Times New Roman"/>
              </a:rPr>
              <a:t>mảnh </a:t>
            </a:r>
            <a:r>
              <a:rPr sz="2800" spc="-5" dirty="0">
                <a:latin typeface="Times New Roman"/>
                <a:cs typeface="Times New Roman"/>
              </a:rPr>
              <a:t>sẽ tách rời </a:t>
            </a:r>
            <a:r>
              <a:rPr sz="2800" dirty="0">
                <a:latin typeface="Times New Roman"/>
                <a:cs typeface="Times New Roman"/>
              </a:rPr>
              <a:t>và </a:t>
            </a:r>
            <a:r>
              <a:rPr sz="2800" spc="-5" dirty="0">
                <a:latin typeface="Times New Roman"/>
                <a:cs typeface="Times New Roman"/>
              </a:rPr>
              <a:t>kích cỡ </a:t>
            </a:r>
            <a:r>
              <a:rPr sz="2800" dirty="0">
                <a:latin typeface="Times New Roman"/>
                <a:cs typeface="Times New Roman"/>
              </a:rPr>
              <a:t>đối </a:t>
            </a:r>
            <a:r>
              <a:rPr sz="2800" spc="-5" dirty="0">
                <a:latin typeface="Times New Roman"/>
                <a:cs typeface="Times New Roman"/>
              </a:rPr>
              <a:t>tượng  sẽ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giảm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58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19271" y="2316792"/>
            <a:ext cx="323850" cy="618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9070">
              <a:lnSpc>
                <a:spcPts val="2325"/>
              </a:lnSpc>
              <a:spcBef>
                <a:spcPts val="110"/>
              </a:spcBef>
            </a:pPr>
            <a:r>
              <a:rPr sz="2150" spc="5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  <a:p>
            <a:pPr marL="38100">
              <a:lnSpc>
                <a:spcPts val="2325"/>
              </a:lnSpc>
            </a:pPr>
            <a:r>
              <a:rPr sz="3225" spc="-397" baseline="-10335" dirty="0">
                <a:latin typeface="Times New Roman"/>
                <a:cs typeface="Times New Roman"/>
              </a:rPr>
              <a:t>0</a:t>
            </a:r>
            <a:r>
              <a:rPr sz="2150" spc="-265" dirty="0">
                <a:latin typeface="Symbol"/>
                <a:cs typeface="Symbol"/>
              </a:rPr>
              <a:t></a:t>
            </a:r>
            <a:r>
              <a:rPr sz="3225" spc="-397" baseline="-23255" dirty="0">
                <a:latin typeface="Symbol"/>
                <a:cs typeface="Symbol"/>
              </a:rPr>
              <a:t></a:t>
            </a:r>
            <a:endParaRPr sz="3225" baseline="-23255">
              <a:latin typeface="Symbol"/>
              <a:cs typeface="Symbo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51156" y="2316792"/>
            <a:ext cx="321310" cy="618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2325"/>
              </a:lnSpc>
              <a:spcBef>
                <a:spcPts val="110"/>
              </a:spcBef>
            </a:pPr>
            <a:r>
              <a:rPr sz="2150" spc="5" dirty="0">
                <a:latin typeface="Symbol"/>
                <a:cs typeface="Symbol"/>
              </a:rPr>
              <a:t></a:t>
            </a:r>
            <a:endParaRPr sz="2150">
              <a:latin typeface="Symbol"/>
              <a:cs typeface="Symbol"/>
            </a:endParaRPr>
          </a:p>
          <a:p>
            <a:pPr marL="38100">
              <a:lnSpc>
                <a:spcPts val="2325"/>
              </a:lnSpc>
            </a:pPr>
            <a:r>
              <a:rPr sz="2150" spc="-270" dirty="0">
                <a:latin typeface="Symbol"/>
                <a:cs typeface="Symbol"/>
              </a:rPr>
              <a:t></a:t>
            </a:r>
            <a:r>
              <a:rPr sz="3225" spc="-405" baseline="-23255" dirty="0">
                <a:latin typeface="Symbol"/>
                <a:cs typeface="Symbol"/>
              </a:rPr>
              <a:t></a:t>
            </a:r>
            <a:r>
              <a:rPr sz="3225" spc="-405" baseline="-10335" dirty="0">
                <a:latin typeface="Times New Roman"/>
                <a:cs typeface="Times New Roman"/>
              </a:rPr>
              <a:t>0</a:t>
            </a:r>
            <a:endParaRPr sz="3225" baseline="-1033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19271" y="2053760"/>
            <a:ext cx="32385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225" spc="30" baseline="-33591" dirty="0">
                <a:latin typeface="Times New Roman"/>
                <a:cs typeface="Times New Roman"/>
              </a:rPr>
              <a:t>0</a:t>
            </a:r>
            <a:r>
              <a:rPr sz="2150" spc="20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156" y="2053760"/>
            <a:ext cx="32131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50" spc="10" dirty="0">
                <a:latin typeface="Symbol"/>
                <a:cs typeface="Symbol"/>
              </a:rPr>
              <a:t></a:t>
            </a:r>
            <a:r>
              <a:rPr sz="3225" spc="15" baseline="-33591" dirty="0">
                <a:latin typeface="Times New Roman"/>
                <a:cs typeface="Times New Roman"/>
              </a:rPr>
              <a:t>0</a:t>
            </a:r>
            <a:endParaRPr sz="3225" baseline="-3359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4671" y="1527695"/>
            <a:ext cx="273050" cy="618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3670">
              <a:lnSpc>
                <a:spcPts val="2325"/>
              </a:lnSpc>
              <a:spcBef>
                <a:spcPts val="110"/>
              </a:spcBef>
            </a:pPr>
            <a:r>
              <a:rPr sz="2150" spc="5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  <a:p>
            <a:pPr marL="12700">
              <a:lnSpc>
                <a:spcPts val="2325"/>
              </a:lnSpc>
            </a:pPr>
            <a:r>
              <a:rPr sz="3225" spc="52" baseline="-2583" dirty="0">
                <a:latin typeface="Times New Roman"/>
                <a:cs typeface="Times New Roman"/>
              </a:rPr>
              <a:t>0</a:t>
            </a:r>
            <a:r>
              <a:rPr sz="2150" spc="5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9271" y="1265205"/>
            <a:ext cx="32385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225" spc="30" baseline="-25839" dirty="0">
                <a:latin typeface="Times New Roman"/>
                <a:cs typeface="Times New Roman"/>
              </a:rPr>
              <a:t>0</a:t>
            </a:r>
            <a:r>
              <a:rPr sz="2150" spc="20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1156" y="1265205"/>
            <a:ext cx="31877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50" dirty="0">
                <a:latin typeface="Symbol"/>
                <a:cs typeface="Symbol"/>
              </a:rPr>
              <a:t></a:t>
            </a:r>
            <a:r>
              <a:rPr sz="3225" baseline="-25839" dirty="0">
                <a:latin typeface="Times New Roman"/>
                <a:cs typeface="Times New Roman"/>
              </a:rPr>
              <a:t>1</a:t>
            </a:r>
            <a:endParaRPr sz="3225" baseline="-25839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76556" y="981784"/>
            <a:ext cx="194119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08000" algn="l"/>
                <a:tab pos="900430" algn="l"/>
                <a:tab pos="1288415" algn="l"/>
                <a:tab pos="1678305" algn="l"/>
              </a:tabLst>
            </a:pPr>
            <a:r>
              <a:rPr sz="3225" b="0" spc="22" baseline="-3875" dirty="0">
                <a:latin typeface="Symbol"/>
                <a:cs typeface="Symbol"/>
              </a:rPr>
              <a:t></a:t>
            </a:r>
            <a:r>
              <a:rPr sz="2150" b="0" spc="5" dirty="0">
                <a:latin typeface="Times New Roman"/>
                <a:cs typeface="Times New Roman"/>
              </a:rPr>
              <a:t>0</a:t>
            </a:r>
            <a:r>
              <a:rPr sz="2150" b="0" dirty="0">
                <a:latin typeface="Times New Roman"/>
                <a:cs typeface="Times New Roman"/>
              </a:rPr>
              <a:t>	</a:t>
            </a:r>
            <a:r>
              <a:rPr sz="2150" b="0" spc="5" dirty="0">
                <a:latin typeface="Times New Roman"/>
                <a:cs typeface="Times New Roman"/>
              </a:rPr>
              <a:t>1</a:t>
            </a:r>
            <a:r>
              <a:rPr sz="2150" b="0" dirty="0">
                <a:latin typeface="Times New Roman"/>
                <a:cs typeface="Times New Roman"/>
              </a:rPr>
              <a:t>	</a:t>
            </a:r>
            <a:r>
              <a:rPr sz="2150" b="0" spc="5" dirty="0">
                <a:latin typeface="Times New Roman"/>
                <a:cs typeface="Times New Roman"/>
              </a:rPr>
              <a:t>0</a:t>
            </a:r>
            <a:r>
              <a:rPr sz="2150" b="0" dirty="0">
                <a:latin typeface="Times New Roman"/>
                <a:cs typeface="Times New Roman"/>
              </a:rPr>
              <a:t>	</a:t>
            </a:r>
            <a:r>
              <a:rPr sz="2150" b="0" spc="5" dirty="0">
                <a:latin typeface="Times New Roman"/>
                <a:cs typeface="Times New Roman"/>
              </a:rPr>
              <a:t>1</a:t>
            </a:r>
            <a:r>
              <a:rPr sz="2150" b="0" dirty="0">
                <a:latin typeface="Times New Roman"/>
                <a:cs typeface="Times New Roman"/>
              </a:rPr>
              <a:t>	</a:t>
            </a:r>
            <a:r>
              <a:rPr sz="2150" b="0" spc="50" dirty="0">
                <a:latin typeface="Times New Roman"/>
                <a:cs typeface="Times New Roman"/>
              </a:rPr>
              <a:t>1</a:t>
            </a:r>
            <a:r>
              <a:rPr sz="3225" b="0" spc="7" baseline="-3875" dirty="0">
                <a:latin typeface="Symbol"/>
                <a:cs typeface="Symbol"/>
              </a:rPr>
              <a:t></a:t>
            </a:r>
            <a:endParaRPr sz="3225" baseline="-3875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989" y="1311876"/>
            <a:ext cx="1959610" cy="167195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518159">
              <a:lnSpc>
                <a:spcPct val="100000"/>
              </a:lnSpc>
              <a:spcBef>
                <a:spcPts val="755"/>
              </a:spcBef>
              <a:tabLst>
                <a:tab pos="1015365" algn="l"/>
                <a:tab pos="1403350" algn="l"/>
                <a:tab pos="1793875" algn="l"/>
              </a:tabLst>
            </a:pPr>
            <a:r>
              <a:rPr sz="3225" spc="7" baseline="-27131" dirty="0">
                <a:latin typeface="Symbol"/>
                <a:cs typeface="Symbol"/>
              </a:rPr>
              <a:t></a:t>
            </a:r>
            <a:r>
              <a:rPr sz="3225" spc="7" baseline="-27131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0	1	1</a:t>
            </a:r>
            <a:endParaRPr sz="2150">
              <a:latin typeface="Times New Roman"/>
              <a:cs typeface="Times New Roman"/>
            </a:endParaRPr>
          </a:p>
          <a:p>
            <a:pPr marR="17780" algn="r">
              <a:lnSpc>
                <a:spcPct val="100000"/>
              </a:lnSpc>
              <a:spcBef>
                <a:spcPts val="660"/>
              </a:spcBef>
              <a:tabLst>
                <a:tab pos="988060" algn="l"/>
                <a:tab pos="1377950" algn="l"/>
                <a:tab pos="1770380" algn="l"/>
              </a:tabLst>
            </a:pPr>
            <a:r>
              <a:rPr sz="3225" i="1" spc="15" baseline="1291" dirty="0">
                <a:latin typeface="Times New Roman"/>
                <a:cs typeface="Times New Roman"/>
              </a:rPr>
              <a:t>X </a:t>
            </a:r>
            <a:r>
              <a:rPr sz="3225" i="1" spc="-367" baseline="1291" dirty="0">
                <a:latin typeface="Times New Roman"/>
                <a:cs typeface="Times New Roman"/>
              </a:rPr>
              <a:t> </a:t>
            </a:r>
            <a:r>
              <a:rPr sz="3225" spc="7" baseline="1291" dirty="0">
                <a:latin typeface="Symbol"/>
                <a:cs typeface="Symbol"/>
              </a:rPr>
              <a:t></a:t>
            </a:r>
            <a:r>
              <a:rPr sz="3225" spc="-7" baseline="1291" dirty="0">
                <a:latin typeface="Times New Roman"/>
                <a:cs typeface="Times New Roman"/>
              </a:rPr>
              <a:t> </a:t>
            </a:r>
            <a:r>
              <a:rPr sz="3225" spc="22" baseline="2583" dirty="0">
                <a:latin typeface="Symbol"/>
                <a:cs typeface="Symbol"/>
              </a:rPr>
              <a:t></a:t>
            </a:r>
            <a:r>
              <a:rPr sz="2150" spc="5" dirty="0">
                <a:latin typeface="Times New Roman"/>
                <a:cs typeface="Times New Roman"/>
              </a:rPr>
              <a:t>0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1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1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  <a:p>
            <a:pPr marR="19685" algn="r">
              <a:lnSpc>
                <a:spcPct val="100000"/>
              </a:lnSpc>
              <a:spcBef>
                <a:spcPts val="665"/>
              </a:spcBef>
              <a:tabLst>
                <a:tab pos="391795" algn="l"/>
                <a:tab pos="779780" algn="l"/>
              </a:tabLst>
            </a:pPr>
            <a:r>
              <a:rPr sz="2150" spc="5" dirty="0">
                <a:latin typeface="Times New Roman"/>
                <a:cs typeface="Times New Roman"/>
              </a:rPr>
              <a:t>1	0	1</a:t>
            </a:r>
            <a:endParaRPr sz="2150">
              <a:latin typeface="Times New Roman"/>
              <a:cs typeface="Times New Roman"/>
            </a:endParaRPr>
          </a:p>
          <a:p>
            <a:pPr marR="19685" algn="r">
              <a:lnSpc>
                <a:spcPct val="100000"/>
              </a:lnSpc>
              <a:spcBef>
                <a:spcPts val="655"/>
              </a:spcBef>
              <a:tabLst>
                <a:tab pos="389890" algn="l"/>
                <a:tab pos="779780" algn="l"/>
              </a:tabLst>
            </a:pPr>
            <a:r>
              <a:rPr sz="2150" spc="5" dirty="0">
                <a:latin typeface="Times New Roman"/>
                <a:cs typeface="Times New Roman"/>
              </a:rPr>
              <a:t>1	1	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01203" y="1638550"/>
            <a:ext cx="120015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72819" algn="l"/>
              </a:tabLst>
            </a:pPr>
            <a:r>
              <a:rPr sz="2150" spc="75" dirty="0">
                <a:latin typeface="Times New Roman"/>
                <a:cs typeface="Times New Roman"/>
              </a:rPr>
              <a:t>B</a:t>
            </a:r>
            <a:r>
              <a:rPr sz="2150" spc="-145" dirty="0">
                <a:latin typeface="Times New Roman"/>
                <a:cs typeface="Times New Roman"/>
              </a:rPr>
              <a:t> </a:t>
            </a:r>
            <a:r>
              <a:rPr sz="2150" spc="60" dirty="0">
                <a:latin typeface="Symbol"/>
                <a:cs typeface="Symbol"/>
              </a:rPr>
              <a:t></a:t>
            </a:r>
            <a:r>
              <a:rPr sz="2150" spc="-175" dirty="0">
                <a:latin typeface="Times New Roman"/>
                <a:cs typeface="Times New Roman"/>
              </a:rPr>
              <a:t> </a:t>
            </a:r>
            <a:r>
              <a:rPr sz="2950" spc="-409" dirty="0">
                <a:latin typeface="Symbol"/>
                <a:cs typeface="Symbol"/>
              </a:rPr>
              <a:t></a:t>
            </a:r>
            <a:r>
              <a:rPr sz="2150" spc="85" dirty="0">
                <a:latin typeface="Symbol"/>
                <a:cs typeface="Symbol"/>
              </a:rPr>
              <a:t>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-140" dirty="0">
                <a:latin typeface="Times New Roman"/>
                <a:cs typeface="Times New Roman"/>
              </a:rPr>
              <a:t>1</a:t>
            </a:r>
            <a:r>
              <a:rPr sz="2950" spc="-240" dirty="0">
                <a:latin typeface="Symbol"/>
                <a:cs typeface="Symbol"/>
              </a:rPr>
              <a:t></a:t>
            </a:r>
            <a:endParaRPr sz="29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6234"/>
            <a:ext cx="8302625" cy="3427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i="1" spc="-5" dirty="0">
                <a:latin typeface="Times New Roman"/>
                <a:cs typeface="Times New Roman"/>
              </a:rPr>
              <a:t>Áp dụng: </a:t>
            </a:r>
            <a:r>
              <a:rPr sz="3600" b="1" spc="-5" dirty="0">
                <a:latin typeface="Times New Roman"/>
                <a:cs typeface="Times New Roman"/>
              </a:rPr>
              <a:t>Người </a:t>
            </a:r>
            <a:r>
              <a:rPr sz="3600" b="1" dirty="0">
                <a:latin typeface="Times New Roman"/>
                <a:cs typeface="Times New Roman"/>
              </a:rPr>
              <a:t>ta </a:t>
            </a:r>
            <a:r>
              <a:rPr sz="3600" b="1" spc="-5" dirty="0">
                <a:latin typeface="Times New Roman"/>
                <a:cs typeface="Times New Roman"/>
              </a:rPr>
              <a:t>thường vận dụng </a:t>
            </a:r>
            <a:r>
              <a:rPr sz="3600" b="1" dirty="0">
                <a:latin typeface="Times New Roman"/>
                <a:cs typeface="Times New Roman"/>
              </a:rPr>
              <a:t>kỹ  thuật </a:t>
            </a:r>
            <a:r>
              <a:rPr sz="3600" b="1" spc="-5" dirty="0">
                <a:latin typeface="Times New Roman"/>
                <a:cs typeface="Times New Roman"/>
              </a:rPr>
              <a:t>này </a:t>
            </a:r>
            <a:r>
              <a:rPr sz="3600" b="1" dirty="0">
                <a:latin typeface="Times New Roman"/>
                <a:cs typeface="Times New Roman"/>
              </a:rPr>
              <a:t>cho các ảnh nhị </a:t>
            </a:r>
            <a:r>
              <a:rPr sz="3600" b="1" spc="-5" dirty="0">
                <a:latin typeface="Times New Roman"/>
                <a:cs typeface="Times New Roman"/>
              </a:rPr>
              <a:t>phân </a:t>
            </a:r>
            <a:r>
              <a:rPr sz="3600" b="1" dirty="0">
                <a:latin typeface="Times New Roman"/>
                <a:cs typeface="Times New Roman"/>
              </a:rPr>
              <a:t>như </a:t>
            </a:r>
            <a:r>
              <a:rPr sz="3600" b="1" spc="-5" dirty="0">
                <a:latin typeface="Times New Roman"/>
                <a:cs typeface="Times New Roman"/>
              </a:rPr>
              <a:t>vân  </a:t>
            </a:r>
            <a:r>
              <a:rPr sz="3600" b="1" dirty="0">
                <a:latin typeface="Times New Roman"/>
                <a:cs typeface="Times New Roman"/>
              </a:rPr>
              <a:t>tay, chữ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viết.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Để </a:t>
            </a:r>
            <a:r>
              <a:rPr sz="3600" b="1" spc="-5" dirty="0">
                <a:latin typeface="Times New Roman"/>
                <a:cs typeface="Times New Roman"/>
              </a:rPr>
              <a:t>không </a:t>
            </a:r>
            <a:r>
              <a:rPr sz="3600" b="1" dirty="0">
                <a:latin typeface="Times New Roman"/>
                <a:cs typeface="Times New Roman"/>
              </a:rPr>
              <a:t>làm ảnh </a:t>
            </a:r>
            <a:r>
              <a:rPr sz="3600" b="1" spc="-5" dirty="0">
                <a:latin typeface="Times New Roman"/>
                <a:cs typeface="Times New Roman"/>
              </a:rPr>
              <a:t>hưởng đến kích  </a:t>
            </a:r>
            <a:r>
              <a:rPr sz="3600" b="1" dirty="0">
                <a:latin typeface="Times New Roman"/>
                <a:cs typeface="Times New Roman"/>
              </a:rPr>
              <a:t>thước của </a:t>
            </a:r>
            <a:r>
              <a:rPr sz="3600" b="1" spc="-5" dirty="0">
                <a:latin typeface="Times New Roman"/>
                <a:cs typeface="Times New Roman"/>
              </a:rPr>
              <a:t>đối tượng trong </a:t>
            </a:r>
            <a:r>
              <a:rPr sz="3600" b="1" dirty="0">
                <a:latin typeface="Times New Roman"/>
                <a:cs typeface="Times New Roman"/>
              </a:rPr>
              <a:t>ảnh, </a:t>
            </a:r>
            <a:r>
              <a:rPr sz="3600" b="1" spc="-10" dirty="0">
                <a:latin typeface="Times New Roman"/>
                <a:cs typeface="Times New Roman"/>
              </a:rPr>
              <a:t>người </a:t>
            </a:r>
            <a:r>
              <a:rPr sz="3600" b="1" dirty="0">
                <a:latin typeface="Times New Roman"/>
                <a:cs typeface="Times New Roman"/>
              </a:rPr>
              <a:t>ta  tiến </a:t>
            </a:r>
            <a:r>
              <a:rPr sz="3600" b="1" spc="-5" dirty="0">
                <a:latin typeface="Times New Roman"/>
                <a:cs typeface="Times New Roman"/>
              </a:rPr>
              <a:t>hành n </a:t>
            </a:r>
            <a:r>
              <a:rPr sz="3600" b="1" dirty="0">
                <a:latin typeface="Times New Roman"/>
                <a:cs typeface="Times New Roman"/>
              </a:rPr>
              <a:t>lần </a:t>
            </a:r>
            <a:r>
              <a:rPr sz="3600" b="1" spc="-5" dirty="0">
                <a:latin typeface="Times New Roman"/>
                <a:cs typeface="Times New Roman"/>
              </a:rPr>
              <a:t>dãn </a:t>
            </a:r>
            <a:r>
              <a:rPr sz="3600" b="1" dirty="0">
                <a:latin typeface="Times New Roman"/>
                <a:cs typeface="Times New Roman"/>
              </a:rPr>
              <a:t>và </a:t>
            </a:r>
            <a:r>
              <a:rPr sz="3600" b="1" spc="-5" dirty="0">
                <a:latin typeface="Times New Roman"/>
                <a:cs typeface="Times New Roman"/>
              </a:rPr>
              <a:t>n </a:t>
            </a:r>
            <a:r>
              <a:rPr sz="3600" b="1" dirty="0">
                <a:latin typeface="Times New Roman"/>
                <a:cs typeface="Times New Roman"/>
              </a:rPr>
              <a:t>lần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co.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60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856234"/>
            <a:ext cx="8679815" cy="544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190" algn="l"/>
                <a:tab pos="2210435" algn="l"/>
                <a:tab pos="3435985" algn="l"/>
                <a:tab pos="4431030" algn="l"/>
                <a:tab pos="5427980" algn="l"/>
                <a:tab pos="6801484" algn="l"/>
                <a:tab pos="7493634" algn="l"/>
                <a:tab pos="8312150" algn="l"/>
              </a:tabLst>
            </a:pPr>
            <a:r>
              <a:rPr sz="3600" dirty="0">
                <a:latin typeface="Times New Roman"/>
                <a:cs typeface="Times New Roman"/>
              </a:rPr>
              <a:t>Dilat</a:t>
            </a:r>
            <a:r>
              <a:rPr sz="3600" spc="-15" dirty="0">
                <a:latin typeface="Times New Roman"/>
                <a:cs typeface="Times New Roman"/>
              </a:rPr>
              <a:t>i</a:t>
            </a:r>
            <a:r>
              <a:rPr sz="3600" dirty="0">
                <a:latin typeface="Times New Roman"/>
                <a:cs typeface="Times New Roman"/>
              </a:rPr>
              <a:t>o</a:t>
            </a:r>
            <a:r>
              <a:rPr sz="3600" spc="10" dirty="0">
                <a:latin typeface="Times New Roman"/>
                <a:cs typeface="Times New Roman"/>
              </a:rPr>
              <a:t>n</a:t>
            </a:r>
            <a:r>
              <a:rPr sz="3600" dirty="0">
                <a:latin typeface="Times New Roman"/>
                <a:cs typeface="Times New Roman"/>
              </a:rPr>
              <a:t>:	nhằm	tăng	</a:t>
            </a:r>
            <a:r>
              <a:rPr sz="3600" spc="5" dirty="0">
                <a:latin typeface="Times New Roman"/>
                <a:cs typeface="Times New Roman"/>
              </a:rPr>
              <a:t>k</a:t>
            </a:r>
            <a:r>
              <a:rPr sz="3600" dirty="0">
                <a:latin typeface="Times New Roman"/>
                <a:cs typeface="Times New Roman"/>
              </a:rPr>
              <a:t>ích	th</a:t>
            </a:r>
            <a:r>
              <a:rPr sz="3600" spc="5" dirty="0">
                <a:latin typeface="Times New Roman"/>
                <a:cs typeface="Times New Roman"/>
              </a:rPr>
              <a:t>ư</a:t>
            </a:r>
            <a:r>
              <a:rPr sz="3600" dirty="0">
                <a:latin typeface="Times New Roman"/>
                <a:cs typeface="Times New Roman"/>
              </a:rPr>
              <a:t>ớc,	bịt	</a:t>
            </a:r>
            <a:r>
              <a:rPr sz="3600" spc="-5" dirty="0">
                <a:latin typeface="Times New Roman"/>
                <a:cs typeface="Times New Roman"/>
              </a:rPr>
              <a:t>cá</a:t>
            </a:r>
            <a:r>
              <a:rPr sz="3600" dirty="0">
                <a:latin typeface="Times New Roman"/>
                <a:cs typeface="Times New Roman"/>
              </a:rPr>
              <a:t>c	</a:t>
            </a:r>
            <a:r>
              <a:rPr sz="3600" spc="-5" dirty="0">
                <a:latin typeface="Times New Roman"/>
                <a:cs typeface="Times New Roman"/>
              </a:rPr>
              <a:t>lỗ  </a:t>
            </a:r>
            <a:r>
              <a:rPr sz="3600" dirty="0">
                <a:latin typeface="Times New Roman"/>
                <a:cs typeface="Times New Roman"/>
              </a:rPr>
              <a:t>hổng</a:t>
            </a:r>
            <a:endParaRPr sz="36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785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dirty="0">
                <a:latin typeface="Times New Roman"/>
                <a:cs typeface="Times New Roman"/>
              </a:rPr>
              <a:t>Có tính giao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hoán:</a:t>
            </a:r>
            <a:endParaRPr sz="3200">
              <a:latin typeface="Times New Roman"/>
              <a:cs typeface="Times New Roman"/>
            </a:endParaRPr>
          </a:p>
          <a:p>
            <a:pPr marL="1349375" lvl="2" indent="-365125">
              <a:lnSpc>
                <a:spcPct val="100000"/>
              </a:lnSpc>
              <a:spcBef>
                <a:spcPts val="660"/>
              </a:spcBef>
              <a:buSzPct val="97222"/>
              <a:buFont typeface="Wingdings"/>
              <a:buChar char=""/>
              <a:tabLst>
                <a:tab pos="1350010" algn="l"/>
              </a:tabLst>
            </a:pPr>
            <a:r>
              <a:rPr sz="3600" i="1" dirty="0">
                <a:latin typeface="Times New Roman"/>
                <a:cs typeface="Times New Roman"/>
              </a:rPr>
              <a:t>A(A,B) = </a:t>
            </a:r>
            <a:r>
              <a:rPr sz="3600" i="1" spc="-55" dirty="0">
                <a:latin typeface="Times New Roman"/>
                <a:cs typeface="Times New Roman"/>
              </a:rPr>
              <a:t>A</a:t>
            </a:r>
            <a:r>
              <a:rPr sz="3800" i="1" spc="-55" dirty="0">
                <a:latin typeface="Symbol"/>
                <a:cs typeface="Symbol"/>
              </a:rPr>
              <a:t></a:t>
            </a:r>
            <a:r>
              <a:rPr sz="3600" i="1" spc="-55" dirty="0">
                <a:latin typeface="Times New Roman"/>
                <a:cs typeface="Times New Roman"/>
              </a:rPr>
              <a:t>B </a:t>
            </a:r>
            <a:r>
              <a:rPr sz="3600" i="1" dirty="0">
                <a:latin typeface="Times New Roman"/>
                <a:cs typeface="Times New Roman"/>
              </a:rPr>
              <a:t>= B </a:t>
            </a:r>
            <a:r>
              <a:rPr sz="3800" i="1" spc="-155" dirty="0">
                <a:latin typeface="Symbol"/>
                <a:cs typeface="Symbol"/>
              </a:rPr>
              <a:t></a:t>
            </a:r>
            <a:r>
              <a:rPr sz="3800" i="1" spc="-155" dirty="0">
                <a:latin typeface="Times New Roman"/>
                <a:cs typeface="Times New Roman"/>
              </a:rPr>
              <a:t> </a:t>
            </a:r>
            <a:r>
              <a:rPr sz="3600" i="1" dirty="0">
                <a:latin typeface="Times New Roman"/>
                <a:cs typeface="Times New Roman"/>
              </a:rPr>
              <a:t>A = D(B,</a:t>
            </a:r>
            <a:r>
              <a:rPr sz="3600" i="1" spc="110" dirty="0">
                <a:latin typeface="Times New Roman"/>
                <a:cs typeface="Times New Roman"/>
              </a:rPr>
              <a:t> </a:t>
            </a:r>
            <a:r>
              <a:rPr sz="3600" i="1" dirty="0">
                <a:latin typeface="Times New Roman"/>
                <a:cs typeface="Times New Roman"/>
              </a:rPr>
              <a:t>A)</a:t>
            </a:r>
            <a:endParaRPr sz="3600">
              <a:latin typeface="Times New Roman"/>
              <a:cs typeface="Times New Roman"/>
            </a:endParaRPr>
          </a:p>
          <a:p>
            <a:pPr marL="698500" marR="202565" lvl="1" indent="-699135" algn="r">
              <a:lnSpc>
                <a:spcPct val="100000"/>
              </a:lnSpc>
              <a:spcBef>
                <a:spcPts val="825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dirty="0">
                <a:latin typeface="Times New Roman"/>
                <a:cs typeface="Times New Roman"/>
              </a:rPr>
              <a:t>Có tính kết hợp: </a:t>
            </a:r>
            <a:r>
              <a:rPr sz="3600" dirty="0">
                <a:latin typeface="Times New Roman"/>
                <a:cs typeface="Times New Roman"/>
              </a:rPr>
              <a:t>(</a:t>
            </a:r>
            <a:r>
              <a:rPr sz="3600" i="1" dirty="0">
                <a:latin typeface="Times New Roman"/>
                <a:cs typeface="Times New Roman"/>
              </a:rPr>
              <a:t>A </a:t>
            </a:r>
            <a:r>
              <a:rPr sz="3600" dirty="0">
                <a:latin typeface="Symbol"/>
                <a:cs typeface="Symbol"/>
              </a:rPr>
              <a:t>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i="1" spc="-5" dirty="0">
                <a:latin typeface="Times New Roman"/>
                <a:cs typeface="Times New Roman"/>
              </a:rPr>
              <a:t>B</a:t>
            </a:r>
            <a:r>
              <a:rPr sz="3600" spc="-5" dirty="0">
                <a:latin typeface="Times New Roman"/>
                <a:cs typeface="Times New Roman"/>
              </a:rPr>
              <a:t>) </a:t>
            </a:r>
            <a:r>
              <a:rPr sz="3600" dirty="0">
                <a:latin typeface="Symbol"/>
                <a:cs typeface="Symbol"/>
              </a:rPr>
              <a:t>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i="1" dirty="0">
                <a:latin typeface="Times New Roman"/>
                <a:cs typeface="Times New Roman"/>
              </a:rPr>
              <a:t>C </a:t>
            </a:r>
            <a:r>
              <a:rPr sz="3600" dirty="0">
                <a:latin typeface="Times New Roman"/>
                <a:cs typeface="Times New Roman"/>
              </a:rPr>
              <a:t>= </a:t>
            </a:r>
            <a:r>
              <a:rPr sz="3600" i="1" dirty="0">
                <a:latin typeface="Times New Roman"/>
                <a:cs typeface="Times New Roman"/>
              </a:rPr>
              <a:t>A </a:t>
            </a:r>
            <a:r>
              <a:rPr sz="3600" spc="-5" dirty="0">
                <a:latin typeface="Symbol"/>
                <a:cs typeface="Symbol"/>
              </a:rPr>
              <a:t></a:t>
            </a:r>
            <a:r>
              <a:rPr sz="3600" spc="-5" dirty="0">
                <a:latin typeface="Times New Roman"/>
                <a:cs typeface="Times New Roman"/>
              </a:rPr>
              <a:t>(</a:t>
            </a:r>
            <a:r>
              <a:rPr sz="3600" i="1" spc="-5" dirty="0">
                <a:latin typeface="Times New Roman"/>
                <a:cs typeface="Times New Roman"/>
              </a:rPr>
              <a:t>B </a:t>
            </a:r>
            <a:r>
              <a:rPr sz="3600" dirty="0">
                <a:latin typeface="Symbol"/>
                <a:cs typeface="Symbol"/>
              </a:rPr>
              <a:t></a:t>
            </a:r>
            <a:r>
              <a:rPr sz="3600" spc="-100" dirty="0">
                <a:latin typeface="Times New Roman"/>
                <a:cs typeface="Times New Roman"/>
              </a:rPr>
              <a:t> </a:t>
            </a:r>
            <a:r>
              <a:rPr sz="3600" i="1" spc="-5" dirty="0">
                <a:latin typeface="Times New Roman"/>
                <a:cs typeface="Times New Roman"/>
              </a:rPr>
              <a:t>C</a:t>
            </a:r>
            <a:r>
              <a:rPr sz="3600" spc="-5" dirty="0">
                <a:latin typeface="Times New Roman"/>
                <a:cs typeface="Times New Roman"/>
              </a:rPr>
              <a:t>)</a:t>
            </a:r>
            <a:endParaRPr sz="3600">
              <a:latin typeface="Times New Roman"/>
              <a:cs typeface="Times New Roman"/>
            </a:endParaRPr>
          </a:p>
          <a:p>
            <a:pPr marL="364490" marR="196850" indent="-364490" algn="r">
              <a:lnSpc>
                <a:spcPct val="100000"/>
              </a:lnSpc>
              <a:spcBef>
                <a:spcPts val="855"/>
              </a:spcBef>
              <a:buSzPct val="97222"/>
              <a:buFont typeface="Wingdings"/>
              <a:buChar char=""/>
              <a:tabLst>
                <a:tab pos="364490" algn="l"/>
              </a:tabLst>
            </a:pPr>
            <a:r>
              <a:rPr sz="3600" dirty="0">
                <a:latin typeface="Times New Roman"/>
                <a:cs typeface="Times New Roman"/>
              </a:rPr>
              <a:t>Erosion : co kích thước, </a:t>
            </a:r>
            <a:r>
              <a:rPr sz="3600" spc="-5" dirty="0">
                <a:latin typeface="Times New Roman"/>
                <a:cs typeface="Times New Roman"/>
              </a:rPr>
              <a:t>mở </a:t>
            </a:r>
            <a:r>
              <a:rPr sz="3600" dirty="0">
                <a:latin typeface="Times New Roman"/>
                <a:cs typeface="Times New Roman"/>
              </a:rPr>
              <a:t>rộng khoảng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hở</a:t>
            </a:r>
            <a:endParaRPr sz="36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780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dirty="0">
                <a:latin typeface="Times New Roman"/>
                <a:cs typeface="Times New Roman"/>
              </a:rPr>
              <a:t>Không có tính giao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hoán</a:t>
            </a:r>
            <a:endParaRPr sz="32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775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dirty="0">
                <a:latin typeface="Times New Roman"/>
                <a:cs typeface="Times New Roman"/>
              </a:rPr>
              <a:t>Không có tính kết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hợp</a:t>
            </a:r>
            <a:endParaRPr sz="32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spc="-5" dirty="0">
                <a:latin typeface="Times New Roman"/>
                <a:cs typeface="Times New Roman"/>
              </a:rPr>
              <a:t>Dilation </a:t>
            </a:r>
            <a:r>
              <a:rPr sz="3200" dirty="0">
                <a:latin typeface="Times New Roman"/>
                <a:cs typeface="Times New Roman"/>
              </a:rPr>
              <a:t>và erosion có tính đối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ngẫu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61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6234"/>
            <a:ext cx="830199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spc="-5" dirty="0">
                <a:latin typeface="Times New Roman"/>
                <a:cs typeface="Times New Roman"/>
              </a:rPr>
              <a:t>Hai </a:t>
            </a:r>
            <a:r>
              <a:rPr sz="3600" dirty="0">
                <a:latin typeface="Times New Roman"/>
                <a:cs typeface="Times New Roman"/>
              </a:rPr>
              <a:t>phép toán phát triển và bào mòn  thường được sử </a:t>
            </a:r>
            <a:r>
              <a:rPr sz="3600" spc="-5" dirty="0">
                <a:latin typeface="Times New Roman"/>
                <a:cs typeface="Times New Roman"/>
              </a:rPr>
              <a:t>dụng </a:t>
            </a:r>
            <a:r>
              <a:rPr sz="3600" dirty="0">
                <a:latin typeface="Times New Roman"/>
                <a:cs typeface="Times New Roman"/>
              </a:rPr>
              <a:t>cùng nhau. </a:t>
            </a:r>
            <a:r>
              <a:rPr sz="3600" spc="-5" dirty="0">
                <a:latin typeface="Times New Roman"/>
                <a:cs typeface="Times New Roman"/>
              </a:rPr>
              <a:t>Từ </a:t>
            </a:r>
            <a:r>
              <a:rPr sz="3600" dirty="0">
                <a:latin typeface="Times New Roman"/>
                <a:cs typeface="Times New Roman"/>
              </a:rPr>
              <a:t>nhu  </a:t>
            </a:r>
            <a:r>
              <a:rPr sz="3600" spc="-5" dirty="0">
                <a:latin typeface="Times New Roman"/>
                <a:cs typeface="Times New Roman"/>
              </a:rPr>
              <a:t>cầu </a:t>
            </a:r>
            <a:r>
              <a:rPr sz="3600" dirty="0">
                <a:latin typeface="Times New Roman"/>
                <a:cs typeface="Times New Roman"/>
              </a:rPr>
              <a:t>đó, người </a:t>
            </a:r>
            <a:r>
              <a:rPr sz="3600" spc="-5" dirty="0">
                <a:latin typeface="Times New Roman"/>
                <a:cs typeface="Times New Roman"/>
              </a:rPr>
              <a:t>ta </a:t>
            </a:r>
            <a:r>
              <a:rPr sz="3600" dirty="0">
                <a:latin typeface="Times New Roman"/>
                <a:cs typeface="Times New Roman"/>
              </a:rPr>
              <a:t>kết hợp 2 phép toán này  để tạo nên một số </a:t>
            </a:r>
            <a:r>
              <a:rPr sz="3600" spc="-5" dirty="0">
                <a:latin typeface="Times New Roman"/>
                <a:cs typeface="Times New Roman"/>
              </a:rPr>
              <a:t>phép </a:t>
            </a:r>
            <a:r>
              <a:rPr sz="3600" dirty="0">
                <a:latin typeface="Times New Roman"/>
                <a:cs typeface="Times New Roman"/>
              </a:rPr>
              <a:t>toán </a:t>
            </a:r>
            <a:r>
              <a:rPr sz="3600" spc="-5" dirty="0">
                <a:latin typeface="Times New Roman"/>
                <a:cs typeface="Times New Roman"/>
              </a:rPr>
              <a:t>có mức </a:t>
            </a:r>
            <a:r>
              <a:rPr sz="3600" dirty="0">
                <a:latin typeface="Times New Roman"/>
                <a:cs typeface="Times New Roman"/>
              </a:rPr>
              <a:t>độ  quan trọng </a:t>
            </a:r>
            <a:r>
              <a:rPr sz="3600" spc="-5" dirty="0">
                <a:latin typeface="Times New Roman"/>
                <a:cs typeface="Times New Roman"/>
              </a:rPr>
              <a:t>cao </a:t>
            </a:r>
            <a:r>
              <a:rPr sz="3600" dirty="0">
                <a:latin typeface="Times New Roman"/>
                <a:cs typeface="Times New Roman"/>
              </a:rPr>
              <a:t>hơn: </a:t>
            </a:r>
            <a:r>
              <a:rPr sz="3600" b="1" spc="-5" dirty="0">
                <a:latin typeface="Times New Roman"/>
                <a:cs typeface="Times New Roman"/>
              </a:rPr>
              <a:t>phép </a:t>
            </a:r>
            <a:r>
              <a:rPr sz="3600" b="1" spc="-10" dirty="0">
                <a:latin typeface="Times New Roman"/>
                <a:cs typeface="Times New Roman"/>
              </a:rPr>
              <a:t>mở </a:t>
            </a:r>
            <a:r>
              <a:rPr sz="3600" b="1" spc="-5" dirty="0">
                <a:latin typeface="Times New Roman"/>
                <a:cs typeface="Times New Roman"/>
              </a:rPr>
              <a:t>và phép  đóng.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62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0600" y="3470147"/>
            <a:ext cx="7324344" cy="2625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9740" y="761208"/>
            <a:ext cx="7182484" cy="208533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Phép mở</a:t>
            </a:r>
            <a:r>
              <a:rPr sz="3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(open)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3200" b="1" dirty="0">
                <a:latin typeface="Times New Roman"/>
                <a:cs typeface="Times New Roman"/>
              </a:rPr>
              <a:t>Phép </a:t>
            </a:r>
            <a:r>
              <a:rPr sz="3200" b="1" spc="-5" dirty="0">
                <a:latin typeface="Times New Roman"/>
                <a:cs typeface="Times New Roman"/>
              </a:rPr>
              <a:t>mở </a:t>
            </a:r>
            <a:r>
              <a:rPr sz="3200" b="1" dirty="0">
                <a:latin typeface="Times New Roman"/>
                <a:cs typeface="Times New Roman"/>
              </a:rPr>
              <a:t>là </a:t>
            </a:r>
            <a:r>
              <a:rPr sz="3200" b="1" spc="5" dirty="0">
                <a:latin typeface="Times New Roman"/>
                <a:cs typeface="Times New Roman"/>
              </a:rPr>
              <a:t>co </a:t>
            </a:r>
            <a:r>
              <a:rPr sz="3200" b="1" dirty="0">
                <a:latin typeface="Times New Roman"/>
                <a:cs typeface="Times New Roman"/>
              </a:rPr>
              <a:t>rồi giãn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nở</a:t>
            </a:r>
            <a:endParaRPr sz="320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  <a:spcBef>
                <a:spcPts val="2380"/>
              </a:spcBef>
              <a:tabLst>
                <a:tab pos="4036695" algn="l"/>
              </a:tabLst>
            </a:pPr>
            <a:r>
              <a:rPr sz="3850" i="1" spc="170" dirty="0">
                <a:latin typeface="Times New Roman"/>
                <a:cs typeface="Times New Roman"/>
              </a:rPr>
              <a:t>OPEN</a:t>
            </a:r>
            <a:r>
              <a:rPr sz="3850" spc="170" dirty="0">
                <a:latin typeface="Times New Roman"/>
                <a:cs typeface="Times New Roman"/>
              </a:rPr>
              <a:t>(</a:t>
            </a:r>
            <a:r>
              <a:rPr sz="3850" i="1" spc="170" dirty="0">
                <a:latin typeface="Times New Roman"/>
                <a:cs typeface="Times New Roman"/>
              </a:rPr>
              <a:t>X</a:t>
            </a:r>
            <a:r>
              <a:rPr sz="3850" i="1" spc="-495" dirty="0">
                <a:latin typeface="Times New Roman"/>
                <a:cs typeface="Times New Roman"/>
              </a:rPr>
              <a:t> </a:t>
            </a:r>
            <a:r>
              <a:rPr sz="3850" spc="65" dirty="0">
                <a:latin typeface="Times New Roman"/>
                <a:cs typeface="Times New Roman"/>
              </a:rPr>
              <a:t>,</a:t>
            </a:r>
            <a:r>
              <a:rPr sz="3850" spc="-495" dirty="0">
                <a:latin typeface="Times New Roman"/>
                <a:cs typeface="Times New Roman"/>
              </a:rPr>
              <a:t> </a:t>
            </a:r>
            <a:r>
              <a:rPr sz="3850" i="1" spc="110" dirty="0">
                <a:latin typeface="Times New Roman"/>
                <a:cs typeface="Times New Roman"/>
              </a:rPr>
              <a:t>B</a:t>
            </a:r>
            <a:r>
              <a:rPr sz="3850" spc="110" dirty="0">
                <a:latin typeface="Times New Roman"/>
                <a:cs typeface="Times New Roman"/>
              </a:rPr>
              <a:t>)</a:t>
            </a:r>
            <a:r>
              <a:rPr sz="3850" spc="-175" dirty="0">
                <a:latin typeface="Times New Roman"/>
                <a:cs typeface="Times New Roman"/>
              </a:rPr>
              <a:t> </a:t>
            </a:r>
            <a:r>
              <a:rPr sz="3850" spc="140" dirty="0">
                <a:latin typeface="Symbol"/>
                <a:cs typeface="Symbol"/>
              </a:rPr>
              <a:t></a:t>
            </a:r>
            <a:r>
              <a:rPr sz="3850" spc="75" dirty="0">
                <a:latin typeface="Times New Roman"/>
                <a:cs typeface="Times New Roman"/>
              </a:rPr>
              <a:t> </a:t>
            </a:r>
            <a:r>
              <a:rPr sz="3850" i="1" spc="160" dirty="0">
                <a:latin typeface="Times New Roman"/>
                <a:cs typeface="Times New Roman"/>
              </a:rPr>
              <a:t>X	B</a:t>
            </a:r>
            <a:r>
              <a:rPr sz="3850" i="1" spc="-175" dirty="0">
                <a:latin typeface="Times New Roman"/>
                <a:cs typeface="Times New Roman"/>
              </a:rPr>
              <a:t> </a:t>
            </a:r>
            <a:r>
              <a:rPr sz="3850" spc="140" dirty="0">
                <a:latin typeface="Symbol"/>
                <a:cs typeface="Symbol"/>
              </a:rPr>
              <a:t></a:t>
            </a:r>
            <a:r>
              <a:rPr sz="3850" spc="-315" dirty="0">
                <a:latin typeface="Times New Roman"/>
                <a:cs typeface="Times New Roman"/>
              </a:rPr>
              <a:t> </a:t>
            </a:r>
            <a:r>
              <a:rPr sz="3850" spc="280" dirty="0">
                <a:latin typeface="Times New Roman"/>
                <a:cs typeface="Times New Roman"/>
              </a:rPr>
              <a:t>(</a:t>
            </a:r>
            <a:r>
              <a:rPr sz="3850" i="1" spc="280" dirty="0">
                <a:latin typeface="Times New Roman"/>
                <a:cs typeface="Times New Roman"/>
              </a:rPr>
              <a:t>X</a:t>
            </a:r>
            <a:r>
              <a:rPr sz="3850" i="1" spc="-545" dirty="0">
                <a:latin typeface="Times New Roman"/>
                <a:cs typeface="Times New Roman"/>
              </a:rPr>
              <a:t> </a:t>
            </a:r>
            <a:r>
              <a:rPr sz="3850" spc="10" dirty="0">
                <a:latin typeface="Symbol"/>
                <a:cs typeface="Symbol"/>
              </a:rPr>
              <a:t></a:t>
            </a:r>
            <a:r>
              <a:rPr sz="3850" spc="10" dirty="0">
                <a:latin typeface="Times New Roman"/>
                <a:cs typeface="Times New Roman"/>
              </a:rPr>
              <a:t>B)</a:t>
            </a:r>
            <a:r>
              <a:rPr sz="3850" spc="-390" dirty="0">
                <a:latin typeface="Times New Roman"/>
                <a:cs typeface="Times New Roman"/>
              </a:rPr>
              <a:t> </a:t>
            </a:r>
            <a:r>
              <a:rPr sz="3850" spc="200" dirty="0">
                <a:latin typeface="Symbol"/>
                <a:cs typeface="Symbol"/>
              </a:rPr>
              <a:t></a:t>
            </a:r>
            <a:r>
              <a:rPr sz="3850" spc="-434" dirty="0">
                <a:latin typeface="Times New Roman"/>
                <a:cs typeface="Times New Roman"/>
              </a:rPr>
              <a:t> </a:t>
            </a:r>
            <a:r>
              <a:rPr sz="3850" spc="175" dirty="0">
                <a:latin typeface="Times New Roman"/>
                <a:cs typeface="Times New Roman"/>
              </a:rPr>
              <a:t>B</a:t>
            </a:r>
            <a:endParaRPr sz="3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32183" y="2285996"/>
            <a:ext cx="1971980" cy="672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63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859281"/>
            <a:ext cx="2436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</a:rPr>
              <a:t>Phép </a:t>
            </a:r>
            <a:r>
              <a:rPr sz="2800" spc="-10" dirty="0">
                <a:solidFill>
                  <a:srgbClr val="FF0000"/>
                </a:solidFill>
              </a:rPr>
              <a:t>mở</a:t>
            </a:r>
            <a:r>
              <a:rPr sz="2800" spc="-25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(open)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459740" y="1126411"/>
            <a:ext cx="4921885" cy="1296670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25"/>
              </a:spcBef>
            </a:pPr>
            <a:r>
              <a:rPr sz="2800" b="1" spc="-5" dirty="0">
                <a:latin typeface="Times New Roman"/>
                <a:cs typeface="Times New Roman"/>
              </a:rPr>
              <a:t>Phép </a:t>
            </a:r>
            <a:r>
              <a:rPr sz="2800" b="1" spc="-10" dirty="0">
                <a:latin typeface="Times New Roman"/>
                <a:cs typeface="Times New Roman"/>
              </a:rPr>
              <a:t>mở </a:t>
            </a:r>
            <a:r>
              <a:rPr sz="2800" b="1" spc="-5" dirty="0">
                <a:latin typeface="Times New Roman"/>
                <a:cs typeface="Times New Roman"/>
              </a:rPr>
              <a:t>là </a:t>
            </a:r>
            <a:r>
              <a:rPr sz="2800" b="1" spc="-10" dirty="0">
                <a:latin typeface="Times New Roman"/>
                <a:cs typeface="Times New Roman"/>
              </a:rPr>
              <a:t>co </a:t>
            </a:r>
            <a:r>
              <a:rPr sz="2800" b="1" spc="-5" dirty="0">
                <a:latin typeface="Times New Roman"/>
                <a:cs typeface="Times New Roman"/>
              </a:rPr>
              <a:t>rồi giãn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nở</a:t>
            </a:r>
            <a:endParaRPr sz="2800">
              <a:latin typeface="Times New Roman"/>
              <a:cs typeface="Times New Roman"/>
            </a:endParaRPr>
          </a:p>
          <a:p>
            <a:pPr marL="421640">
              <a:lnSpc>
                <a:spcPct val="100000"/>
              </a:lnSpc>
              <a:spcBef>
                <a:spcPts val="1720"/>
              </a:spcBef>
              <a:tabLst>
                <a:tab pos="2887345" algn="l"/>
              </a:tabLst>
            </a:pPr>
            <a:r>
              <a:rPr sz="2500" i="1" spc="100" dirty="0">
                <a:latin typeface="Times New Roman"/>
                <a:cs typeface="Times New Roman"/>
              </a:rPr>
              <a:t>OPEN</a:t>
            </a:r>
            <a:r>
              <a:rPr sz="2500" spc="100" dirty="0">
                <a:latin typeface="Times New Roman"/>
                <a:cs typeface="Times New Roman"/>
              </a:rPr>
              <a:t>(</a:t>
            </a:r>
            <a:r>
              <a:rPr sz="2500" i="1" spc="100" dirty="0">
                <a:latin typeface="Times New Roman"/>
                <a:cs typeface="Times New Roman"/>
              </a:rPr>
              <a:t>X</a:t>
            </a:r>
            <a:r>
              <a:rPr sz="2500" i="1" spc="-325" dirty="0">
                <a:latin typeface="Times New Roman"/>
                <a:cs typeface="Times New Roman"/>
              </a:rPr>
              <a:t> </a:t>
            </a:r>
            <a:r>
              <a:rPr sz="2500" spc="35" dirty="0">
                <a:latin typeface="Times New Roman"/>
                <a:cs typeface="Times New Roman"/>
              </a:rPr>
              <a:t>,</a:t>
            </a:r>
            <a:r>
              <a:rPr sz="2500" spc="-320" dirty="0">
                <a:latin typeface="Times New Roman"/>
                <a:cs typeface="Times New Roman"/>
              </a:rPr>
              <a:t> </a:t>
            </a:r>
            <a:r>
              <a:rPr sz="2500" i="1" spc="65" dirty="0">
                <a:latin typeface="Times New Roman"/>
                <a:cs typeface="Times New Roman"/>
              </a:rPr>
              <a:t>B</a:t>
            </a:r>
            <a:r>
              <a:rPr sz="2500" spc="65" dirty="0">
                <a:latin typeface="Times New Roman"/>
                <a:cs typeface="Times New Roman"/>
              </a:rPr>
              <a:t>)</a:t>
            </a:r>
            <a:r>
              <a:rPr sz="2500" spc="-114" dirty="0">
                <a:latin typeface="Times New Roman"/>
                <a:cs typeface="Times New Roman"/>
              </a:rPr>
              <a:t> </a:t>
            </a:r>
            <a:r>
              <a:rPr sz="2500" spc="80" dirty="0">
                <a:latin typeface="Symbol"/>
                <a:cs typeface="Symbol"/>
              </a:rPr>
              <a:t></a:t>
            </a:r>
            <a:r>
              <a:rPr sz="2500" spc="40" dirty="0">
                <a:latin typeface="Times New Roman"/>
                <a:cs typeface="Times New Roman"/>
              </a:rPr>
              <a:t> </a:t>
            </a:r>
            <a:r>
              <a:rPr sz="2500" i="1" spc="90" dirty="0">
                <a:latin typeface="Times New Roman"/>
                <a:cs typeface="Times New Roman"/>
              </a:rPr>
              <a:t>X	B</a:t>
            </a:r>
            <a:r>
              <a:rPr sz="2500" i="1" spc="-125" dirty="0">
                <a:latin typeface="Times New Roman"/>
                <a:cs typeface="Times New Roman"/>
              </a:rPr>
              <a:t> </a:t>
            </a:r>
            <a:r>
              <a:rPr sz="2500" spc="80" dirty="0">
                <a:latin typeface="Symbol"/>
                <a:cs typeface="Symbol"/>
              </a:rPr>
              <a:t></a:t>
            </a:r>
            <a:r>
              <a:rPr sz="2500" spc="-210" dirty="0">
                <a:latin typeface="Times New Roman"/>
                <a:cs typeface="Times New Roman"/>
              </a:rPr>
              <a:t> </a:t>
            </a:r>
            <a:r>
              <a:rPr sz="2500" spc="175" dirty="0">
                <a:latin typeface="Times New Roman"/>
                <a:cs typeface="Times New Roman"/>
              </a:rPr>
              <a:t>(</a:t>
            </a:r>
            <a:r>
              <a:rPr sz="2500" i="1" spc="175" dirty="0">
                <a:latin typeface="Times New Roman"/>
                <a:cs typeface="Times New Roman"/>
              </a:rPr>
              <a:t>X</a:t>
            </a:r>
            <a:r>
              <a:rPr sz="2500" i="1" spc="-35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Symbol"/>
                <a:cs typeface="Symbol"/>
              </a:rPr>
              <a:t></a:t>
            </a:r>
            <a:r>
              <a:rPr sz="2500" spc="-5" dirty="0">
                <a:latin typeface="Times New Roman"/>
                <a:cs typeface="Times New Roman"/>
              </a:rPr>
              <a:t>B)</a:t>
            </a:r>
            <a:r>
              <a:rPr sz="2500" spc="-260" dirty="0">
                <a:latin typeface="Times New Roman"/>
                <a:cs typeface="Times New Roman"/>
              </a:rPr>
              <a:t> </a:t>
            </a:r>
            <a:r>
              <a:rPr sz="2500" spc="114" dirty="0">
                <a:latin typeface="Symbol"/>
                <a:cs typeface="Symbol"/>
              </a:rPr>
              <a:t></a:t>
            </a:r>
            <a:r>
              <a:rPr sz="2500" spc="-285" dirty="0">
                <a:latin typeface="Times New Roman"/>
                <a:cs typeface="Times New Roman"/>
              </a:rPr>
              <a:t> </a:t>
            </a:r>
            <a:r>
              <a:rPr sz="2500" spc="100" dirty="0">
                <a:latin typeface="Times New Roman"/>
                <a:cs typeface="Times New Roman"/>
              </a:rPr>
              <a:t>B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4071" y="4145592"/>
            <a:ext cx="323850" cy="618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9070">
              <a:lnSpc>
                <a:spcPts val="2325"/>
              </a:lnSpc>
              <a:spcBef>
                <a:spcPts val="110"/>
              </a:spcBef>
            </a:pPr>
            <a:r>
              <a:rPr sz="2150" spc="5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  <a:p>
            <a:pPr marL="38100">
              <a:lnSpc>
                <a:spcPts val="2325"/>
              </a:lnSpc>
            </a:pPr>
            <a:r>
              <a:rPr sz="3225" spc="-397" baseline="-10335" dirty="0">
                <a:latin typeface="Times New Roman"/>
                <a:cs typeface="Times New Roman"/>
              </a:rPr>
              <a:t>0</a:t>
            </a:r>
            <a:r>
              <a:rPr sz="2150" spc="-265" dirty="0">
                <a:latin typeface="Symbol"/>
                <a:cs typeface="Symbol"/>
              </a:rPr>
              <a:t></a:t>
            </a:r>
            <a:r>
              <a:rPr sz="3225" spc="-397" baseline="-23255" dirty="0">
                <a:latin typeface="Symbol"/>
                <a:cs typeface="Symbol"/>
              </a:rPr>
              <a:t></a:t>
            </a:r>
            <a:endParaRPr sz="3225" baseline="-23255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956" y="4145592"/>
            <a:ext cx="321310" cy="618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2325"/>
              </a:lnSpc>
              <a:spcBef>
                <a:spcPts val="110"/>
              </a:spcBef>
            </a:pPr>
            <a:r>
              <a:rPr sz="2150" spc="5" dirty="0">
                <a:latin typeface="Symbol"/>
                <a:cs typeface="Symbol"/>
              </a:rPr>
              <a:t></a:t>
            </a:r>
            <a:endParaRPr sz="2150">
              <a:latin typeface="Symbol"/>
              <a:cs typeface="Symbol"/>
            </a:endParaRPr>
          </a:p>
          <a:p>
            <a:pPr marL="38100">
              <a:lnSpc>
                <a:spcPts val="2325"/>
              </a:lnSpc>
            </a:pPr>
            <a:r>
              <a:rPr sz="2150" spc="-270" dirty="0">
                <a:latin typeface="Symbol"/>
                <a:cs typeface="Symbol"/>
              </a:rPr>
              <a:t></a:t>
            </a:r>
            <a:r>
              <a:rPr sz="3225" spc="-405" baseline="-23255" dirty="0">
                <a:latin typeface="Symbol"/>
                <a:cs typeface="Symbol"/>
              </a:rPr>
              <a:t></a:t>
            </a:r>
            <a:r>
              <a:rPr sz="3225" spc="-405" baseline="-10335" dirty="0">
                <a:latin typeface="Times New Roman"/>
                <a:cs typeface="Times New Roman"/>
              </a:rPr>
              <a:t>0</a:t>
            </a:r>
            <a:endParaRPr sz="3225" baseline="-1033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24071" y="3882559"/>
            <a:ext cx="32385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225" spc="30" baseline="-33591" dirty="0">
                <a:latin typeface="Times New Roman"/>
                <a:cs typeface="Times New Roman"/>
              </a:rPr>
              <a:t>0</a:t>
            </a:r>
            <a:r>
              <a:rPr sz="2150" spc="20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5956" y="3882559"/>
            <a:ext cx="32131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50" spc="10" dirty="0">
                <a:latin typeface="Symbol"/>
                <a:cs typeface="Symbol"/>
              </a:rPr>
              <a:t></a:t>
            </a:r>
            <a:r>
              <a:rPr sz="3225" spc="15" baseline="-33591" dirty="0">
                <a:latin typeface="Times New Roman"/>
                <a:cs typeface="Times New Roman"/>
              </a:rPr>
              <a:t>0</a:t>
            </a:r>
            <a:endParaRPr sz="3225" baseline="-3359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9471" y="3356495"/>
            <a:ext cx="273050" cy="618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3670">
              <a:lnSpc>
                <a:spcPts val="2325"/>
              </a:lnSpc>
              <a:spcBef>
                <a:spcPts val="110"/>
              </a:spcBef>
            </a:pPr>
            <a:r>
              <a:rPr sz="2150" spc="5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  <a:p>
            <a:pPr marL="12700">
              <a:lnSpc>
                <a:spcPts val="2325"/>
              </a:lnSpc>
            </a:pPr>
            <a:r>
              <a:rPr sz="3225" spc="52" baseline="-2583" dirty="0">
                <a:latin typeface="Times New Roman"/>
                <a:cs typeface="Times New Roman"/>
              </a:rPr>
              <a:t>0</a:t>
            </a:r>
            <a:r>
              <a:rPr sz="2150" spc="5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4071" y="3094005"/>
            <a:ext cx="32385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225" spc="30" baseline="-25839" dirty="0">
                <a:latin typeface="Times New Roman"/>
                <a:cs typeface="Times New Roman"/>
              </a:rPr>
              <a:t>0</a:t>
            </a:r>
            <a:r>
              <a:rPr sz="2150" spc="20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5956" y="3094005"/>
            <a:ext cx="31877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50" dirty="0">
                <a:latin typeface="Symbol"/>
                <a:cs typeface="Symbol"/>
              </a:rPr>
              <a:t></a:t>
            </a:r>
            <a:r>
              <a:rPr sz="3225" baseline="-25839" dirty="0">
                <a:latin typeface="Times New Roman"/>
                <a:cs typeface="Times New Roman"/>
              </a:rPr>
              <a:t>1</a:t>
            </a:r>
            <a:endParaRPr sz="3225" baseline="-25839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3089" y="2728192"/>
            <a:ext cx="2484755" cy="20840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760"/>
              </a:spcBef>
              <a:tabLst>
                <a:tab pos="1026160" algn="l"/>
                <a:tab pos="1418590" algn="l"/>
                <a:tab pos="1806575" algn="l"/>
                <a:tab pos="2196465" algn="l"/>
              </a:tabLst>
            </a:pPr>
            <a:r>
              <a:rPr sz="3225" spc="15" baseline="-3875" dirty="0">
                <a:latin typeface="Symbol"/>
                <a:cs typeface="Symbol"/>
              </a:rPr>
              <a:t></a:t>
            </a:r>
            <a:r>
              <a:rPr sz="2150" spc="10" dirty="0">
                <a:latin typeface="Times New Roman"/>
                <a:cs typeface="Times New Roman"/>
              </a:rPr>
              <a:t>0	</a:t>
            </a:r>
            <a:r>
              <a:rPr sz="2150" spc="5" dirty="0">
                <a:latin typeface="Times New Roman"/>
                <a:cs typeface="Times New Roman"/>
              </a:rPr>
              <a:t>1	0	1	</a:t>
            </a:r>
            <a:r>
              <a:rPr sz="2150" spc="25" dirty="0">
                <a:latin typeface="Times New Roman"/>
                <a:cs typeface="Times New Roman"/>
              </a:rPr>
              <a:t>1</a:t>
            </a:r>
            <a:r>
              <a:rPr sz="3225" spc="37" baseline="-3875" dirty="0">
                <a:latin typeface="Symbol"/>
                <a:cs typeface="Symbol"/>
              </a:rPr>
              <a:t></a:t>
            </a:r>
            <a:endParaRPr sz="3225" baseline="-3875">
              <a:latin typeface="Symbol"/>
              <a:cs typeface="Symbol"/>
            </a:endParaRPr>
          </a:p>
          <a:p>
            <a:pPr marL="530860">
              <a:lnSpc>
                <a:spcPct val="100000"/>
              </a:lnSpc>
              <a:spcBef>
                <a:spcPts val="665"/>
              </a:spcBef>
              <a:tabLst>
                <a:tab pos="1028065" algn="l"/>
                <a:tab pos="1416050" algn="l"/>
                <a:tab pos="1806575" algn="l"/>
              </a:tabLst>
            </a:pPr>
            <a:r>
              <a:rPr sz="3225" spc="7" baseline="-27131" dirty="0">
                <a:latin typeface="Symbol"/>
                <a:cs typeface="Symbol"/>
              </a:rPr>
              <a:t></a:t>
            </a:r>
            <a:r>
              <a:rPr sz="3225" spc="7" baseline="-27131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0	1	1</a:t>
            </a:r>
            <a:endParaRPr sz="2150">
              <a:latin typeface="Times New Roman"/>
              <a:cs typeface="Times New Roman"/>
            </a:endParaRPr>
          </a:p>
          <a:p>
            <a:pPr marR="529590" algn="r">
              <a:lnSpc>
                <a:spcPct val="100000"/>
              </a:lnSpc>
              <a:spcBef>
                <a:spcPts val="655"/>
              </a:spcBef>
              <a:tabLst>
                <a:tab pos="988060" algn="l"/>
                <a:tab pos="1377950" algn="l"/>
                <a:tab pos="1770380" algn="l"/>
              </a:tabLst>
            </a:pPr>
            <a:r>
              <a:rPr sz="3225" i="1" spc="15" baseline="1291" dirty="0">
                <a:latin typeface="Times New Roman"/>
                <a:cs typeface="Times New Roman"/>
              </a:rPr>
              <a:t>X </a:t>
            </a:r>
            <a:r>
              <a:rPr sz="3225" i="1" spc="-367" baseline="1291" dirty="0">
                <a:latin typeface="Times New Roman"/>
                <a:cs typeface="Times New Roman"/>
              </a:rPr>
              <a:t> </a:t>
            </a:r>
            <a:r>
              <a:rPr sz="3225" spc="7" baseline="1291" dirty="0">
                <a:latin typeface="Symbol"/>
                <a:cs typeface="Symbol"/>
              </a:rPr>
              <a:t></a:t>
            </a:r>
            <a:r>
              <a:rPr sz="3225" spc="-7" baseline="1291" dirty="0">
                <a:latin typeface="Times New Roman"/>
                <a:cs typeface="Times New Roman"/>
              </a:rPr>
              <a:t> </a:t>
            </a:r>
            <a:r>
              <a:rPr sz="3225" spc="22" baseline="2583" dirty="0">
                <a:latin typeface="Symbol"/>
                <a:cs typeface="Symbol"/>
              </a:rPr>
              <a:t></a:t>
            </a:r>
            <a:r>
              <a:rPr sz="2150" spc="5" dirty="0">
                <a:latin typeface="Times New Roman"/>
                <a:cs typeface="Times New Roman"/>
              </a:rPr>
              <a:t>0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1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1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5" dirty="0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  <a:p>
            <a:pPr marR="532130" algn="r">
              <a:lnSpc>
                <a:spcPct val="100000"/>
              </a:lnSpc>
              <a:spcBef>
                <a:spcPts val="665"/>
              </a:spcBef>
              <a:tabLst>
                <a:tab pos="391795" algn="l"/>
                <a:tab pos="779780" algn="l"/>
              </a:tabLst>
            </a:pPr>
            <a:r>
              <a:rPr sz="2150" spc="5" dirty="0">
                <a:latin typeface="Times New Roman"/>
                <a:cs typeface="Times New Roman"/>
              </a:rPr>
              <a:t>1	0	1</a:t>
            </a:r>
            <a:endParaRPr sz="2150">
              <a:latin typeface="Times New Roman"/>
              <a:cs typeface="Times New Roman"/>
            </a:endParaRPr>
          </a:p>
          <a:p>
            <a:pPr marR="532130" algn="r">
              <a:lnSpc>
                <a:spcPct val="100000"/>
              </a:lnSpc>
              <a:spcBef>
                <a:spcPts val="660"/>
              </a:spcBef>
              <a:tabLst>
                <a:tab pos="389890" algn="l"/>
                <a:tab pos="779780" algn="l"/>
              </a:tabLst>
            </a:pPr>
            <a:r>
              <a:rPr sz="2150" spc="5" dirty="0">
                <a:latin typeface="Times New Roman"/>
                <a:cs typeface="Times New Roman"/>
              </a:rPr>
              <a:t>1	1	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6403" y="3238750"/>
            <a:ext cx="120015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72819" algn="l"/>
              </a:tabLst>
            </a:pPr>
            <a:r>
              <a:rPr sz="2150" spc="75" dirty="0">
                <a:latin typeface="Times New Roman"/>
                <a:cs typeface="Times New Roman"/>
              </a:rPr>
              <a:t>B</a:t>
            </a:r>
            <a:r>
              <a:rPr sz="2150" spc="-145" dirty="0">
                <a:latin typeface="Times New Roman"/>
                <a:cs typeface="Times New Roman"/>
              </a:rPr>
              <a:t> </a:t>
            </a:r>
            <a:r>
              <a:rPr sz="2150" spc="60" dirty="0">
                <a:latin typeface="Symbol"/>
                <a:cs typeface="Symbol"/>
              </a:rPr>
              <a:t></a:t>
            </a:r>
            <a:r>
              <a:rPr sz="2150" spc="-175" dirty="0">
                <a:latin typeface="Times New Roman"/>
                <a:cs typeface="Times New Roman"/>
              </a:rPr>
              <a:t> </a:t>
            </a:r>
            <a:r>
              <a:rPr sz="2950" spc="-409" dirty="0">
                <a:latin typeface="Symbol"/>
                <a:cs typeface="Symbol"/>
              </a:rPr>
              <a:t></a:t>
            </a:r>
            <a:r>
              <a:rPr sz="2150" spc="85" dirty="0">
                <a:latin typeface="Symbol"/>
                <a:cs typeface="Symbol"/>
              </a:rPr>
              <a:t>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-140" dirty="0">
                <a:latin typeface="Times New Roman"/>
                <a:cs typeface="Times New Roman"/>
              </a:rPr>
              <a:t>1</a:t>
            </a:r>
            <a:r>
              <a:rPr sz="2950" spc="-240" dirty="0">
                <a:latin typeface="Symbol"/>
                <a:cs typeface="Symbol"/>
              </a:rPr>
              <a:t>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76311" y="2057400"/>
            <a:ext cx="1272769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64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6044" y="1316481"/>
            <a:ext cx="4175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Phép </a:t>
            </a:r>
            <a:r>
              <a:rPr sz="2800" dirty="0"/>
              <a:t>đóng </a:t>
            </a:r>
            <a:r>
              <a:rPr sz="2800" spc="-5" dirty="0"/>
              <a:t>là giãn </a:t>
            </a:r>
            <a:r>
              <a:rPr sz="2800" dirty="0"/>
              <a:t>nở </a:t>
            </a:r>
            <a:r>
              <a:rPr sz="2800" spc="-5" dirty="0"/>
              <a:t>rồi</a:t>
            </a:r>
            <a:r>
              <a:rPr sz="2800" spc="-10" dirty="0"/>
              <a:t> </a:t>
            </a:r>
            <a:r>
              <a:rPr sz="2800" spc="-15" dirty="0"/>
              <a:t>co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07340" y="746505"/>
            <a:ext cx="2313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Phép đóng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(close)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8600" y="2510154"/>
            <a:ext cx="7315200" cy="3082925"/>
            <a:chOff x="228600" y="2510154"/>
            <a:chExt cx="7315200" cy="3082925"/>
          </a:xfrm>
        </p:grpSpPr>
        <p:sp>
          <p:nvSpPr>
            <p:cNvPr id="7" name="object 7"/>
            <p:cNvSpPr/>
            <p:nvPr/>
          </p:nvSpPr>
          <p:spPr>
            <a:xfrm>
              <a:off x="228600" y="2971799"/>
              <a:ext cx="7315200" cy="2621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9600" y="2510154"/>
              <a:ext cx="766445" cy="766445"/>
            </a:xfrm>
            <a:custGeom>
              <a:avLst/>
              <a:gdLst/>
              <a:ahLst/>
              <a:cxnLst/>
              <a:rect l="l" t="t" r="r" b="b"/>
              <a:pathLst>
                <a:path w="766445" h="766445">
                  <a:moveTo>
                    <a:pt x="29590" y="665226"/>
                  </a:moveTo>
                  <a:lnTo>
                    <a:pt x="26035" y="667258"/>
                  </a:lnTo>
                  <a:lnTo>
                    <a:pt x="0" y="766445"/>
                  </a:lnTo>
                  <a:lnTo>
                    <a:pt x="16934" y="762000"/>
                  </a:lnTo>
                  <a:lnTo>
                    <a:pt x="13335" y="762000"/>
                  </a:lnTo>
                  <a:lnTo>
                    <a:pt x="4445" y="753110"/>
                  </a:lnTo>
                  <a:lnTo>
                    <a:pt x="20934" y="736620"/>
                  </a:lnTo>
                  <a:lnTo>
                    <a:pt x="38353" y="670433"/>
                  </a:lnTo>
                  <a:lnTo>
                    <a:pt x="36322" y="667004"/>
                  </a:lnTo>
                  <a:lnTo>
                    <a:pt x="29590" y="665226"/>
                  </a:lnTo>
                  <a:close/>
                </a:path>
                <a:path w="766445" h="766445">
                  <a:moveTo>
                    <a:pt x="20934" y="736620"/>
                  </a:moveTo>
                  <a:lnTo>
                    <a:pt x="4445" y="753110"/>
                  </a:lnTo>
                  <a:lnTo>
                    <a:pt x="13335" y="762000"/>
                  </a:lnTo>
                  <a:lnTo>
                    <a:pt x="16128" y="759206"/>
                  </a:lnTo>
                  <a:lnTo>
                    <a:pt x="14986" y="759206"/>
                  </a:lnTo>
                  <a:lnTo>
                    <a:pt x="7238" y="751459"/>
                  </a:lnTo>
                  <a:lnTo>
                    <a:pt x="17756" y="748688"/>
                  </a:lnTo>
                  <a:lnTo>
                    <a:pt x="20934" y="736620"/>
                  </a:lnTo>
                  <a:close/>
                </a:path>
                <a:path w="766445" h="766445">
                  <a:moveTo>
                    <a:pt x="96012" y="728091"/>
                  </a:moveTo>
                  <a:lnTo>
                    <a:pt x="29824" y="745510"/>
                  </a:lnTo>
                  <a:lnTo>
                    <a:pt x="13335" y="762000"/>
                  </a:lnTo>
                  <a:lnTo>
                    <a:pt x="16934" y="762000"/>
                  </a:lnTo>
                  <a:lnTo>
                    <a:pt x="99187" y="740410"/>
                  </a:lnTo>
                  <a:lnTo>
                    <a:pt x="101219" y="736854"/>
                  </a:lnTo>
                  <a:lnTo>
                    <a:pt x="100329" y="733425"/>
                  </a:lnTo>
                  <a:lnTo>
                    <a:pt x="99440" y="730123"/>
                  </a:lnTo>
                  <a:lnTo>
                    <a:pt x="96012" y="728091"/>
                  </a:lnTo>
                  <a:close/>
                </a:path>
                <a:path w="766445" h="766445">
                  <a:moveTo>
                    <a:pt x="17756" y="748688"/>
                  </a:moveTo>
                  <a:lnTo>
                    <a:pt x="7238" y="751459"/>
                  </a:lnTo>
                  <a:lnTo>
                    <a:pt x="14986" y="759206"/>
                  </a:lnTo>
                  <a:lnTo>
                    <a:pt x="17756" y="748688"/>
                  </a:lnTo>
                  <a:close/>
                </a:path>
                <a:path w="766445" h="766445">
                  <a:moveTo>
                    <a:pt x="29824" y="745510"/>
                  </a:moveTo>
                  <a:lnTo>
                    <a:pt x="17756" y="748688"/>
                  </a:lnTo>
                  <a:lnTo>
                    <a:pt x="14986" y="759206"/>
                  </a:lnTo>
                  <a:lnTo>
                    <a:pt x="16128" y="759206"/>
                  </a:lnTo>
                  <a:lnTo>
                    <a:pt x="29824" y="745510"/>
                  </a:lnTo>
                  <a:close/>
                </a:path>
                <a:path w="766445" h="766445">
                  <a:moveTo>
                    <a:pt x="757554" y="0"/>
                  </a:moveTo>
                  <a:lnTo>
                    <a:pt x="20934" y="736620"/>
                  </a:lnTo>
                  <a:lnTo>
                    <a:pt x="17756" y="748688"/>
                  </a:lnTo>
                  <a:lnTo>
                    <a:pt x="29824" y="745510"/>
                  </a:lnTo>
                  <a:lnTo>
                    <a:pt x="766445" y="8890"/>
                  </a:lnTo>
                  <a:lnTo>
                    <a:pt x="7575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4383" y="1953760"/>
            <a:ext cx="5252720" cy="611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05"/>
              </a:lnSpc>
              <a:spcBef>
                <a:spcPts val="105"/>
              </a:spcBef>
            </a:pPr>
            <a:r>
              <a:rPr sz="2500" i="1" spc="75" dirty="0">
                <a:latin typeface="Times New Roman"/>
                <a:cs typeface="Times New Roman"/>
              </a:rPr>
              <a:t>CLOSE</a:t>
            </a:r>
            <a:r>
              <a:rPr sz="2500" spc="75" dirty="0">
                <a:latin typeface="Times New Roman"/>
                <a:cs typeface="Times New Roman"/>
              </a:rPr>
              <a:t>(</a:t>
            </a:r>
            <a:r>
              <a:rPr sz="2500" i="1" spc="75" dirty="0">
                <a:latin typeface="Times New Roman"/>
                <a:cs typeface="Times New Roman"/>
              </a:rPr>
              <a:t>X</a:t>
            </a:r>
            <a:r>
              <a:rPr sz="2500" i="1" spc="-330" dirty="0">
                <a:latin typeface="Times New Roman"/>
                <a:cs typeface="Times New Roman"/>
              </a:rPr>
              <a:t> </a:t>
            </a:r>
            <a:r>
              <a:rPr sz="2500" spc="35" dirty="0">
                <a:latin typeface="Times New Roman"/>
                <a:cs typeface="Times New Roman"/>
              </a:rPr>
              <a:t>,</a:t>
            </a:r>
            <a:r>
              <a:rPr sz="2500" spc="-330" dirty="0">
                <a:latin typeface="Times New Roman"/>
                <a:cs typeface="Times New Roman"/>
              </a:rPr>
              <a:t> </a:t>
            </a:r>
            <a:r>
              <a:rPr sz="2500" i="1" spc="65" dirty="0">
                <a:latin typeface="Times New Roman"/>
                <a:cs typeface="Times New Roman"/>
              </a:rPr>
              <a:t>B</a:t>
            </a:r>
            <a:r>
              <a:rPr sz="2500" spc="65" dirty="0">
                <a:latin typeface="Times New Roman"/>
                <a:cs typeface="Times New Roman"/>
              </a:rPr>
              <a:t>)</a:t>
            </a:r>
            <a:r>
              <a:rPr sz="2500" spc="-125" dirty="0">
                <a:latin typeface="Times New Roman"/>
                <a:cs typeface="Times New Roman"/>
              </a:rPr>
              <a:t> </a:t>
            </a:r>
            <a:r>
              <a:rPr sz="2500" spc="85" dirty="0">
                <a:latin typeface="Symbol"/>
                <a:cs typeface="Symbol"/>
              </a:rPr>
              <a:t>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i="1" spc="95" dirty="0">
                <a:latin typeface="Times New Roman"/>
                <a:cs typeface="Times New Roman"/>
              </a:rPr>
              <a:t>X</a:t>
            </a:r>
            <a:r>
              <a:rPr sz="2500" i="1" spc="-95" dirty="0">
                <a:latin typeface="Times New Roman"/>
                <a:cs typeface="Times New Roman"/>
              </a:rPr>
              <a:t> </a:t>
            </a:r>
            <a:r>
              <a:rPr sz="2500" spc="70" dirty="0">
                <a:latin typeface="Symbol"/>
                <a:cs typeface="Symbol"/>
              </a:rPr>
              <a:t></a:t>
            </a:r>
            <a:r>
              <a:rPr sz="2500" spc="-380" dirty="0">
                <a:latin typeface="Times New Roman"/>
                <a:cs typeface="Times New Roman"/>
              </a:rPr>
              <a:t> </a:t>
            </a:r>
            <a:r>
              <a:rPr sz="2500" i="1" spc="95" dirty="0">
                <a:latin typeface="Times New Roman"/>
                <a:cs typeface="Times New Roman"/>
              </a:rPr>
              <a:t>B</a:t>
            </a:r>
            <a:r>
              <a:rPr sz="2500" i="1" spc="-360" dirty="0">
                <a:latin typeface="Times New Roman"/>
                <a:cs typeface="Times New Roman"/>
              </a:rPr>
              <a:t> </a:t>
            </a:r>
            <a:r>
              <a:rPr sz="2500" spc="85" dirty="0">
                <a:latin typeface="Symbol"/>
                <a:cs typeface="Symbol"/>
              </a:rPr>
              <a:t></a:t>
            </a:r>
            <a:r>
              <a:rPr sz="2500" spc="-200" dirty="0">
                <a:latin typeface="Times New Roman"/>
                <a:cs typeface="Times New Roman"/>
              </a:rPr>
              <a:t> </a:t>
            </a:r>
            <a:r>
              <a:rPr sz="2500" spc="170" dirty="0">
                <a:latin typeface="Times New Roman"/>
                <a:cs typeface="Times New Roman"/>
              </a:rPr>
              <a:t>(</a:t>
            </a:r>
            <a:r>
              <a:rPr sz="2500" i="1" spc="170" dirty="0">
                <a:latin typeface="Times New Roman"/>
                <a:cs typeface="Times New Roman"/>
              </a:rPr>
              <a:t>X</a:t>
            </a:r>
            <a:r>
              <a:rPr sz="2500" i="1" spc="110" dirty="0">
                <a:latin typeface="Times New Roman"/>
                <a:cs typeface="Times New Roman"/>
              </a:rPr>
              <a:t> </a:t>
            </a:r>
            <a:r>
              <a:rPr sz="2500" spc="114" dirty="0">
                <a:latin typeface="Symbol"/>
                <a:cs typeface="Symbol"/>
              </a:rPr>
              <a:t></a:t>
            </a:r>
            <a:r>
              <a:rPr sz="2500" spc="-265" dirty="0">
                <a:latin typeface="Times New Roman"/>
                <a:cs typeface="Times New Roman"/>
              </a:rPr>
              <a:t> </a:t>
            </a:r>
            <a:r>
              <a:rPr sz="2500" spc="10" dirty="0">
                <a:latin typeface="Times New Roman"/>
                <a:cs typeface="Times New Roman"/>
              </a:rPr>
              <a:t>B)</a:t>
            </a:r>
            <a:r>
              <a:rPr sz="2500" spc="10" dirty="0">
                <a:latin typeface="Symbol"/>
                <a:cs typeface="Symbol"/>
              </a:rPr>
              <a:t></a:t>
            </a:r>
            <a:r>
              <a:rPr sz="2500" spc="10" dirty="0">
                <a:latin typeface="Times New Roman"/>
                <a:cs typeface="Times New Roman"/>
              </a:rPr>
              <a:t>B</a:t>
            </a:r>
            <a:endParaRPr sz="2500">
              <a:latin typeface="Times New Roman"/>
              <a:cs typeface="Times New Roman"/>
            </a:endParaRPr>
          </a:p>
          <a:p>
            <a:pPr marR="5080" algn="r">
              <a:lnSpc>
                <a:spcPts val="2005"/>
              </a:lnSpc>
            </a:pPr>
            <a:r>
              <a:rPr sz="2000" b="1" dirty="0">
                <a:latin typeface="Times New Roman"/>
                <a:cs typeface="Times New Roman"/>
              </a:rPr>
              <a:t>Close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65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0076"/>
            <a:ext cx="6440170" cy="226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57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Phép đóng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(close)</a:t>
            </a:r>
            <a:endParaRPr sz="2400">
              <a:latin typeface="Times New Roman"/>
              <a:cs typeface="Times New Roman"/>
            </a:endParaRPr>
          </a:p>
          <a:p>
            <a:pPr marL="311150">
              <a:lnSpc>
                <a:spcPct val="100000"/>
              </a:lnSpc>
              <a:spcBef>
                <a:spcPts val="1605"/>
              </a:spcBef>
            </a:pPr>
            <a:r>
              <a:rPr sz="2800" b="1" spc="-5" dirty="0">
                <a:latin typeface="Times New Roman"/>
                <a:cs typeface="Times New Roman"/>
              </a:rPr>
              <a:t>Phép </a:t>
            </a:r>
            <a:r>
              <a:rPr sz="2800" b="1" dirty="0">
                <a:latin typeface="Times New Roman"/>
                <a:cs typeface="Times New Roman"/>
              </a:rPr>
              <a:t>đóng </a:t>
            </a:r>
            <a:r>
              <a:rPr sz="2800" b="1" spc="-5" dirty="0">
                <a:latin typeface="Times New Roman"/>
                <a:cs typeface="Times New Roman"/>
              </a:rPr>
              <a:t>là giãn </a:t>
            </a:r>
            <a:r>
              <a:rPr sz="2800" b="1" dirty="0">
                <a:latin typeface="Times New Roman"/>
                <a:cs typeface="Times New Roman"/>
              </a:rPr>
              <a:t>nở </a:t>
            </a:r>
            <a:r>
              <a:rPr sz="2800" b="1" spc="-5" dirty="0">
                <a:latin typeface="Times New Roman"/>
                <a:cs typeface="Times New Roman"/>
              </a:rPr>
              <a:t>rồi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co</a:t>
            </a:r>
            <a:endParaRPr sz="2800">
              <a:latin typeface="Times New Roman"/>
              <a:cs typeface="Times New Roman"/>
            </a:endParaRPr>
          </a:p>
          <a:p>
            <a:pPr marL="409575">
              <a:lnSpc>
                <a:spcPct val="100000"/>
              </a:lnSpc>
              <a:spcBef>
                <a:spcPts val="1664"/>
              </a:spcBef>
            </a:pPr>
            <a:r>
              <a:rPr sz="2500" i="1" spc="75" dirty="0">
                <a:latin typeface="Times New Roman"/>
                <a:cs typeface="Times New Roman"/>
              </a:rPr>
              <a:t>CLOSE</a:t>
            </a:r>
            <a:r>
              <a:rPr sz="2500" spc="75" dirty="0">
                <a:latin typeface="Times New Roman"/>
                <a:cs typeface="Times New Roman"/>
              </a:rPr>
              <a:t>(</a:t>
            </a:r>
            <a:r>
              <a:rPr sz="2500" i="1" spc="75" dirty="0">
                <a:latin typeface="Times New Roman"/>
                <a:cs typeface="Times New Roman"/>
              </a:rPr>
              <a:t>X</a:t>
            </a:r>
            <a:r>
              <a:rPr sz="2500" i="1" spc="-330" dirty="0">
                <a:latin typeface="Times New Roman"/>
                <a:cs typeface="Times New Roman"/>
              </a:rPr>
              <a:t> </a:t>
            </a:r>
            <a:r>
              <a:rPr sz="2500" spc="35" dirty="0">
                <a:latin typeface="Times New Roman"/>
                <a:cs typeface="Times New Roman"/>
              </a:rPr>
              <a:t>,</a:t>
            </a:r>
            <a:r>
              <a:rPr sz="2500" spc="-330" dirty="0">
                <a:latin typeface="Times New Roman"/>
                <a:cs typeface="Times New Roman"/>
              </a:rPr>
              <a:t> </a:t>
            </a:r>
            <a:r>
              <a:rPr sz="2500" i="1" spc="65" dirty="0">
                <a:latin typeface="Times New Roman"/>
                <a:cs typeface="Times New Roman"/>
              </a:rPr>
              <a:t>B</a:t>
            </a:r>
            <a:r>
              <a:rPr sz="2500" spc="65" dirty="0">
                <a:latin typeface="Times New Roman"/>
                <a:cs typeface="Times New Roman"/>
              </a:rPr>
              <a:t>)</a:t>
            </a:r>
            <a:r>
              <a:rPr sz="2500" spc="-120" dirty="0">
                <a:latin typeface="Times New Roman"/>
                <a:cs typeface="Times New Roman"/>
              </a:rPr>
              <a:t> </a:t>
            </a:r>
            <a:r>
              <a:rPr sz="2500" spc="85" dirty="0">
                <a:latin typeface="Symbol"/>
                <a:cs typeface="Symbol"/>
              </a:rPr>
              <a:t>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i="1" spc="95" dirty="0">
                <a:latin typeface="Times New Roman"/>
                <a:cs typeface="Times New Roman"/>
              </a:rPr>
              <a:t>X</a:t>
            </a:r>
            <a:r>
              <a:rPr sz="2500" i="1" spc="-90" dirty="0">
                <a:latin typeface="Times New Roman"/>
                <a:cs typeface="Times New Roman"/>
              </a:rPr>
              <a:t> </a:t>
            </a:r>
            <a:r>
              <a:rPr sz="2500" spc="70" dirty="0">
                <a:latin typeface="Symbol"/>
                <a:cs typeface="Symbol"/>
              </a:rPr>
              <a:t></a:t>
            </a:r>
            <a:r>
              <a:rPr sz="2500" spc="-385" dirty="0">
                <a:latin typeface="Times New Roman"/>
                <a:cs typeface="Times New Roman"/>
              </a:rPr>
              <a:t> </a:t>
            </a:r>
            <a:r>
              <a:rPr sz="2500" i="1" spc="95" dirty="0">
                <a:latin typeface="Times New Roman"/>
                <a:cs typeface="Times New Roman"/>
              </a:rPr>
              <a:t>B</a:t>
            </a:r>
            <a:r>
              <a:rPr sz="2500" i="1" spc="-360" dirty="0">
                <a:latin typeface="Times New Roman"/>
                <a:cs typeface="Times New Roman"/>
              </a:rPr>
              <a:t> </a:t>
            </a:r>
            <a:r>
              <a:rPr sz="2500" spc="85" dirty="0">
                <a:latin typeface="Symbol"/>
                <a:cs typeface="Symbol"/>
              </a:rPr>
              <a:t></a:t>
            </a:r>
            <a:r>
              <a:rPr sz="2500" spc="-195" dirty="0">
                <a:latin typeface="Times New Roman"/>
                <a:cs typeface="Times New Roman"/>
              </a:rPr>
              <a:t> </a:t>
            </a:r>
            <a:r>
              <a:rPr sz="2500" spc="170" dirty="0">
                <a:latin typeface="Times New Roman"/>
                <a:cs typeface="Times New Roman"/>
              </a:rPr>
              <a:t>(</a:t>
            </a:r>
            <a:r>
              <a:rPr sz="2500" i="1" spc="170" dirty="0">
                <a:latin typeface="Times New Roman"/>
                <a:cs typeface="Times New Roman"/>
              </a:rPr>
              <a:t>X</a:t>
            </a:r>
            <a:r>
              <a:rPr sz="2500" i="1" spc="110" dirty="0">
                <a:latin typeface="Times New Roman"/>
                <a:cs typeface="Times New Roman"/>
              </a:rPr>
              <a:t> </a:t>
            </a:r>
            <a:r>
              <a:rPr sz="2500" spc="114" dirty="0">
                <a:latin typeface="Symbol"/>
                <a:cs typeface="Symbol"/>
              </a:rPr>
              <a:t></a:t>
            </a:r>
            <a:r>
              <a:rPr sz="2500" spc="-265" dirty="0">
                <a:latin typeface="Times New Roman"/>
                <a:cs typeface="Times New Roman"/>
              </a:rPr>
              <a:t> </a:t>
            </a:r>
            <a:r>
              <a:rPr sz="2500" spc="10" dirty="0">
                <a:latin typeface="Times New Roman"/>
                <a:cs typeface="Times New Roman"/>
              </a:rPr>
              <a:t>B)</a:t>
            </a:r>
            <a:r>
              <a:rPr sz="2500" spc="10" dirty="0">
                <a:latin typeface="Symbol"/>
                <a:cs typeface="Symbol"/>
              </a:rPr>
              <a:t></a:t>
            </a:r>
            <a:r>
              <a:rPr sz="2500" spc="10" dirty="0">
                <a:latin typeface="Times New Roman"/>
                <a:cs typeface="Times New Roman"/>
              </a:rPr>
              <a:t>B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52491" y="4862821"/>
            <a:ext cx="469900" cy="969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2890">
              <a:lnSpc>
                <a:spcPts val="3720"/>
              </a:lnSpc>
              <a:spcBef>
                <a:spcPts val="90"/>
              </a:spcBef>
            </a:pPr>
            <a:r>
              <a:rPr sz="3450" dirty="0">
                <a:latin typeface="Symbol"/>
                <a:cs typeface="Symbol"/>
              </a:rPr>
              <a:t></a:t>
            </a:r>
            <a:endParaRPr sz="3450">
              <a:latin typeface="Symbol"/>
              <a:cs typeface="Symbol"/>
            </a:endParaRPr>
          </a:p>
          <a:p>
            <a:pPr marL="38100">
              <a:lnSpc>
                <a:spcPts val="3720"/>
              </a:lnSpc>
            </a:pPr>
            <a:r>
              <a:rPr sz="5175" spc="-644" baseline="-9661" dirty="0">
                <a:latin typeface="Times New Roman"/>
                <a:cs typeface="Times New Roman"/>
              </a:rPr>
              <a:t>0</a:t>
            </a:r>
            <a:r>
              <a:rPr sz="3450" spc="-430" dirty="0">
                <a:latin typeface="Symbol"/>
                <a:cs typeface="Symbol"/>
              </a:rPr>
              <a:t></a:t>
            </a:r>
            <a:r>
              <a:rPr sz="5175" spc="-644" baseline="-23349" dirty="0">
                <a:latin typeface="Symbol"/>
                <a:cs typeface="Symbol"/>
              </a:rPr>
              <a:t></a:t>
            </a:r>
            <a:endParaRPr sz="5175" baseline="-23349">
              <a:latin typeface="Symbol"/>
              <a:cs typeface="Symbo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95640" y="4862820"/>
            <a:ext cx="466090" cy="969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3720"/>
              </a:lnSpc>
              <a:spcBef>
                <a:spcPts val="90"/>
              </a:spcBef>
            </a:pPr>
            <a:r>
              <a:rPr sz="3450" dirty="0">
                <a:latin typeface="Symbol"/>
                <a:cs typeface="Symbol"/>
              </a:rPr>
              <a:t></a:t>
            </a:r>
            <a:endParaRPr sz="3450">
              <a:latin typeface="Symbol"/>
              <a:cs typeface="Symbol"/>
            </a:endParaRPr>
          </a:p>
          <a:p>
            <a:pPr marL="38100">
              <a:lnSpc>
                <a:spcPts val="3720"/>
              </a:lnSpc>
            </a:pPr>
            <a:r>
              <a:rPr sz="3450" spc="-434" dirty="0">
                <a:latin typeface="Symbol"/>
                <a:cs typeface="Symbol"/>
              </a:rPr>
              <a:t></a:t>
            </a:r>
            <a:r>
              <a:rPr sz="5175" spc="-652" baseline="-23349" dirty="0">
                <a:latin typeface="Symbol"/>
                <a:cs typeface="Symbol"/>
              </a:rPr>
              <a:t></a:t>
            </a:r>
            <a:r>
              <a:rPr sz="5175" spc="-652" baseline="-9661" dirty="0">
                <a:latin typeface="Times New Roman"/>
                <a:cs typeface="Times New Roman"/>
              </a:rPr>
              <a:t>0</a:t>
            </a:r>
            <a:endParaRPr sz="5175" baseline="-9661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2491" y="4443921"/>
            <a:ext cx="469900" cy="550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175" spc="30" baseline="-33011" dirty="0">
                <a:latin typeface="Times New Roman"/>
                <a:cs typeface="Times New Roman"/>
              </a:rPr>
              <a:t>0</a:t>
            </a:r>
            <a:r>
              <a:rPr sz="3450" spc="20" dirty="0">
                <a:latin typeface="Symbol"/>
                <a:cs typeface="Symbol"/>
              </a:rPr>
              <a:t></a:t>
            </a:r>
            <a:endParaRPr sz="34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5640" y="4443920"/>
            <a:ext cx="466090" cy="550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450" spc="10" dirty="0">
                <a:latin typeface="Symbol"/>
                <a:cs typeface="Symbol"/>
              </a:rPr>
              <a:t></a:t>
            </a:r>
            <a:r>
              <a:rPr sz="5175" spc="15" baseline="-33011" dirty="0">
                <a:latin typeface="Times New Roman"/>
                <a:cs typeface="Times New Roman"/>
              </a:rPr>
              <a:t>0</a:t>
            </a:r>
            <a:endParaRPr sz="5175" baseline="-3301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7891" y="3606122"/>
            <a:ext cx="419100" cy="969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ts val="3720"/>
              </a:lnSpc>
              <a:spcBef>
                <a:spcPts val="90"/>
              </a:spcBef>
            </a:pPr>
            <a:r>
              <a:rPr sz="3450" dirty="0">
                <a:latin typeface="Symbol"/>
                <a:cs typeface="Symbol"/>
              </a:rPr>
              <a:t></a:t>
            </a:r>
            <a:endParaRPr sz="3450">
              <a:latin typeface="Symbol"/>
              <a:cs typeface="Symbol"/>
            </a:endParaRPr>
          </a:p>
          <a:p>
            <a:pPr marR="5080" algn="r">
              <a:lnSpc>
                <a:spcPts val="3720"/>
              </a:lnSpc>
            </a:pPr>
            <a:r>
              <a:rPr sz="5175" spc="67" baseline="-3220" dirty="0">
                <a:latin typeface="Times New Roman"/>
                <a:cs typeface="Times New Roman"/>
              </a:rPr>
              <a:t>0</a:t>
            </a:r>
            <a:r>
              <a:rPr sz="3450" dirty="0">
                <a:latin typeface="Symbol"/>
                <a:cs typeface="Symbol"/>
              </a:rPr>
              <a:t></a:t>
            </a:r>
            <a:endParaRPr sz="34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2491" y="3188086"/>
            <a:ext cx="469900" cy="550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175" spc="30" baseline="-25764" dirty="0">
                <a:latin typeface="Times New Roman"/>
                <a:cs typeface="Times New Roman"/>
              </a:rPr>
              <a:t>0</a:t>
            </a:r>
            <a:r>
              <a:rPr sz="3450" spc="20" dirty="0">
                <a:latin typeface="Symbol"/>
                <a:cs typeface="Symbol"/>
              </a:rPr>
              <a:t></a:t>
            </a:r>
            <a:endParaRPr sz="34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5640" y="3188086"/>
            <a:ext cx="462915" cy="550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450" spc="-5" dirty="0">
                <a:latin typeface="Symbol"/>
                <a:cs typeface="Symbol"/>
              </a:rPr>
              <a:t></a:t>
            </a:r>
            <a:r>
              <a:rPr sz="5175" spc="-7" baseline="-25764" dirty="0">
                <a:latin typeface="Times New Roman"/>
                <a:cs typeface="Times New Roman"/>
              </a:rPr>
              <a:t>1</a:t>
            </a:r>
            <a:endParaRPr sz="5175" baseline="-2576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0637" y="2605499"/>
            <a:ext cx="3912235" cy="3303904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822960">
              <a:lnSpc>
                <a:spcPct val="100000"/>
              </a:lnSpc>
              <a:spcBef>
                <a:spcPts val="1125"/>
              </a:spcBef>
              <a:tabLst>
                <a:tab pos="1612265" algn="l"/>
                <a:tab pos="2237105" algn="l"/>
                <a:tab pos="2854960" algn="l"/>
                <a:tab pos="3475990" algn="l"/>
              </a:tabLst>
            </a:pPr>
            <a:r>
              <a:rPr sz="5175" spc="15" baseline="-4025" dirty="0">
                <a:latin typeface="Symbol"/>
                <a:cs typeface="Symbol"/>
              </a:rPr>
              <a:t></a:t>
            </a:r>
            <a:r>
              <a:rPr sz="3450" spc="10" dirty="0">
                <a:latin typeface="Times New Roman"/>
                <a:cs typeface="Times New Roman"/>
              </a:rPr>
              <a:t>0	</a:t>
            </a:r>
            <a:r>
              <a:rPr sz="3450" dirty="0">
                <a:latin typeface="Times New Roman"/>
                <a:cs typeface="Times New Roman"/>
              </a:rPr>
              <a:t>1	0	1	</a:t>
            </a:r>
            <a:r>
              <a:rPr sz="3450" spc="35" dirty="0">
                <a:latin typeface="Times New Roman"/>
                <a:cs typeface="Times New Roman"/>
              </a:rPr>
              <a:t>1</a:t>
            </a:r>
            <a:r>
              <a:rPr sz="5175" spc="52" baseline="-4025" dirty="0">
                <a:latin typeface="Symbol"/>
                <a:cs typeface="Symbol"/>
              </a:rPr>
              <a:t></a:t>
            </a:r>
            <a:endParaRPr sz="5175" baseline="-4025">
              <a:latin typeface="Symbol"/>
              <a:cs typeface="Symbol"/>
            </a:endParaRPr>
          </a:p>
          <a:p>
            <a:pPr marL="822960">
              <a:lnSpc>
                <a:spcPct val="100000"/>
              </a:lnSpc>
              <a:spcBef>
                <a:spcPts val="1025"/>
              </a:spcBef>
              <a:tabLst>
                <a:tab pos="1614805" algn="l"/>
                <a:tab pos="2233295" algn="l"/>
                <a:tab pos="2854960" algn="l"/>
              </a:tabLst>
            </a:pPr>
            <a:r>
              <a:rPr sz="5175" baseline="-27375" dirty="0">
                <a:latin typeface="Symbol"/>
                <a:cs typeface="Symbol"/>
              </a:rPr>
              <a:t></a:t>
            </a:r>
            <a:r>
              <a:rPr sz="5175" baseline="-27375" dirty="0">
                <a:latin typeface="Times New Roman"/>
                <a:cs typeface="Times New Roman"/>
              </a:rPr>
              <a:t>	</a:t>
            </a:r>
            <a:r>
              <a:rPr sz="3450" dirty="0">
                <a:latin typeface="Times New Roman"/>
                <a:cs typeface="Times New Roman"/>
              </a:rPr>
              <a:t>0	1	1</a:t>
            </a:r>
            <a:endParaRPr sz="3450">
              <a:latin typeface="Times New Roman"/>
              <a:cs typeface="Times New Roman"/>
            </a:endParaRPr>
          </a:p>
          <a:p>
            <a:pPr marR="826135" algn="r">
              <a:lnSpc>
                <a:spcPct val="100000"/>
              </a:lnSpc>
              <a:spcBef>
                <a:spcPts val="1019"/>
              </a:spcBef>
              <a:tabLst>
                <a:tab pos="436245" algn="l"/>
                <a:tab pos="1574165" algn="l"/>
                <a:tab pos="2195195" algn="l"/>
                <a:tab pos="2820035" algn="l"/>
              </a:tabLst>
            </a:pPr>
            <a:r>
              <a:rPr sz="3450" i="1" dirty="0">
                <a:latin typeface="Times New Roman"/>
                <a:cs typeface="Times New Roman"/>
              </a:rPr>
              <a:t>X	</a:t>
            </a:r>
            <a:r>
              <a:rPr sz="3450" dirty="0">
                <a:latin typeface="Symbol"/>
                <a:cs typeface="Symbol"/>
              </a:rPr>
              <a:t></a:t>
            </a:r>
            <a:r>
              <a:rPr sz="3450" spc="-15" dirty="0">
                <a:latin typeface="Times New Roman"/>
                <a:cs typeface="Times New Roman"/>
              </a:rPr>
              <a:t> </a:t>
            </a:r>
            <a:r>
              <a:rPr sz="5175" spc="30" baseline="3220" dirty="0">
                <a:latin typeface="Symbol"/>
                <a:cs typeface="Symbol"/>
              </a:rPr>
              <a:t></a:t>
            </a:r>
            <a:r>
              <a:rPr sz="3450" dirty="0">
                <a:latin typeface="Times New Roman"/>
                <a:cs typeface="Times New Roman"/>
              </a:rPr>
              <a:t>0	1	1	0</a:t>
            </a:r>
            <a:endParaRPr sz="3450">
              <a:latin typeface="Times New Roman"/>
              <a:cs typeface="Times New Roman"/>
            </a:endParaRPr>
          </a:p>
          <a:p>
            <a:pPr marR="829310" algn="r">
              <a:lnSpc>
                <a:spcPct val="100000"/>
              </a:lnSpc>
              <a:spcBef>
                <a:spcPts val="1025"/>
              </a:spcBef>
              <a:tabLst>
                <a:tab pos="624205" algn="l"/>
                <a:tab pos="1242060" algn="l"/>
              </a:tabLst>
            </a:pPr>
            <a:r>
              <a:rPr sz="3450" dirty="0">
                <a:latin typeface="Times New Roman"/>
                <a:cs typeface="Times New Roman"/>
              </a:rPr>
              <a:t>1	0	1</a:t>
            </a:r>
            <a:endParaRPr sz="3450">
              <a:latin typeface="Times New Roman"/>
              <a:cs typeface="Times New Roman"/>
            </a:endParaRPr>
          </a:p>
          <a:p>
            <a:pPr marR="829310" algn="r">
              <a:lnSpc>
                <a:spcPct val="100000"/>
              </a:lnSpc>
              <a:spcBef>
                <a:spcPts val="1020"/>
              </a:spcBef>
              <a:tabLst>
                <a:tab pos="621030" algn="l"/>
                <a:tab pos="1242060" algn="l"/>
              </a:tabLst>
            </a:pPr>
            <a:r>
              <a:rPr sz="3450" dirty="0">
                <a:latin typeface="Times New Roman"/>
                <a:cs typeface="Times New Roman"/>
              </a:rPr>
              <a:t>1	1	1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7044" y="3023550"/>
            <a:ext cx="2081530" cy="822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93545" algn="l"/>
              </a:tabLst>
            </a:pPr>
            <a:r>
              <a:rPr sz="3800" spc="110" dirty="0">
                <a:latin typeface="Times New Roman"/>
                <a:cs typeface="Times New Roman"/>
              </a:rPr>
              <a:t>B</a:t>
            </a:r>
            <a:r>
              <a:rPr sz="3800" spc="-260" dirty="0">
                <a:latin typeface="Times New Roman"/>
                <a:cs typeface="Times New Roman"/>
              </a:rPr>
              <a:t> </a:t>
            </a:r>
            <a:r>
              <a:rPr sz="3800" spc="90" dirty="0">
                <a:latin typeface="Symbol"/>
                <a:cs typeface="Symbol"/>
              </a:rPr>
              <a:t></a:t>
            </a:r>
            <a:r>
              <a:rPr sz="3800" spc="-310" dirty="0">
                <a:latin typeface="Times New Roman"/>
                <a:cs typeface="Times New Roman"/>
              </a:rPr>
              <a:t> </a:t>
            </a:r>
            <a:r>
              <a:rPr sz="5200" spc="-735" dirty="0">
                <a:latin typeface="Symbol"/>
                <a:cs typeface="Symbol"/>
              </a:rPr>
              <a:t></a:t>
            </a:r>
            <a:r>
              <a:rPr sz="3800" spc="125" dirty="0">
                <a:latin typeface="Symbol"/>
                <a:cs typeface="Symbol"/>
              </a:rPr>
              <a:t></a:t>
            </a:r>
            <a:r>
              <a:rPr sz="3800" dirty="0">
                <a:latin typeface="Times New Roman"/>
                <a:cs typeface="Times New Roman"/>
              </a:rPr>
              <a:t>	</a:t>
            </a:r>
            <a:r>
              <a:rPr sz="3800" spc="-254" dirty="0">
                <a:latin typeface="Times New Roman"/>
                <a:cs typeface="Times New Roman"/>
              </a:rPr>
              <a:t>1</a:t>
            </a:r>
            <a:r>
              <a:rPr sz="5200" spc="-434" dirty="0">
                <a:latin typeface="Symbol"/>
                <a:cs typeface="Symbol"/>
              </a:rPr>
              <a:t></a:t>
            </a:r>
            <a:endParaRPr sz="5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140" y="1007110"/>
            <a:ext cx="736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latin typeface="Times New Roman"/>
                <a:cs typeface="Times New Roman"/>
              </a:rPr>
              <a:t>Kết </a:t>
            </a:r>
            <a:r>
              <a:rPr sz="4000" b="0" dirty="0">
                <a:latin typeface="Times New Roman"/>
                <a:cs typeface="Times New Roman"/>
              </a:rPr>
              <a:t>quả </a:t>
            </a:r>
            <a:r>
              <a:rPr sz="4000" b="0" spc="-5" dirty="0">
                <a:latin typeface="Times New Roman"/>
                <a:cs typeface="Times New Roman"/>
              </a:rPr>
              <a:t>của phép mở và </a:t>
            </a:r>
            <a:r>
              <a:rPr sz="4000" b="0" dirty="0">
                <a:latin typeface="Times New Roman"/>
                <a:cs typeface="Times New Roman"/>
              </a:rPr>
              <a:t>phép</a:t>
            </a:r>
            <a:r>
              <a:rPr sz="4000" b="0" spc="-30" dirty="0">
                <a:latin typeface="Times New Roman"/>
                <a:cs typeface="Times New Roman"/>
              </a:rPr>
              <a:t> </a:t>
            </a:r>
            <a:r>
              <a:rPr sz="4000" b="0" dirty="0">
                <a:latin typeface="Times New Roman"/>
                <a:cs typeface="Times New Roman"/>
              </a:rPr>
              <a:t>đóng: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086" y="2142346"/>
            <a:ext cx="8630816" cy="1772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1140" y="4049395"/>
            <a:ext cx="837692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Ứng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dụng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Phép </a:t>
            </a:r>
            <a:r>
              <a:rPr sz="2800" spc="-15" dirty="0">
                <a:latin typeface="Times New Roman"/>
                <a:cs typeface="Times New Roman"/>
              </a:rPr>
              <a:t>mở </a:t>
            </a:r>
            <a:r>
              <a:rPr sz="2800" spc="-5" dirty="0">
                <a:latin typeface="Times New Roman"/>
                <a:cs typeface="Times New Roman"/>
              </a:rPr>
              <a:t>có </a:t>
            </a:r>
            <a:r>
              <a:rPr sz="2800" dirty="0">
                <a:latin typeface="Times New Roman"/>
                <a:cs typeface="Times New Roman"/>
              </a:rPr>
              <a:t>thể </a:t>
            </a:r>
            <a:r>
              <a:rPr sz="2800" spc="-5" dirty="0">
                <a:latin typeface="Times New Roman"/>
                <a:cs typeface="Times New Roman"/>
              </a:rPr>
              <a:t>sử dụng để loại bỏ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cầu nối, </a:t>
            </a:r>
            <a:r>
              <a:rPr sz="2800" spc="-10" dirty="0">
                <a:latin typeface="Times New Roman"/>
                <a:cs typeface="Times New Roman"/>
              </a:rPr>
              <a:t>các cành  </a:t>
            </a:r>
            <a:r>
              <a:rPr sz="2800" spc="-5" dirty="0">
                <a:latin typeface="Times New Roman"/>
                <a:cs typeface="Times New Roman"/>
              </a:rPr>
              <a:t>hoặc phần nhô ra của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ảnh.</a:t>
            </a:r>
            <a:endParaRPr sz="2800">
              <a:latin typeface="Times New Roman"/>
              <a:cs typeface="Times New Roman"/>
            </a:endParaRPr>
          </a:p>
          <a:p>
            <a:pPr marL="355600" marR="41529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Phép </a:t>
            </a:r>
            <a:r>
              <a:rPr sz="2800" dirty="0">
                <a:latin typeface="Times New Roman"/>
                <a:cs typeface="Times New Roman"/>
              </a:rPr>
              <a:t>đóng </a:t>
            </a:r>
            <a:r>
              <a:rPr sz="2800" spc="-5" dirty="0">
                <a:latin typeface="Times New Roman"/>
                <a:cs typeface="Times New Roman"/>
              </a:rPr>
              <a:t>có thể sử </a:t>
            </a:r>
            <a:r>
              <a:rPr sz="2800" dirty="0">
                <a:latin typeface="Times New Roman"/>
                <a:cs typeface="Times New Roman"/>
              </a:rPr>
              <a:t>dụng </a:t>
            </a:r>
            <a:r>
              <a:rPr sz="2800" spc="-5" dirty="0">
                <a:latin typeface="Times New Roman"/>
                <a:cs typeface="Times New Roman"/>
              </a:rPr>
              <a:t>để lấp đầy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lỗ </a:t>
            </a:r>
            <a:r>
              <a:rPr sz="2800" dirty="0">
                <a:latin typeface="Times New Roman"/>
                <a:cs typeface="Times New Roman"/>
              </a:rPr>
              <a:t>hổng, </a:t>
            </a:r>
            <a:r>
              <a:rPr sz="2800" spc="-10" dirty="0">
                <a:latin typeface="Times New Roman"/>
                <a:cs typeface="Times New Roman"/>
              </a:rPr>
              <a:t>các  </a:t>
            </a:r>
            <a:r>
              <a:rPr sz="2800" spc="-5" dirty="0">
                <a:latin typeface="Times New Roman"/>
                <a:cs typeface="Times New Roman"/>
              </a:rPr>
              <a:t>khe hở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nhỏ.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459740" y="100076"/>
            <a:ext cx="6266815" cy="533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12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Times New Roman"/>
              <a:cs typeface="Times New Roman"/>
            </a:endParaRPr>
          </a:p>
          <a:p>
            <a:pPr marL="2750185" indent="-343535">
              <a:lnSpc>
                <a:spcPct val="100000"/>
              </a:lnSpc>
              <a:buFont typeface="Wingdings"/>
              <a:buChar char=""/>
              <a:tabLst>
                <a:tab pos="275082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MỤC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TIÊU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MÔN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HỌC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Cung cấp cho sinh viên những kiến thức cơ</a:t>
            </a:r>
            <a:r>
              <a:rPr sz="2400" spc="-14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bản: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756920" algn="l"/>
              </a:tabLst>
            </a:pP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Các khái niệm về</a:t>
            </a:r>
            <a:r>
              <a:rPr sz="2400" spc="-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756920" algn="l"/>
              </a:tabLst>
            </a:pPr>
            <a:r>
              <a:rPr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Phương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pháp và kỹ thuật xử lý</a:t>
            </a:r>
            <a:r>
              <a:rPr sz="2400" spc="-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ảnh:</a:t>
            </a:r>
            <a:endParaRPr sz="2400">
              <a:latin typeface="Times New Roman"/>
              <a:cs typeface="Times New Roman"/>
            </a:endParaRPr>
          </a:p>
          <a:p>
            <a:pPr marL="1169670" lvl="2" indent="-243204">
              <a:lnSpc>
                <a:spcPct val="100000"/>
              </a:lnSpc>
              <a:spcBef>
                <a:spcPts val="580"/>
              </a:spcBef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Biểu</a:t>
            </a:r>
            <a:r>
              <a:rPr sz="2400" spc="-1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diễn,</a:t>
            </a:r>
            <a:endParaRPr sz="2400">
              <a:latin typeface="Times New Roman"/>
              <a:cs typeface="Times New Roman"/>
            </a:endParaRPr>
          </a:p>
          <a:p>
            <a:pPr marL="1169670" lvl="2" indent="-243204">
              <a:lnSpc>
                <a:spcPct val="100000"/>
              </a:lnSpc>
              <a:spcBef>
                <a:spcPts val="575"/>
              </a:spcBef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Lọc và nâng cao chất lượng</a:t>
            </a:r>
            <a:r>
              <a:rPr sz="2400" spc="-7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756920" algn="l"/>
              </a:tabLst>
            </a:pPr>
            <a:r>
              <a:rPr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Phương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pháp phân vùng</a:t>
            </a:r>
            <a:r>
              <a:rPr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756920" algn="l"/>
              </a:tabLst>
            </a:pPr>
            <a:r>
              <a:rPr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Xác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định biên</a:t>
            </a:r>
            <a:r>
              <a:rPr sz="2400" spc="-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756920" algn="l"/>
              </a:tabLst>
            </a:pP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Các </a:t>
            </a:r>
            <a:r>
              <a:rPr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phương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pháp nhận dạng</a:t>
            </a:r>
            <a:r>
              <a:rPr sz="2400" spc="-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756920" algn="l"/>
              </a:tabLst>
            </a:pPr>
            <a:r>
              <a:rPr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Một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số kỹ thuật và công nghệ nén ảnh</a:t>
            </a:r>
            <a:r>
              <a:rPr sz="2400" spc="-9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CC"/>
                </a:solidFill>
                <a:latin typeface="Times New Roman"/>
                <a:cs typeface="Times New Roman"/>
              </a:rPr>
              <a:t>số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6366764"/>
            <a:ext cx="1441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6322" y="6589393"/>
            <a:ext cx="4463415" cy="324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75" dirty="0">
                <a:latin typeface="Times New Roman"/>
                <a:cs typeface="Times New Roman"/>
              </a:rPr>
              <a:t> </a:t>
            </a:r>
            <a:r>
              <a:rPr sz="1600" b="1" spc="-195" dirty="0">
                <a:latin typeface="Times New Roman"/>
                <a:cs typeface="Times New Roman"/>
              </a:rPr>
              <a:t>KTD</a:t>
            </a:r>
            <a:fld id="{81D60167-4931-47E6-BA6A-407CBD079E47}" type="slidenum">
              <a:rPr sz="3000" b="1" spc="-292" baseline="-13888" dirty="0">
                <a:latin typeface="Times New Roman"/>
                <a:cs typeface="Times New Roman"/>
              </a:rPr>
              <a:t>2</a:t>
            </a:fld>
            <a:r>
              <a:rPr sz="1600" b="1" spc="-195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18866" y="6276238"/>
            <a:ext cx="344042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8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52664" y="6419494"/>
            <a:ext cx="704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6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7340" y="713828"/>
            <a:ext cx="8608060" cy="563054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65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1.2.6. Nhận</a:t>
            </a:r>
            <a:r>
              <a:rPr sz="24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dạng</a:t>
            </a:r>
            <a:endParaRPr sz="24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75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Có 2 </a:t>
            </a:r>
            <a:r>
              <a:rPr sz="3200" b="1" spc="5" dirty="0">
                <a:latin typeface="Times New Roman"/>
                <a:cs typeface="Times New Roman"/>
              </a:rPr>
              <a:t>cách </a:t>
            </a:r>
            <a:r>
              <a:rPr sz="3200" b="1" spc="-5" dirty="0">
                <a:latin typeface="Times New Roman"/>
                <a:cs typeface="Times New Roman"/>
              </a:rPr>
              <a:t>nhận dạng khác</a:t>
            </a:r>
            <a:r>
              <a:rPr sz="3200" b="1" spc="-7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nhau:</a:t>
            </a:r>
            <a:endParaRPr sz="3200">
              <a:latin typeface="Times New Roman"/>
              <a:cs typeface="Times New Roman"/>
            </a:endParaRPr>
          </a:p>
          <a:p>
            <a:pPr marL="756285" marR="6985" lvl="1" indent="-287020" algn="just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Phân </a:t>
            </a:r>
            <a:r>
              <a:rPr sz="3200" b="1" spc="-5" dirty="0">
                <a:latin typeface="Times New Roman"/>
                <a:cs typeface="Times New Roman"/>
              </a:rPr>
              <a:t>loại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mẫu (supervised classification):  trong đó </a:t>
            </a:r>
            <a:r>
              <a:rPr sz="3200" b="1" dirty="0">
                <a:latin typeface="Times New Roman"/>
                <a:cs typeface="Times New Roman"/>
              </a:rPr>
              <a:t>mẫu </a:t>
            </a:r>
            <a:r>
              <a:rPr sz="3200" b="1" spc="-5" dirty="0">
                <a:latin typeface="Times New Roman"/>
                <a:cs typeface="Times New Roman"/>
              </a:rPr>
              <a:t>đầu vào </a:t>
            </a:r>
            <a:r>
              <a:rPr sz="3200" b="1" spc="-10" dirty="0">
                <a:latin typeface="Times New Roman"/>
                <a:cs typeface="Times New Roman"/>
              </a:rPr>
              <a:t>được định </a:t>
            </a:r>
            <a:r>
              <a:rPr sz="3200" b="1" dirty="0">
                <a:latin typeface="Times New Roman"/>
                <a:cs typeface="Times New Roman"/>
              </a:rPr>
              <a:t>danh </a:t>
            </a:r>
            <a:r>
              <a:rPr sz="3200" b="1" spc="-10" dirty="0">
                <a:latin typeface="Times New Roman"/>
                <a:cs typeface="Times New Roman"/>
              </a:rPr>
              <a:t>như  </a:t>
            </a:r>
            <a:r>
              <a:rPr sz="3200" b="1" dirty="0">
                <a:latin typeface="Times New Roman"/>
                <a:cs typeface="Times New Roman"/>
              </a:rPr>
              <a:t>một thành </a:t>
            </a:r>
            <a:r>
              <a:rPr sz="3200" b="1" spc="-5" dirty="0">
                <a:latin typeface="Times New Roman"/>
                <a:cs typeface="Times New Roman"/>
              </a:rPr>
              <a:t>phần </a:t>
            </a:r>
            <a:r>
              <a:rPr sz="3200" b="1" dirty="0">
                <a:latin typeface="Times New Roman"/>
                <a:cs typeface="Times New Roman"/>
              </a:rPr>
              <a:t>của một lớp </a:t>
            </a:r>
            <a:r>
              <a:rPr sz="3200" b="1" spc="-5" dirty="0">
                <a:latin typeface="Times New Roman"/>
                <a:cs typeface="Times New Roman"/>
              </a:rPr>
              <a:t>đã </a:t>
            </a:r>
            <a:r>
              <a:rPr sz="3200" b="1" dirty="0">
                <a:latin typeface="Times New Roman"/>
                <a:cs typeface="Times New Roman"/>
              </a:rPr>
              <a:t>xác</a:t>
            </a:r>
            <a:r>
              <a:rPr sz="3200" b="1" spc="-12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định.</a:t>
            </a:r>
            <a:endParaRPr sz="32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Phân </a:t>
            </a:r>
            <a:r>
              <a:rPr sz="3200" b="1" spc="-5" dirty="0">
                <a:latin typeface="Times New Roman"/>
                <a:cs typeface="Times New Roman"/>
              </a:rPr>
              <a:t>loại không </a:t>
            </a:r>
            <a:r>
              <a:rPr sz="3200" b="1" dirty="0">
                <a:latin typeface="Times New Roman"/>
                <a:cs typeface="Times New Roman"/>
              </a:rPr>
              <a:t>có mẫu </a:t>
            </a:r>
            <a:r>
              <a:rPr sz="3200" b="1" spc="-5" dirty="0">
                <a:latin typeface="Times New Roman"/>
                <a:cs typeface="Times New Roman"/>
              </a:rPr>
              <a:t>(unsupervised  </a:t>
            </a:r>
            <a:r>
              <a:rPr sz="3200" b="1" dirty="0">
                <a:latin typeface="Times New Roman"/>
                <a:cs typeface="Times New Roman"/>
              </a:rPr>
              <a:t>classification): trong </a:t>
            </a:r>
            <a:r>
              <a:rPr sz="3200" b="1" spc="-5" dirty="0">
                <a:latin typeface="Times New Roman"/>
                <a:cs typeface="Times New Roman"/>
              </a:rPr>
              <a:t>đó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mẫu được </a:t>
            </a:r>
            <a:r>
              <a:rPr sz="3200" b="1" spc="-10" dirty="0">
                <a:latin typeface="Times New Roman"/>
                <a:cs typeface="Times New Roman"/>
              </a:rPr>
              <a:t>gán  </a:t>
            </a:r>
            <a:r>
              <a:rPr sz="3200" b="1" dirty="0">
                <a:latin typeface="Times New Roman"/>
                <a:cs typeface="Times New Roman"/>
              </a:rPr>
              <a:t>vào các lớp </a:t>
            </a:r>
            <a:r>
              <a:rPr sz="3200" b="1" spc="-5" dirty="0">
                <a:latin typeface="Times New Roman"/>
                <a:cs typeface="Times New Roman"/>
              </a:rPr>
              <a:t>khác nhau dựa </a:t>
            </a:r>
            <a:r>
              <a:rPr sz="3200" b="1" dirty="0">
                <a:latin typeface="Times New Roman"/>
                <a:cs typeface="Times New Roman"/>
              </a:rPr>
              <a:t>trên </a:t>
            </a:r>
            <a:r>
              <a:rPr sz="3200" b="1" spc="-5" dirty="0">
                <a:latin typeface="Times New Roman"/>
                <a:cs typeface="Times New Roman"/>
              </a:rPr>
              <a:t>một tiêu  </a:t>
            </a:r>
            <a:r>
              <a:rPr sz="3200" b="1" dirty="0">
                <a:latin typeface="Times New Roman"/>
                <a:cs typeface="Times New Roman"/>
              </a:rPr>
              <a:t>chuẩn </a:t>
            </a:r>
            <a:r>
              <a:rPr sz="3200" b="1" spc="-5" dirty="0">
                <a:latin typeface="Times New Roman"/>
                <a:cs typeface="Times New Roman"/>
              </a:rPr>
              <a:t>đồng </a:t>
            </a:r>
            <a:r>
              <a:rPr sz="3200" b="1" spc="-10" dirty="0">
                <a:latin typeface="Times New Roman"/>
                <a:cs typeface="Times New Roman"/>
              </a:rPr>
              <a:t>dạng </a:t>
            </a:r>
            <a:r>
              <a:rPr sz="3200" b="1" spc="-5" dirty="0">
                <a:latin typeface="Times New Roman"/>
                <a:cs typeface="Times New Roman"/>
              </a:rPr>
              <a:t>nào đó.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lớp </a:t>
            </a:r>
            <a:r>
              <a:rPr sz="3200" b="1" dirty="0">
                <a:latin typeface="Times New Roman"/>
                <a:cs typeface="Times New Roman"/>
              </a:rPr>
              <a:t>này </a:t>
            </a:r>
            <a:r>
              <a:rPr sz="3200" b="1" spc="-5" dirty="0">
                <a:latin typeface="Times New Roman"/>
                <a:cs typeface="Times New Roman"/>
              </a:rPr>
              <a:t>cho  đến </a:t>
            </a:r>
            <a:r>
              <a:rPr sz="3200" b="1" dirty="0">
                <a:latin typeface="Times New Roman"/>
                <a:cs typeface="Times New Roman"/>
              </a:rPr>
              <a:t>thời </a:t>
            </a:r>
            <a:r>
              <a:rPr sz="3200" b="1" spc="-5" dirty="0">
                <a:latin typeface="Times New Roman"/>
                <a:cs typeface="Times New Roman"/>
              </a:rPr>
              <a:t>điểm phân loại </a:t>
            </a:r>
            <a:r>
              <a:rPr sz="3200" b="1" spc="5" dirty="0">
                <a:latin typeface="Times New Roman"/>
                <a:cs typeface="Times New Roman"/>
              </a:rPr>
              <a:t>vẫn </a:t>
            </a:r>
            <a:r>
              <a:rPr sz="3200" b="1" spc="-5" dirty="0">
                <a:latin typeface="Times New Roman"/>
                <a:cs typeface="Times New Roman"/>
              </a:rPr>
              <a:t>chưa biết </a:t>
            </a:r>
            <a:r>
              <a:rPr sz="3200" b="1" spc="-10" dirty="0">
                <a:latin typeface="Times New Roman"/>
                <a:cs typeface="Times New Roman"/>
              </a:rPr>
              <a:t>hay  </a:t>
            </a:r>
            <a:r>
              <a:rPr sz="3200" b="1" dirty="0">
                <a:latin typeface="Times New Roman"/>
                <a:cs typeface="Times New Roman"/>
              </a:rPr>
              <a:t>chưa </a:t>
            </a:r>
            <a:r>
              <a:rPr sz="3200" b="1" spc="-5" dirty="0">
                <a:latin typeface="Times New Roman"/>
                <a:cs typeface="Times New Roman"/>
              </a:rPr>
              <a:t>được định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danh.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0578" y="1143000"/>
            <a:ext cx="7787242" cy="2238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069" y="3745494"/>
            <a:ext cx="8279275" cy="2268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68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301990" cy="332930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Phép rút xương (Tìm xương</a:t>
            </a:r>
            <a:r>
              <a:rPr sz="3200" b="1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ảnh-Skeleton).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  <a:tab pos="1685925" algn="l"/>
                <a:tab pos="2172335" algn="l"/>
                <a:tab pos="3067050" algn="l"/>
                <a:tab pos="3961765" algn="l"/>
                <a:tab pos="4946650" algn="l"/>
                <a:tab pos="6184265" algn="l"/>
                <a:tab pos="6943090" algn="l"/>
                <a:tab pos="7771130" algn="l"/>
              </a:tabLst>
            </a:pPr>
            <a:r>
              <a:rPr sz="3200" spc="-5" dirty="0">
                <a:latin typeface="Times New Roman"/>
                <a:cs typeface="Times New Roman"/>
              </a:rPr>
              <a:t>Xư</a:t>
            </a:r>
            <a:r>
              <a:rPr sz="3200" spc="-15" dirty="0">
                <a:latin typeface="Times New Roman"/>
                <a:cs typeface="Times New Roman"/>
              </a:rPr>
              <a:t>ơ</a:t>
            </a:r>
            <a:r>
              <a:rPr sz="3200" dirty="0">
                <a:latin typeface="Times New Roman"/>
                <a:cs typeface="Times New Roman"/>
              </a:rPr>
              <a:t>ng	</a:t>
            </a:r>
            <a:r>
              <a:rPr sz="3200" spc="-20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à	biểu	d</a:t>
            </a:r>
            <a:r>
              <a:rPr sz="3200" spc="-10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ễn	dạ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g	đư</a:t>
            </a:r>
            <a:r>
              <a:rPr sz="3200" spc="-25" dirty="0">
                <a:latin typeface="Times New Roman"/>
                <a:cs typeface="Times New Roman"/>
              </a:rPr>
              <a:t>ờ</a:t>
            </a:r>
            <a:r>
              <a:rPr sz="3200" dirty="0">
                <a:latin typeface="Times New Roman"/>
                <a:cs typeface="Times New Roman"/>
              </a:rPr>
              <a:t>ng	của	một	</a:t>
            </a:r>
            <a:r>
              <a:rPr sz="3200" spc="-10" dirty="0">
                <a:latin typeface="Times New Roman"/>
                <a:cs typeface="Times New Roman"/>
              </a:rPr>
              <a:t>đối  </a:t>
            </a:r>
            <a:r>
              <a:rPr sz="3200" dirty="0">
                <a:latin typeface="Times New Roman"/>
                <a:cs typeface="Times New Roman"/>
              </a:rPr>
              <a:t>tượng, trong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đó:</a:t>
            </a:r>
            <a:endParaRPr sz="32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720"/>
              </a:spcBef>
              <a:buFont typeface="Wingdings"/>
              <a:buChar char=""/>
              <a:tabLst>
                <a:tab pos="699135" algn="l"/>
              </a:tabLst>
            </a:pPr>
            <a:r>
              <a:rPr sz="3000" spc="-5" dirty="0">
                <a:latin typeface="Times New Roman"/>
                <a:cs typeface="Times New Roman"/>
              </a:rPr>
              <a:t>Đường </a:t>
            </a:r>
            <a:r>
              <a:rPr sz="3000" dirty="0">
                <a:latin typeface="Times New Roman"/>
                <a:cs typeface="Times New Roman"/>
              </a:rPr>
              <a:t>này có độ rộng 1 </a:t>
            </a:r>
            <a:r>
              <a:rPr sz="3000" spc="-5" dirty="0">
                <a:latin typeface="Times New Roman"/>
                <a:cs typeface="Times New Roman"/>
              </a:rPr>
              <a:t>điểm</a:t>
            </a:r>
            <a:r>
              <a:rPr sz="3000" dirty="0">
                <a:latin typeface="Times New Roman"/>
                <a:cs typeface="Times New Roman"/>
              </a:rPr>
              <a:t> ảnh,</a:t>
            </a:r>
            <a:endParaRPr sz="30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720"/>
              </a:spcBef>
              <a:buFont typeface="Wingdings"/>
              <a:buChar char=""/>
              <a:tabLst>
                <a:tab pos="699135" algn="l"/>
              </a:tabLst>
            </a:pPr>
            <a:r>
              <a:rPr sz="3000" spc="-5" dirty="0">
                <a:latin typeface="Times New Roman"/>
                <a:cs typeface="Times New Roman"/>
              </a:rPr>
              <a:t>Đường </a:t>
            </a:r>
            <a:r>
              <a:rPr sz="3000" dirty="0">
                <a:latin typeface="Times New Roman"/>
                <a:cs typeface="Times New Roman"/>
              </a:rPr>
              <a:t>này đi qua phần </a:t>
            </a:r>
            <a:r>
              <a:rPr sz="3000" spc="-5" dirty="0">
                <a:latin typeface="Times New Roman"/>
                <a:cs typeface="Times New Roman"/>
              </a:rPr>
              <a:t>"giữa" </a:t>
            </a:r>
            <a:r>
              <a:rPr sz="3000" dirty="0">
                <a:latin typeface="Times New Roman"/>
                <a:cs typeface="Times New Roman"/>
              </a:rPr>
              <a:t>của đối </a:t>
            </a:r>
            <a:r>
              <a:rPr sz="3000" spc="-5" dirty="0">
                <a:latin typeface="Times New Roman"/>
                <a:cs typeface="Times New Roman"/>
              </a:rPr>
              <a:t>tượng</a:t>
            </a:r>
            <a:r>
              <a:rPr sz="3000" spc="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đó</a:t>
            </a:r>
            <a:endParaRPr sz="30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720"/>
              </a:spcBef>
              <a:buFont typeface="Wingdings"/>
              <a:buChar char=""/>
              <a:tabLst>
                <a:tab pos="699135" algn="l"/>
              </a:tabLst>
            </a:pPr>
            <a:r>
              <a:rPr sz="3000" spc="-5" dirty="0">
                <a:latin typeface="Times New Roman"/>
                <a:cs typeface="Times New Roman"/>
              </a:rPr>
              <a:t>Đường </a:t>
            </a:r>
            <a:r>
              <a:rPr sz="3000" dirty="0">
                <a:latin typeface="Times New Roman"/>
                <a:cs typeface="Times New Roman"/>
              </a:rPr>
              <a:t>này bảo toàn tôpô của đối</a:t>
            </a:r>
            <a:r>
              <a:rPr sz="3000" spc="-5" dirty="0">
                <a:latin typeface="Times New Roman"/>
                <a:cs typeface="Times New Roman"/>
              </a:rPr>
              <a:t> tượng.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69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7757"/>
            <a:ext cx="830199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Có </a:t>
            </a:r>
            <a:r>
              <a:rPr sz="3200" dirty="0">
                <a:latin typeface="Times New Roman"/>
                <a:cs typeface="Times New Roman"/>
              </a:rPr>
              <a:t>nhiều thuật </a:t>
            </a:r>
            <a:r>
              <a:rPr sz="3200" spc="-5" dirty="0">
                <a:latin typeface="Times New Roman"/>
                <a:cs typeface="Times New Roman"/>
              </a:rPr>
              <a:t>toán </a:t>
            </a:r>
            <a:r>
              <a:rPr sz="3200" dirty="0">
                <a:latin typeface="Times New Roman"/>
                <a:cs typeface="Times New Roman"/>
              </a:rPr>
              <a:t>làm </a:t>
            </a:r>
            <a:r>
              <a:rPr sz="3200" spc="-5" dirty="0">
                <a:latin typeface="Times New Roman"/>
                <a:cs typeface="Times New Roman"/>
              </a:rPr>
              <a:t>xương </a:t>
            </a:r>
            <a:r>
              <a:rPr sz="3200" dirty="0">
                <a:latin typeface="Times New Roman"/>
                <a:cs typeface="Times New Roman"/>
              </a:rPr>
              <a:t>ảnh khác nhau,  </a:t>
            </a:r>
            <a:r>
              <a:rPr sz="3200" spc="-5" dirty="0">
                <a:latin typeface="Times New Roman"/>
                <a:cs typeface="Times New Roman"/>
              </a:rPr>
              <a:t>trong đó </a:t>
            </a:r>
            <a:r>
              <a:rPr sz="3200" dirty="0">
                <a:latin typeface="Times New Roman"/>
                <a:cs typeface="Times New Roman"/>
              </a:rPr>
              <a:t>công </a:t>
            </a:r>
            <a:r>
              <a:rPr sz="3200" spc="-5" dirty="0">
                <a:latin typeface="Times New Roman"/>
                <a:cs typeface="Times New Roman"/>
              </a:rPr>
              <a:t>trình làm </a:t>
            </a:r>
            <a:r>
              <a:rPr sz="3200" dirty="0">
                <a:latin typeface="Times New Roman"/>
                <a:cs typeface="Times New Roman"/>
              </a:rPr>
              <a:t>xương ảnh của  </a:t>
            </a:r>
            <a:r>
              <a:rPr sz="3200" spc="-5" dirty="0">
                <a:latin typeface="Times New Roman"/>
                <a:cs typeface="Times New Roman"/>
              </a:rPr>
              <a:t>Lantuejou</a:t>
            </a:r>
            <a:r>
              <a:rPr sz="3200" spc="4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đang</a:t>
            </a:r>
            <a:r>
              <a:rPr sz="3200" spc="4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được</a:t>
            </a:r>
            <a:r>
              <a:rPr sz="3200" spc="459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đánh</a:t>
            </a:r>
            <a:r>
              <a:rPr sz="3200" spc="4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giá</a:t>
            </a:r>
            <a:r>
              <a:rPr sz="3200" spc="4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cao.</a:t>
            </a:r>
            <a:r>
              <a:rPr sz="3200" spc="459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Công</a:t>
            </a:r>
            <a:r>
              <a:rPr sz="3200" spc="4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thức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944" y="2321179"/>
            <a:ext cx="29451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49450" algn="l"/>
              </a:tabLst>
            </a:pPr>
            <a:r>
              <a:rPr sz="3200" dirty="0">
                <a:latin typeface="Times New Roman"/>
                <a:cs typeface="Times New Roman"/>
              </a:rPr>
              <a:t>xương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ảnh	này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là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84123" y="2466574"/>
            <a:ext cx="11239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700" i="1" spc="25" dirty="0">
                <a:latin typeface="Times New Roman"/>
                <a:cs typeface="Times New Roman"/>
              </a:rPr>
              <a:t>k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80205" y="3180269"/>
            <a:ext cx="33337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700" i="1" spc="135" dirty="0">
                <a:latin typeface="Times New Roman"/>
                <a:cs typeface="Times New Roman"/>
              </a:rPr>
              <a:t>i</a:t>
            </a:r>
            <a:r>
              <a:rPr sz="1700" spc="90" dirty="0">
                <a:latin typeface="Symbol"/>
                <a:cs typeface="Symbol"/>
              </a:rPr>
              <a:t></a:t>
            </a:r>
            <a:r>
              <a:rPr sz="1700" spc="30" dirty="0">
                <a:latin typeface="Times New Roman"/>
                <a:cs typeface="Times New Roman"/>
              </a:rPr>
              <a:t>0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6615" y="2488877"/>
            <a:ext cx="2484755" cy="703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950" i="1" spc="305" dirty="0">
                <a:latin typeface="Times New Roman"/>
                <a:cs typeface="Times New Roman"/>
              </a:rPr>
              <a:t>S</a:t>
            </a:r>
            <a:r>
              <a:rPr sz="2950" spc="30" dirty="0">
                <a:latin typeface="Times New Roman"/>
                <a:cs typeface="Times New Roman"/>
              </a:rPr>
              <a:t>(</a:t>
            </a:r>
            <a:r>
              <a:rPr sz="2950" spc="-445" dirty="0">
                <a:latin typeface="Times New Roman"/>
                <a:cs typeface="Times New Roman"/>
              </a:rPr>
              <a:t> </a:t>
            </a:r>
            <a:r>
              <a:rPr sz="2950" i="1" spc="-25" dirty="0">
                <a:latin typeface="Times New Roman"/>
                <a:cs typeface="Times New Roman"/>
              </a:rPr>
              <a:t>A</a:t>
            </a:r>
            <a:r>
              <a:rPr sz="2950" spc="30" dirty="0">
                <a:latin typeface="Times New Roman"/>
                <a:cs typeface="Times New Roman"/>
              </a:rPr>
              <a:t>)</a:t>
            </a:r>
            <a:r>
              <a:rPr sz="2950" spc="-70" dirty="0">
                <a:latin typeface="Times New Roman"/>
                <a:cs typeface="Times New Roman"/>
              </a:rPr>
              <a:t> </a:t>
            </a:r>
            <a:r>
              <a:rPr sz="2950" spc="275" dirty="0">
                <a:latin typeface="Symbol"/>
                <a:cs typeface="Symbol"/>
              </a:rPr>
              <a:t></a:t>
            </a:r>
            <a:r>
              <a:rPr sz="6675" i="1" spc="652" baseline="-11235" dirty="0">
                <a:latin typeface="Times New Roman"/>
                <a:cs typeface="Times New Roman"/>
              </a:rPr>
              <a:t>U</a:t>
            </a:r>
            <a:r>
              <a:rPr sz="2950" i="1" spc="114" dirty="0">
                <a:latin typeface="Times New Roman"/>
                <a:cs typeface="Times New Roman"/>
              </a:rPr>
              <a:t>S</a:t>
            </a:r>
            <a:r>
              <a:rPr sz="2550" i="1" spc="37" baseline="-24509" dirty="0">
                <a:latin typeface="Times New Roman"/>
                <a:cs typeface="Times New Roman"/>
              </a:rPr>
              <a:t>k</a:t>
            </a:r>
            <a:r>
              <a:rPr sz="2550" i="1" spc="75" baseline="-24509" dirty="0">
                <a:latin typeface="Times New Roman"/>
                <a:cs typeface="Times New Roman"/>
              </a:rPr>
              <a:t> </a:t>
            </a:r>
            <a:r>
              <a:rPr sz="2950" spc="30" dirty="0">
                <a:latin typeface="Times New Roman"/>
                <a:cs typeface="Times New Roman"/>
              </a:rPr>
              <a:t>(</a:t>
            </a:r>
            <a:r>
              <a:rPr sz="2950" spc="-445" dirty="0">
                <a:latin typeface="Times New Roman"/>
                <a:cs typeface="Times New Roman"/>
              </a:rPr>
              <a:t> </a:t>
            </a:r>
            <a:r>
              <a:rPr sz="2950" i="1" spc="-25" dirty="0">
                <a:latin typeface="Times New Roman"/>
                <a:cs typeface="Times New Roman"/>
              </a:rPr>
              <a:t>A</a:t>
            </a:r>
            <a:r>
              <a:rPr sz="2950" spc="30" dirty="0">
                <a:latin typeface="Times New Roman"/>
                <a:cs typeface="Times New Roman"/>
              </a:rPr>
              <a:t>)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34028" y="2433827"/>
            <a:ext cx="2546985" cy="1076325"/>
          </a:xfrm>
          <a:custGeom>
            <a:avLst/>
            <a:gdLst/>
            <a:ahLst/>
            <a:cxnLst/>
            <a:rect l="l" t="t" r="r" b="b"/>
            <a:pathLst>
              <a:path w="2546984" h="1076325">
                <a:moveTo>
                  <a:pt x="0" y="1075944"/>
                </a:moveTo>
                <a:lnTo>
                  <a:pt x="2546604" y="1075944"/>
                </a:lnTo>
                <a:lnTo>
                  <a:pt x="2546604" y="0"/>
                </a:lnTo>
                <a:lnTo>
                  <a:pt x="0" y="0"/>
                </a:lnTo>
                <a:lnTo>
                  <a:pt x="0" y="1075944"/>
                </a:lnTo>
                <a:close/>
              </a:path>
            </a:pathLst>
          </a:custGeom>
          <a:ln w="9144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14771" y="4666643"/>
            <a:ext cx="0" cy="603885"/>
          </a:xfrm>
          <a:custGeom>
            <a:avLst/>
            <a:gdLst/>
            <a:ahLst/>
            <a:cxnLst/>
            <a:rect l="l" t="t" r="r" b="b"/>
            <a:pathLst>
              <a:path h="603885">
                <a:moveTo>
                  <a:pt x="0" y="0"/>
                </a:moveTo>
                <a:lnTo>
                  <a:pt x="0" y="603820"/>
                </a:lnTo>
              </a:path>
            </a:pathLst>
          </a:custGeom>
          <a:ln w="253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38329" y="3733770"/>
            <a:ext cx="832230" cy="793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65046" y="3720080"/>
            <a:ext cx="6466205" cy="2424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3500" marR="43180" indent="7620">
              <a:lnSpc>
                <a:spcPct val="100699"/>
              </a:lnSpc>
              <a:spcBef>
                <a:spcPts val="60"/>
              </a:spcBef>
              <a:tabLst>
                <a:tab pos="5969635" algn="l"/>
              </a:tabLst>
            </a:pPr>
            <a:r>
              <a:rPr sz="4000" i="1" spc="90" dirty="0">
                <a:latin typeface="Times New Roman"/>
                <a:cs typeface="Times New Roman"/>
              </a:rPr>
              <a:t>S</a:t>
            </a:r>
            <a:r>
              <a:rPr sz="3450" i="1" spc="15" baseline="-25362" dirty="0">
                <a:latin typeface="Times New Roman"/>
                <a:cs typeface="Times New Roman"/>
              </a:rPr>
              <a:t>k</a:t>
            </a:r>
            <a:r>
              <a:rPr sz="3450" i="1" spc="60" baseline="-25362" dirty="0">
                <a:latin typeface="Times New Roman"/>
                <a:cs typeface="Times New Roman"/>
              </a:rPr>
              <a:t> </a:t>
            </a:r>
            <a:r>
              <a:rPr sz="4000" spc="5" dirty="0">
                <a:latin typeface="Times New Roman"/>
                <a:cs typeface="Times New Roman"/>
              </a:rPr>
              <a:t>(</a:t>
            </a:r>
            <a:r>
              <a:rPr sz="4000" spc="-615" dirty="0">
                <a:latin typeface="Times New Roman"/>
                <a:cs typeface="Times New Roman"/>
              </a:rPr>
              <a:t> </a:t>
            </a:r>
            <a:r>
              <a:rPr sz="4000" i="1" spc="-100" dirty="0">
                <a:latin typeface="Times New Roman"/>
                <a:cs typeface="Times New Roman"/>
              </a:rPr>
              <a:t>A</a:t>
            </a:r>
            <a:r>
              <a:rPr sz="4000" spc="5" dirty="0">
                <a:latin typeface="Times New Roman"/>
                <a:cs typeface="Times New Roman"/>
              </a:rPr>
              <a:t>)</a:t>
            </a:r>
            <a:r>
              <a:rPr sz="4000" spc="-114" dirty="0">
                <a:latin typeface="Times New Roman"/>
                <a:cs typeface="Times New Roman"/>
              </a:rPr>
              <a:t> </a:t>
            </a:r>
            <a:r>
              <a:rPr sz="4000" spc="10" dirty="0">
                <a:latin typeface="Symbol"/>
                <a:cs typeface="Symbol"/>
              </a:rPr>
              <a:t></a:t>
            </a:r>
            <a:r>
              <a:rPr sz="4000" spc="-190" dirty="0">
                <a:latin typeface="Times New Roman"/>
                <a:cs typeface="Times New Roman"/>
              </a:rPr>
              <a:t> </a:t>
            </a:r>
            <a:r>
              <a:rPr sz="4000" spc="5" dirty="0">
                <a:latin typeface="Times New Roman"/>
                <a:cs typeface="Times New Roman"/>
              </a:rPr>
              <a:t>(</a:t>
            </a:r>
            <a:r>
              <a:rPr sz="4000" spc="-615" dirty="0">
                <a:latin typeface="Times New Roman"/>
                <a:cs typeface="Times New Roman"/>
              </a:rPr>
              <a:t> </a:t>
            </a:r>
            <a:r>
              <a:rPr sz="4000" i="1" spc="335" dirty="0">
                <a:latin typeface="Times New Roman"/>
                <a:cs typeface="Times New Roman"/>
              </a:rPr>
              <a:t>A</a:t>
            </a:r>
            <a:r>
              <a:rPr sz="4000" spc="10" dirty="0">
                <a:latin typeface="Symbol"/>
                <a:cs typeface="Symbol"/>
              </a:rPr>
              <a:t></a:t>
            </a:r>
            <a:r>
              <a:rPr sz="4000" spc="-530" dirty="0">
                <a:latin typeface="Times New Roman"/>
                <a:cs typeface="Times New Roman"/>
              </a:rPr>
              <a:t> </a:t>
            </a:r>
            <a:r>
              <a:rPr sz="4000" i="1" spc="-50" dirty="0">
                <a:latin typeface="Times New Roman"/>
                <a:cs typeface="Times New Roman"/>
              </a:rPr>
              <a:t>k</a:t>
            </a:r>
            <a:r>
              <a:rPr sz="4000" i="1" spc="75" dirty="0">
                <a:latin typeface="Times New Roman"/>
                <a:cs typeface="Times New Roman"/>
              </a:rPr>
              <a:t>B</a:t>
            </a:r>
            <a:r>
              <a:rPr sz="4000" spc="5" dirty="0">
                <a:latin typeface="Times New Roman"/>
                <a:cs typeface="Times New Roman"/>
              </a:rPr>
              <a:t>)</a:t>
            </a:r>
            <a:r>
              <a:rPr sz="4000" spc="-360" dirty="0">
                <a:latin typeface="Times New Roman"/>
                <a:cs typeface="Times New Roman"/>
              </a:rPr>
              <a:t> </a:t>
            </a:r>
            <a:r>
              <a:rPr sz="4000" spc="10" dirty="0">
                <a:latin typeface="Symbol"/>
                <a:cs typeface="Symbol"/>
              </a:rPr>
              <a:t></a:t>
            </a:r>
            <a:r>
              <a:rPr sz="4000" spc="-434" dirty="0">
                <a:latin typeface="Times New Roman"/>
                <a:cs typeface="Times New Roman"/>
              </a:rPr>
              <a:t> </a:t>
            </a:r>
            <a:r>
              <a:rPr sz="4000" spc="5" dirty="0">
                <a:latin typeface="Times New Roman"/>
                <a:cs typeface="Times New Roman"/>
              </a:rPr>
              <a:t>(</a:t>
            </a:r>
            <a:r>
              <a:rPr sz="4000" spc="-610" dirty="0">
                <a:latin typeface="Times New Roman"/>
                <a:cs typeface="Times New Roman"/>
              </a:rPr>
              <a:t> </a:t>
            </a:r>
            <a:r>
              <a:rPr sz="4000" i="1" spc="325" dirty="0">
                <a:latin typeface="Times New Roman"/>
                <a:cs typeface="Times New Roman"/>
              </a:rPr>
              <a:t>A</a:t>
            </a:r>
            <a:r>
              <a:rPr sz="4000" spc="10" dirty="0">
                <a:latin typeface="Symbol"/>
                <a:cs typeface="Symbol"/>
              </a:rPr>
              <a:t></a:t>
            </a:r>
            <a:r>
              <a:rPr sz="4000" spc="-525" dirty="0">
                <a:latin typeface="Times New Roman"/>
                <a:cs typeface="Times New Roman"/>
              </a:rPr>
              <a:t> </a:t>
            </a:r>
            <a:r>
              <a:rPr sz="4000" i="1" spc="-50" dirty="0">
                <a:latin typeface="Times New Roman"/>
                <a:cs typeface="Times New Roman"/>
              </a:rPr>
              <a:t>k</a:t>
            </a:r>
            <a:r>
              <a:rPr sz="4000" i="1" spc="70" dirty="0">
                <a:latin typeface="Times New Roman"/>
                <a:cs typeface="Times New Roman"/>
              </a:rPr>
              <a:t>B</a:t>
            </a:r>
            <a:r>
              <a:rPr sz="4000" spc="5" dirty="0">
                <a:latin typeface="Times New Roman"/>
                <a:cs typeface="Times New Roman"/>
              </a:rPr>
              <a:t>)</a:t>
            </a:r>
            <a:r>
              <a:rPr sz="4000" dirty="0">
                <a:latin typeface="Times New Roman"/>
                <a:cs typeface="Times New Roman"/>
              </a:rPr>
              <a:t>	</a:t>
            </a:r>
            <a:r>
              <a:rPr sz="4000" i="1" spc="-60" dirty="0">
                <a:latin typeface="Times New Roman"/>
                <a:cs typeface="Times New Roman"/>
              </a:rPr>
              <a:t>B</a:t>
            </a:r>
            <a:r>
              <a:rPr sz="4000" dirty="0">
                <a:latin typeface="Times New Roman"/>
                <a:cs typeface="Times New Roman"/>
              </a:rPr>
              <a:t>;  </a:t>
            </a:r>
            <a:r>
              <a:rPr sz="4000" i="1" spc="5" dirty="0">
                <a:latin typeface="Times New Roman"/>
                <a:cs typeface="Times New Roman"/>
              </a:rPr>
              <a:t>k</a:t>
            </a:r>
            <a:r>
              <a:rPr sz="4000" i="1" spc="-200" dirty="0">
                <a:latin typeface="Times New Roman"/>
                <a:cs typeface="Times New Roman"/>
              </a:rPr>
              <a:t> </a:t>
            </a:r>
            <a:r>
              <a:rPr sz="4000" spc="10" dirty="0">
                <a:latin typeface="Symbol"/>
                <a:cs typeface="Symbol"/>
              </a:rPr>
              <a:t></a:t>
            </a:r>
            <a:r>
              <a:rPr sz="4000" spc="-130" dirty="0">
                <a:latin typeface="Times New Roman"/>
                <a:cs typeface="Times New Roman"/>
              </a:rPr>
              <a:t> </a:t>
            </a:r>
            <a:r>
              <a:rPr sz="4000" i="1" spc="-145" dirty="0">
                <a:latin typeface="Times New Roman"/>
                <a:cs typeface="Times New Roman"/>
              </a:rPr>
              <a:t>m</a:t>
            </a:r>
            <a:r>
              <a:rPr sz="4000" spc="-145" dirty="0">
                <a:latin typeface="Times New Roman"/>
                <a:cs typeface="Times New Roman"/>
              </a:rPr>
              <a:t>ax</a:t>
            </a:r>
            <a:r>
              <a:rPr sz="8850" spc="-217" baseline="-3766" dirty="0">
                <a:latin typeface="Symbol"/>
                <a:cs typeface="Symbol"/>
              </a:rPr>
              <a:t></a:t>
            </a:r>
            <a:r>
              <a:rPr sz="4000" i="1" spc="-145" dirty="0">
                <a:latin typeface="Times New Roman"/>
                <a:cs typeface="Times New Roman"/>
              </a:rPr>
              <a:t>k</a:t>
            </a:r>
            <a:r>
              <a:rPr sz="4000" i="1" spc="380" dirty="0">
                <a:latin typeface="Times New Roman"/>
                <a:cs typeface="Times New Roman"/>
              </a:rPr>
              <a:t> </a:t>
            </a:r>
            <a:r>
              <a:rPr sz="4000" spc="5" dirty="0">
                <a:latin typeface="Times New Roman"/>
                <a:cs typeface="Times New Roman"/>
              </a:rPr>
              <a:t>(</a:t>
            </a:r>
            <a:r>
              <a:rPr sz="4000" spc="-620" dirty="0">
                <a:latin typeface="Times New Roman"/>
                <a:cs typeface="Times New Roman"/>
              </a:rPr>
              <a:t> </a:t>
            </a:r>
            <a:r>
              <a:rPr sz="4000" i="1" spc="175" dirty="0">
                <a:latin typeface="Times New Roman"/>
                <a:cs typeface="Times New Roman"/>
              </a:rPr>
              <a:t>A</a:t>
            </a:r>
            <a:r>
              <a:rPr sz="4000" spc="175" dirty="0">
                <a:latin typeface="Symbol"/>
                <a:cs typeface="Symbol"/>
              </a:rPr>
              <a:t></a:t>
            </a:r>
            <a:r>
              <a:rPr sz="4000" spc="-540" dirty="0">
                <a:latin typeface="Times New Roman"/>
                <a:cs typeface="Times New Roman"/>
              </a:rPr>
              <a:t> </a:t>
            </a:r>
            <a:r>
              <a:rPr sz="4000" i="1" spc="10" dirty="0">
                <a:latin typeface="Times New Roman"/>
                <a:cs typeface="Times New Roman"/>
              </a:rPr>
              <a:t>kB</a:t>
            </a:r>
            <a:r>
              <a:rPr sz="4000" spc="10" dirty="0">
                <a:latin typeface="Times New Roman"/>
                <a:cs typeface="Times New Roman"/>
              </a:rPr>
              <a:t>)</a:t>
            </a:r>
            <a:r>
              <a:rPr sz="4000" spc="-484" dirty="0">
                <a:latin typeface="Times New Roman"/>
                <a:cs typeface="Times New Roman"/>
              </a:rPr>
              <a:t> </a:t>
            </a:r>
            <a:r>
              <a:rPr sz="4000" spc="10" dirty="0">
                <a:latin typeface="Symbol"/>
                <a:cs typeface="Symbol"/>
              </a:rPr>
              <a:t></a:t>
            </a:r>
            <a:r>
              <a:rPr sz="4000" spc="-195" dirty="0">
                <a:latin typeface="Times New Roman"/>
                <a:cs typeface="Times New Roman"/>
              </a:rPr>
              <a:t> </a:t>
            </a:r>
            <a:r>
              <a:rPr sz="4000" spc="-525" dirty="0">
                <a:latin typeface="Symbol"/>
                <a:cs typeface="Symbol"/>
              </a:rPr>
              <a:t></a:t>
            </a:r>
            <a:r>
              <a:rPr sz="8850" spc="-787" baseline="-3766" dirty="0">
                <a:latin typeface="Symbol"/>
                <a:cs typeface="Symbol"/>
              </a:rPr>
              <a:t></a:t>
            </a:r>
            <a:endParaRPr sz="8850" baseline="-3766">
              <a:latin typeface="Symbol"/>
              <a:cs typeface="Symbol"/>
            </a:endParaRPr>
          </a:p>
          <a:p>
            <a:pPr marL="559435">
              <a:lnSpc>
                <a:spcPct val="100000"/>
              </a:lnSpc>
              <a:spcBef>
                <a:spcPts val="2175"/>
              </a:spcBef>
              <a:tabLst>
                <a:tab pos="1216660" algn="l"/>
              </a:tabLst>
            </a:pPr>
            <a:r>
              <a:rPr sz="4000" i="1" spc="95" dirty="0">
                <a:latin typeface="Times New Roman"/>
                <a:cs typeface="Times New Roman"/>
              </a:rPr>
              <a:t>A	B</a:t>
            </a:r>
            <a:r>
              <a:rPr sz="4000" i="1" spc="-150" dirty="0">
                <a:latin typeface="Times New Roman"/>
                <a:cs typeface="Times New Roman"/>
              </a:rPr>
              <a:t> </a:t>
            </a:r>
            <a:r>
              <a:rPr sz="4000" spc="85" dirty="0">
                <a:latin typeface="Symbol"/>
                <a:cs typeface="Symbol"/>
              </a:rPr>
              <a:t></a:t>
            </a:r>
            <a:r>
              <a:rPr sz="4000" spc="-260" dirty="0">
                <a:latin typeface="Times New Roman"/>
                <a:cs typeface="Times New Roman"/>
              </a:rPr>
              <a:t> </a:t>
            </a:r>
            <a:r>
              <a:rPr sz="4000" spc="235" dirty="0">
                <a:latin typeface="Times New Roman"/>
                <a:cs typeface="Times New Roman"/>
              </a:rPr>
              <a:t>(</a:t>
            </a:r>
            <a:r>
              <a:rPr sz="4000" i="1" spc="235" dirty="0">
                <a:latin typeface="Times New Roman"/>
                <a:cs typeface="Times New Roman"/>
              </a:rPr>
              <a:t>A</a:t>
            </a:r>
            <a:r>
              <a:rPr sz="4000" i="1" spc="-25" dirty="0">
                <a:latin typeface="Times New Roman"/>
                <a:cs typeface="Times New Roman"/>
              </a:rPr>
              <a:t> </a:t>
            </a:r>
            <a:r>
              <a:rPr sz="4000" spc="114" dirty="0">
                <a:latin typeface="Symbol"/>
                <a:cs typeface="Symbol"/>
              </a:rPr>
              <a:t></a:t>
            </a:r>
            <a:r>
              <a:rPr sz="4000" spc="-515" dirty="0">
                <a:latin typeface="Times New Roman"/>
                <a:cs typeface="Times New Roman"/>
              </a:rPr>
              <a:t> </a:t>
            </a:r>
            <a:r>
              <a:rPr sz="4000" i="1" spc="75" dirty="0">
                <a:latin typeface="Times New Roman"/>
                <a:cs typeface="Times New Roman"/>
              </a:rPr>
              <a:t>B</a:t>
            </a:r>
            <a:r>
              <a:rPr sz="4000" spc="75" dirty="0">
                <a:latin typeface="Times New Roman"/>
                <a:cs typeface="Times New Roman"/>
              </a:rPr>
              <a:t>)</a:t>
            </a:r>
            <a:r>
              <a:rPr sz="4000" spc="125" dirty="0">
                <a:latin typeface="Times New Roman"/>
                <a:cs typeface="Times New Roman"/>
              </a:rPr>
              <a:t> </a:t>
            </a:r>
            <a:r>
              <a:rPr sz="4000" spc="114" dirty="0">
                <a:latin typeface="Symbol"/>
                <a:cs typeface="Symbol"/>
              </a:rPr>
              <a:t></a:t>
            </a:r>
            <a:r>
              <a:rPr sz="4000" spc="-380" dirty="0">
                <a:latin typeface="Times New Roman"/>
                <a:cs typeface="Times New Roman"/>
              </a:rPr>
              <a:t> </a:t>
            </a:r>
            <a:r>
              <a:rPr sz="4000" i="1" spc="95" dirty="0">
                <a:latin typeface="Times New Roman"/>
                <a:cs typeface="Times New Roman"/>
              </a:rPr>
              <a:t>B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85063" y="5562596"/>
            <a:ext cx="2006031" cy="678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70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9281"/>
            <a:ext cx="83007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800" spc="-5" dirty="0">
                <a:latin typeface="Times New Roman"/>
                <a:cs typeface="Times New Roman"/>
              </a:rPr>
              <a:t>Trình tự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bước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thuật toán được diễn tả trong  bảng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sau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" y="1752600"/>
            <a:ext cx="9067799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71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0076"/>
            <a:ext cx="8438515" cy="17138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57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1645"/>
              </a:spcBef>
              <a:buFont typeface="Wingdings"/>
              <a:buChar char=""/>
              <a:tabLst>
                <a:tab pos="469265" algn="l"/>
                <a:tab pos="469900" algn="l"/>
                <a:tab pos="5166995" algn="l"/>
              </a:tabLst>
            </a:pPr>
            <a:r>
              <a:rPr sz="2800" spc="-5" dirty="0">
                <a:latin typeface="Times New Roman"/>
                <a:cs typeface="Times New Roman"/>
              </a:rPr>
              <a:t>Ví </a:t>
            </a:r>
            <a:r>
              <a:rPr sz="2800" dirty="0">
                <a:latin typeface="Times New Roman"/>
                <a:cs typeface="Times New Roman"/>
              </a:rPr>
              <a:t>dụ </a:t>
            </a:r>
            <a:r>
              <a:rPr sz="2800" spc="-5" dirty="0">
                <a:latin typeface="Times New Roman"/>
                <a:cs typeface="Times New Roman"/>
              </a:rPr>
              <a:t>. Làm xương ảnh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A,</a:t>
            </a:r>
            <a:r>
              <a:rPr sz="2800" dirty="0">
                <a:latin typeface="Times New Roman"/>
                <a:cs typeface="Times New Roman"/>
              </a:rPr>
              <a:t> bằng	</a:t>
            </a:r>
            <a:r>
              <a:rPr sz="2800" spc="-5" dirty="0">
                <a:latin typeface="Times New Roman"/>
                <a:cs typeface="Times New Roman"/>
              </a:rPr>
              <a:t>phần tử cấu </a:t>
            </a:r>
            <a:r>
              <a:rPr sz="2800" dirty="0">
                <a:latin typeface="Times New Roman"/>
                <a:cs typeface="Times New Roman"/>
              </a:rPr>
              <a:t>trúc </a:t>
            </a:r>
            <a:r>
              <a:rPr sz="2800" spc="-5" dirty="0">
                <a:latin typeface="Times New Roman"/>
                <a:cs typeface="Times New Roman"/>
              </a:rPr>
              <a:t>B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như  hình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6356" y="2510378"/>
            <a:ext cx="379095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900" spc="-95" dirty="0">
                <a:latin typeface="Symbol"/>
                <a:cs typeface="Symbol"/>
              </a:rPr>
              <a:t></a:t>
            </a:r>
            <a:r>
              <a:rPr sz="4350" spc="-142" baseline="-25862" dirty="0">
                <a:latin typeface="Times New Roman"/>
                <a:cs typeface="Times New Roman"/>
              </a:rPr>
              <a:t>1</a:t>
            </a:r>
            <a:endParaRPr sz="4350" baseline="-25862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80122" y="2510378"/>
            <a:ext cx="419734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4350" spc="97" baseline="-25862" dirty="0">
                <a:latin typeface="Times New Roman"/>
                <a:cs typeface="Times New Roman"/>
              </a:rPr>
              <a:t>0</a:t>
            </a:r>
            <a:r>
              <a:rPr sz="2900" spc="65" dirty="0">
                <a:latin typeface="Symbol"/>
                <a:cs typeface="Symbol"/>
              </a:rPr>
              <a:t>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6556" y="3574782"/>
            <a:ext cx="167640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00" spc="5" dirty="0">
                <a:latin typeface="Symbol"/>
                <a:cs typeface="Symbol"/>
              </a:rPr>
              <a:t>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6356" y="4284559"/>
            <a:ext cx="379095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900" spc="-95" dirty="0">
                <a:latin typeface="Symbol"/>
                <a:cs typeface="Symbol"/>
              </a:rPr>
              <a:t></a:t>
            </a:r>
            <a:r>
              <a:rPr sz="4350" spc="-142" baseline="-9578" dirty="0">
                <a:latin typeface="Times New Roman"/>
                <a:cs typeface="Times New Roman"/>
              </a:rPr>
              <a:t>1</a:t>
            </a:r>
            <a:endParaRPr sz="4350" baseline="-957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7159" y="4284559"/>
            <a:ext cx="422909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4350" spc="112" baseline="-9578" dirty="0">
                <a:latin typeface="Times New Roman"/>
                <a:cs typeface="Times New Roman"/>
              </a:rPr>
              <a:t>1</a:t>
            </a:r>
            <a:r>
              <a:rPr sz="2900" spc="75" dirty="0">
                <a:latin typeface="Symbol"/>
                <a:cs typeface="Symbol"/>
              </a:rPr>
              <a:t>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1756" y="4639064"/>
            <a:ext cx="167640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00" spc="5" dirty="0">
                <a:latin typeface="Symbol"/>
                <a:cs typeface="Symbol"/>
              </a:rPr>
              <a:t>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06556" y="4639064"/>
            <a:ext cx="167640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00" spc="5" dirty="0">
                <a:latin typeface="Symbol"/>
                <a:cs typeface="Symbol"/>
              </a:rPr>
              <a:t>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2387" y="2015544"/>
            <a:ext cx="4157979" cy="391287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582930" algn="ctr">
              <a:lnSpc>
                <a:spcPct val="100000"/>
              </a:lnSpc>
              <a:spcBef>
                <a:spcPts val="990"/>
              </a:spcBef>
              <a:tabLst>
                <a:tab pos="1162685" algn="l"/>
                <a:tab pos="1624965" algn="l"/>
                <a:tab pos="2087880" algn="l"/>
                <a:tab pos="2584450" algn="l"/>
                <a:tab pos="3110865" algn="l"/>
                <a:tab pos="3636645" algn="l"/>
              </a:tabLst>
            </a:pPr>
            <a:r>
              <a:rPr sz="4350" spc="-142" baseline="-4789" dirty="0">
                <a:latin typeface="Symbol"/>
                <a:cs typeface="Symbol"/>
              </a:rPr>
              <a:t></a:t>
            </a:r>
            <a:r>
              <a:rPr sz="2900" spc="-95" dirty="0">
                <a:latin typeface="Times New Roman"/>
                <a:cs typeface="Times New Roman"/>
              </a:rPr>
              <a:t>1	</a:t>
            </a:r>
            <a:r>
              <a:rPr sz="2900" spc="5" dirty="0">
                <a:latin typeface="Times New Roman"/>
                <a:cs typeface="Times New Roman"/>
              </a:rPr>
              <a:t>1	1	1	0	0	</a:t>
            </a:r>
            <a:r>
              <a:rPr sz="2900" spc="65" dirty="0">
                <a:latin typeface="Times New Roman"/>
                <a:cs typeface="Times New Roman"/>
              </a:rPr>
              <a:t>0</a:t>
            </a:r>
            <a:r>
              <a:rPr sz="4350" spc="97" baseline="-4789" dirty="0">
                <a:latin typeface="Symbol"/>
                <a:cs typeface="Symbol"/>
              </a:rPr>
              <a:t></a:t>
            </a:r>
            <a:endParaRPr sz="4350" baseline="-4789">
              <a:latin typeface="Symbol"/>
              <a:cs typeface="Symbol"/>
            </a:endParaRPr>
          </a:p>
          <a:p>
            <a:pPr marL="582930" algn="ctr">
              <a:lnSpc>
                <a:spcPct val="100000"/>
              </a:lnSpc>
              <a:spcBef>
                <a:spcPts val="890"/>
              </a:spcBef>
              <a:tabLst>
                <a:tab pos="1162685" algn="l"/>
                <a:tab pos="1624965" algn="l"/>
                <a:tab pos="2087880" algn="l"/>
                <a:tab pos="2584450" algn="l"/>
                <a:tab pos="3110865" algn="l"/>
                <a:tab pos="3837304" algn="l"/>
              </a:tabLst>
            </a:pPr>
            <a:r>
              <a:rPr sz="4350" spc="7" baseline="-27777" dirty="0">
                <a:latin typeface="Symbol"/>
                <a:cs typeface="Symbol"/>
              </a:rPr>
              <a:t></a:t>
            </a:r>
            <a:r>
              <a:rPr sz="4350" spc="7" baseline="-27777" dirty="0">
                <a:latin typeface="Times New Roman"/>
                <a:cs typeface="Times New Roman"/>
              </a:rPr>
              <a:t>	</a:t>
            </a:r>
            <a:r>
              <a:rPr sz="2900" spc="5" dirty="0">
                <a:latin typeface="Times New Roman"/>
                <a:cs typeface="Times New Roman"/>
              </a:rPr>
              <a:t>1	1	1	0	0	</a:t>
            </a:r>
            <a:r>
              <a:rPr sz="4350" spc="7" baseline="-27777" dirty="0">
                <a:latin typeface="Symbol"/>
                <a:cs typeface="Symbol"/>
              </a:rPr>
              <a:t></a:t>
            </a:r>
            <a:endParaRPr sz="4350" baseline="-27777">
              <a:latin typeface="Symbol"/>
              <a:cs typeface="Symbol"/>
            </a:endParaRPr>
          </a:p>
          <a:p>
            <a:pPr marL="582930" algn="ctr">
              <a:lnSpc>
                <a:spcPct val="100000"/>
              </a:lnSpc>
              <a:spcBef>
                <a:spcPts val="894"/>
              </a:spcBef>
              <a:tabLst>
                <a:tab pos="1162685" algn="l"/>
                <a:tab pos="1624965" algn="l"/>
                <a:tab pos="2087880" algn="l"/>
                <a:tab pos="2584450" algn="l"/>
                <a:tab pos="3110865" algn="l"/>
                <a:tab pos="3636645" algn="l"/>
              </a:tabLst>
            </a:pPr>
            <a:r>
              <a:rPr sz="4350" spc="-142" baseline="2873" dirty="0">
                <a:latin typeface="Symbol"/>
                <a:cs typeface="Symbol"/>
              </a:rPr>
              <a:t></a:t>
            </a:r>
            <a:r>
              <a:rPr sz="2900" spc="-95" dirty="0">
                <a:latin typeface="Times New Roman"/>
                <a:cs typeface="Times New Roman"/>
              </a:rPr>
              <a:t>1	</a:t>
            </a:r>
            <a:r>
              <a:rPr sz="2900" spc="5" dirty="0">
                <a:latin typeface="Times New Roman"/>
                <a:cs typeface="Times New Roman"/>
              </a:rPr>
              <a:t>1	1	1	0	0	</a:t>
            </a:r>
            <a:r>
              <a:rPr sz="2900" spc="65" dirty="0">
                <a:latin typeface="Times New Roman"/>
                <a:cs typeface="Times New Roman"/>
              </a:rPr>
              <a:t>0</a:t>
            </a:r>
            <a:r>
              <a:rPr sz="4350" spc="97" baseline="2873" dirty="0">
                <a:latin typeface="Symbol"/>
                <a:cs typeface="Symbol"/>
              </a:rPr>
              <a:t></a:t>
            </a:r>
            <a:endParaRPr sz="4350" baseline="2873">
              <a:latin typeface="Symbol"/>
              <a:cs typeface="Symbol"/>
            </a:endParaRPr>
          </a:p>
          <a:p>
            <a:pPr marL="76200">
              <a:lnSpc>
                <a:spcPts val="2280"/>
              </a:lnSpc>
              <a:spcBef>
                <a:spcPts val="890"/>
              </a:spcBef>
              <a:tabLst>
                <a:tab pos="1251585" algn="l"/>
                <a:tab pos="1713864" algn="l"/>
                <a:tab pos="2176780" algn="l"/>
                <a:tab pos="2670810" algn="l"/>
                <a:tab pos="3196590" algn="l"/>
                <a:tab pos="3722370" algn="l"/>
              </a:tabLst>
            </a:pPr>
            <a:r>
              <a:rPr sz="2900" i="1" spc="5" dirty="0">
                <a:latin typeface="Times New Roman"/>
                <a:cs typeface="Times New Roman"/>
              </a:rPr>
              <a:t>A</a:t>
            </a:r>
            <a:r>
              <a:rPr sz="2900" i="1" spc="-145" dirty="0">
                <a:latin typeface="Times New Roman"/>
                <a:cs typeface="Times New Roman"/>
              </a:rPr>
              <a:t> </a:t>
            </a:r>
            <a:r>
              <a:rPr sz="2900" spc="5" dirty="0">
                <a:latin typeface="Symbol"/>
                <a:cs typeface="Symbol"/>
              </a:rPr>
              <a:t>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4350" spc="7" baseline="32567" dirty="0">
                <a:latin typeface="Symbol"/>
                <a:cs typeface="Symbol"/>
              </a:rPr>
              <a:t></a:t>
            </a:r>
            <a:r>
              <a:rPr sz="4350" spc="7" baseline="32567" dirty="0">
                <a:latin typeface="Times New Roman"/>
                <a:cs typeface="Times New Roman"/>
              </a:rPr>
              <a:t>	</a:t>
            </a:r>
            <a:r>
              <a:rPr sz="2900" spc="5" dirty="0">
                <a:latin typeface="Times New Roman"/>
                <a:cs typeface="Times New Roman"/>
              </a:rPr>
              <a:t>1	1	1	1	1	1</a:t>
            </a:r>
            <a:endParaRPr sz="2900">
              <a:latin typeface="Times New Roman"/>
              <a:cs typeface="Times New Roman"/>
            </a:endParaRPr>
          </a:p>
          <a:p>
            <a:pPr marL="582930" algn="ctr">
              <a:lnSpc>
                <a:spcPts val="2185"/>
              </a:lnSpc>
              <a:tabLst>
                <a:tab pos="3837304" algn="l"/>
              </a:tabLst>
            </a:pPr>
            <a:r>
              <a:rPr sz="2900" spc="-95" dirty="0">
                <a:latin typeface="Symbol"/>
                <a:cs typeface="Symbol"/>
              </a:rPr>
              <a:t></a:t>
            </a:r>
            <a:r>
              <a:rPr sz="4350" spc="-142" baseline="21072" dirty="0">
                <a:latin typeface="Times New Roman"/>
                <a:cs typeface="Times New Roman"/>
              </a:rPr>
              <a:t>1	</a:t>
            </a:r>
            <a:r>
              <a:rPr sz="2900" spc="5" dirty="0">
                <a:latin typeface="Symbol"/>
                <a:cs typeface="Symbol"/>
              </a:rPr>
              <a:t></a:t>
            </a:r>
            <a:endParaRPr sz="2900">
              <a:latin typeface="Symbol"/>
              <a:cs typeface="Symbol"/>
            </a:endParaRPr>
          </a:p>
          <a:p>
            <a:pPr marL="1251585">
              <a:lnSpc>
                <a:spcPts val="3390"/>
              </a:lnSpc>
              <a:tabLst>
                <a:tab pos="1713864" algn="l"/>
                <a:tab pos="2176780" algn="l"/>
                <a:tab pos="2670810" algn="l"/>
                <a:tab pos="3196590" algn="l"/>
              </a:tabLst>
            </a:pPr>
            <a:r>
              <a:rPr sz="2900" spc="5" dirty="0">
                <a:latin typeface="Times New Roman"/>
                <a:cs typeface="Times New Roman"/>
              </a:rPr>
              <a:t>1	1	1	1	1</a:t>
            </a:r>
            <a:endParaRPr sz="2900">
              <a:latin typeface="Times New Roman"/>
              <a:cs typeface="Times New Roman"/>
            </a:endParaRPr>
          </a:p>
          <a:p>
            <a:pPr marL="582930" algn="ctr">
              <a:lnSpc>
                <a:spcPct val="100000"/>
              </a:lnSpc>
              <a:spcBef>
                <a:spcPts val="894"/>
              </a:spcBef>
              <a:tabLst>
                <a:tab pos="1162685" algn="l"/>
                <a:tab pos="1624965" algn="l"/>
                <a:tab pos="2087880" algn="l"/>
                <a:tab pos="2581910" algn="l"/>
                <a:tab pos="3107690" algn="l"/>
                <a:tab pos="3633470" algn="l"/>
              </a:tabLst>
            </a:pPr>
            <a:r>
              <a:rPr sz="4350" spc="-142" baseline="-13409" dirty="0">
                <a:latin typeface="Symbol"/>
                <a:cs typeface="Symbol"/>
              </a:rPr>
              <a:t></a:t>
            </a:r>
            <a:r>
              <a:rPr sz="2900" spc="-95" dirty="0">
                <a:latin typeface="Times New Roman"/>
                <a:cs typeface="Times New Roman"/>
              </a:rPr>
              <a:t>1	</a:t>
            </a:r>
            <a:r>
              <a:rPr sz="2900" spc="5" dirty="0">
                <a:latin typeface="Times New Roman"/>
                <a:cs typeface="Times New Roman"/>
              </a:rPr>
              <a:t>1	1	1	1	1	</a:t>
            </a:r>
            <a:r>
              <a:rPr sz="2900" spc="75" dirty="0">
                <a:latin typeface="Times New Roman"/>
                <a:cs typeface="Times New Roman"/>
              </a:rPr>
              <a:t>1</a:t>
            </a:r>
            <a:r>
              <a:rPr sz="4350" spc="112" baseline="-13409" dirty="0">
                <a:latin typeface="Symbol"/>
                <a:cs typeface="Symbol"/>
              </a:rPr>
              <a:t></a:t>
            </a:r>
            <a:endParaRPr sz="4350" baseline="-13409">
              <a:latin typeface="Symbol"/>
              <a:cs typeface="Symbol"/>
            </a:endParaRPr>
          </a:p>
          <a:p>
            <a:pPr marL="582930" algn="ctr">
              <a:lnSpc>
                <a:spcPct val="100000"/>
              </a:lnSpc>
              <a:spcBef>
                <a:spcPts val="890"/>
              </a:spcBef>
              <a:tabLst>
                <a:tab pos="1162685" algn="l"/>
                <a:tab pos="1624965" algn="l"/>
                <a:tab pos="2087880" algn="l"/>
                <a:tab pos="2581910" algn="l"/>
                <a:tab pos="3107690" algn="l"/>
                <a:tab pos="3633470" algn="l"/>
              </a:tabLst>
            </a:pPr>
            <a:r>
              <a:rPr sz="4350" spc="-652" baseline="16283" dirty="0">
                <a:latin typeface="Symbol"/>
                <a:cs typeface="Symbol"/>
              </a:rPr>
              <a:t></a:t>
            </a:r>
            <a:r>
              <a:rPr sz="4350" spc="-652" baseline="-13409" dirty="0">
                <a:latin typeface="Symbol"/>
                <a:cs typeface="Symbol"/>
              </a:rPr>
              <a:t></a:t>
            </a:r>
            <a:r>
              <a:rPr sz="2900" spc="-434" dirty="0">
                <a:latin typeface="Times New Roman"/>
                <a:cs typeface="Times New Roman"/>
              </a:rPr>
              <a:t>1	</a:t>
            </a:r>
            <a:r>
              <a:rPr sz="2900" spc="5" dirty="0">
                <a:latin typeface="Times New Roman"/>
                <a:cs typeface="Times New Roman"/>
              </a:rPr>
              <a:t>1	1	1	1	1	</a:t>
            </a:r>
            <a:r>
              <a:rPr sz="2900" spc="-320" dirty="0">
                <a:latin typeface="Times New Roman"/>
                <a:cs typeface="Times New Roman"/>
              </a:rPr>
              <a:t>1</a:t>
            </a:r>
            <a:r>
              <a:rPr sz="4350" spc="-480" baseline="16283" dirty="0">
                <a:latin typeface="Symbol"/>
                <a:cs typeface="Symbol"/>
              </a:rPr>
              <a:t></a:t>
            </a:r>
            <a:r>
              <a:rPr sz="4350" spc="-480" baseline="-13409" dirty="0">
                <a:latin typeface="Symbol"/>
                <a:cs typeface="Symbol"/>
              </a:rPr>
              <a:t></a:t>
            </a:r>
            <a:endParaRPr sz="4350" baseline="-13409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4461" y="3622021"/>
            <a:ext cx="211454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00" spc="10" dirty="0">
                <a:latin typeface="Times New Roman"/>
                <a:cs typeface="Times New Roman"/>
              </a:rPr>
              <a:t>1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57263" y="3066436"/>
            <a:ext cx="1635760" cy="15811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5080" algn="ctr">
              <a:lnSpc>
                <a:spcPts val="3254"/>
              </a:lnSpc>
              <a:spcBef>
                <a:spcPts val="115"/>
              </a:spcBef>
              <a:tabLst>
                <a:tab pos="675640" algn="l"/>
                <a:tab pos="1204595" algn="l"/>
              </a:tabLst>
            </a:pPr>
            <a:r>
              <a:rPr sz="4350" spc="75" baseline="-4789" dirty="0">
                <a:latin typeface="Symbol"/>
                <a:cs typeface="Symbol"/>
              </a:rPr>
              <a:t></a:t>
            </a:r>
            <a:r>
              <a:rPr sz="2900" spc="50" dirty="0">
                <a:latin typeface="Times New Roman"/>
                <a:cs typeface="Times New Roman"/>
              </a:rPr>
              <a:t>0	</a:t>
            </a:r>
            <a:r>
              <a:rPr sz="2900" spc="10" dirty="0">
                <a:latin typeface="Times New Roman"/>
                <a:cs typeface="Times New Roman"/>
              </a:rPr>
              <a:t>1	</a:t>
            </a:r>
            <a:r>
              <a:rPr sz="2900" spc="60" dirty="0">
                <a:latin typeface="Times New Roman"/>
                <a:cs typeface="Times New Roman"/>
              </a:rPr>
              <a:t>0</a:t>
            </a:r>
            <a:r>
              <a:rPr sz="4350" spc="89" baseline="-4789" dirty="0">
                <a:latin typeface="Symbol"/>
                <a:cs typeface="Symbol"/>
              </a:rPr>
              <a:t></a:t>
            </a:r>
            <a:endParaRPr sz="4350" baseline="-4789">
              <a:latin typeface="Symbol"/>
              <a:cs typeface="Symbol"/>
            </a:endParaRPr>
          </a:p>
          <a:p>
            <a:pPr marR="5080" algn="ctr">
              <a:lnSpc>
                <a:spcPts val="3254"/>
              </a:lnSpc>
              <a:tabLst>
                <a:tab pos="678180" algn="l"/>
                <a:tab pos="1403350" algn="l"/>
              </a:tabLst>
            </a:pPr>
            <a:r>
              <a:rPr sz="2900" spc="10" dirty="0">
                <a:latin typeface="Symbol"/>
                <a:cs typeface="Symbol"/>
              </a:rPr>
              <a:t></a:t>
            </a:r>
            <a:r>
              <a:rPr sz="2900" spc="10" dirty="0">
                <a:latin typeface="Times New Roman"/>
                <a:cs typeface="Times New Roman"/>
              </a:rPr>
              <a:t>	</a:t>
            </a:r>
            <a:r>
              <a:rPr sz="4350" spc="15" baseline="-25862" dirty="0">
                <a:latin typeface="Times New Roman"/>
                <a:cs typeface="Times New Roman"/>
              </a:rPr>
              <a:t>0	</a:t>
            </a:r>
            <a:r>
              <a:rPr sz="2900" spc="10" dirty="0">
                <a:latin typeface="Symbol"/>
                <a:cs typeface="Symbol"/>
              </a:rPr>
              <a:t></a:t>
            </a:r>
            <a:endParaRPr sz="2900">
              <a:latin typeface="Symbol"/>
              <a:cs typeface="Symbol"/>
            </a:endParaRPr>
          </a:p>
          <a:p>
            <a:pPr marR="12700" algn="ctr">
              <a:lnSpc>
                <a:spcPct val="100000"/>
              </a:lnSpc>
              <a:spcBef>
                <a:spcPts val="2240"/>
              </a:spcBef>
            </a:pPr>
            <a:r>
              <a:rPr sz="2900" spc="10" dirty="0">
                <a:latin typeface="Times New Roman"/>
                <a:cs typeface="Times New Roman"/>
              </a:rPr>
              <a:t>1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9816" y="3622021"/>
            <a:ext cx="974090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775335" algn="l"/>
              </a:tabLst>
            </a:pPr>
            <a:r>
              <a:rPr sz="2900" i="1" spc="15" dirty="0">
                <a:latin typeface="Times New Roman"/>
                <a:cs typeface="Times New Roman"/>
              </a:rPr>
              <a:t>B</a:t>
            </a:r>
            <a:r>
              <a:rPr sz="2900" i="1" spc="-10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Symbol"/>
                <a:cs typeface="Symbol"/>
              </a:rPr>
              <a:t></a:t>
            </a:r>
            <a:r>
              <a:rPr sz="2900" dirty="0">
                <a:latin typeface="Times New Roman"/>
                <a:cs typeface="Times New Roman"/>
              </a:rPr>
              <a:t>	</a:t>
            </a:r>
            <a:r>
              <a:rPr sz="2900" spc="10" dirty="0">
                <a:latin typeface="Times New Roman"/>
                <a:cs typeface="Times New Roman"/>
              </a:rPr>
              <a:t>1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86389" y="3805238"/>
            <a:ext cx="168275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00" spc="10" dirty="0">
                <a:latin typeface="Symbol"/>
                <a:cs typeface="Symbol"/>
              </a:rPr>
              <a:t>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57263" y="3805238"/>
            <a:ext cx="415290" cy="82423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ts val="3135"/>
              </a:lnSpc>
              <a:spcBef>
                <a:spcPts val="115"/>
              </a:spcBef>
            </a:pPr>
            <a:r>
              <a:rPr sz="2900" spc="10" dirty="0">
                <a:latin typeface="Symbol"/>
                <a:cs typeface="Symbol"/>
              </a:rPr>
              <a:t></a:t>
            </a:r>
            <a:endParaRPr sz="2900">
              <a:latin typeface="Symbol"/>
              <a:cs typeface="Symbol"/>
            </a:endParaRPr>
          </a:p>
          <a:p>
            <a:pPr marL="38100">
              <a:lnSpc>
                <a:spcPts val="3135"/>
              </a:lnSpc>
            </a:pPr>
            <a:r>
              <a:rPr sz="2900" spc="-340" dirty="0">
                <a:latin typeface="Symbol"/>
                <a:cs typeface="Symbol"/>
              </a:rPr>
              <a:t></a:t>
            </a:r>
            <a:r>
              <a:rPr sz="4350" spc="-509" baseline="-17241" dirty="0">
                <a:latin typeface="Symbol"/>
                <a:cs typeface="Symbol"/>
              </a:rPr>
              <a:t></a:t>
            </a:r>
            <a:r>
              <a:rPr sz="4350" spc="-509" baseline="-2873" dirty="0">
                <a:latin typeface="Times New Roman"/>
                <a:cs typeface="Times New Roman"/>
              </a:rPr>
              <a:t>0</a:t>
            </a:r>
            <a:endParaRPr sz="4350" baseline="-2873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62012" y="4159879"/>
            <a:ext cx="417830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4350" spc="-502" baseline="-2873" dirty="0">
                <a:latin typeface="Times New Roman"/>
                <a:cs typeface="Times New Roman"/>
              </a:rPr>
              <a:t>0</a:t>
            </a:r>
            <a:r>
              <a:rPr sz="2900" spc="-335" dirty="0">
                <a:latin typeface="Symbol"/>
                <a:cs typeface="Symbol"/>
              </a:rPr>
              <a:t></a:t>
            </a:r>
            <a:r>
              <a:rPr sz="4350" spc="-502" baseline="-17241" dirty="0">
                <a:latin typeface="Symbol"/>
                <a:cs typeface="Symbol"/>
              </a:rPr>
              <a:t></a:t>
            </a:r>
            <a:endParaRPr sz="4350" baseline="-17241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9281"/>
            <a:ext cx="83013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900" algn="l"/>
                <a:tab pos="470534" algn="l"/>
                <a:tab pos="5520690" algn="l"/>
              </a:tabLst>
            </a:pPr>
            <a:r>
              <a:rPr sz="2800" spc="-5" dirty="0">
                <a:latin typeface="Times New Roman"/>
                <a:cs typeface="Times New Roman"/>
              </a:rPr>
              <a:t>Ví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dụ</a:t>
            </a:r>
            <a:r>
              <a:rPr sz="2800" spc="30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r>
              <a:rPr sz="2800" spc="2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Làm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xương</a:t>
            </a:r>
            <a:r>
              <a:rPr sz="2800" spc="3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ảnh</a:t>
            </a:r>
            <a:r>
              <a:rPr sz="2800" spc="2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A,</a:t>
            </a:r>
            <a:r>
              <a:rPr sz="2800" spc="2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bằng	</a:t>
            </a:r>
            <a:r>
              <a:rPr sz="2800" spc="-5" dirty="0">
                <a:latin typeface="Times New Roman"/>
                <a:cs typeface="Times New Roman"/>
              </a:rPr>
              <a:t>phần </a:t>
            </a:r>
            <a:r>
              <a:rPr sz="2800" spc="-10" dirty="0">
                <a:latin typeface="Times New Roman"/>
                <a:cs typeface="Times New Roman"/>
              </a:rPr>
              <a:t>tử cấu </a:t>
            </a:r>
            <a:r>
              <a:rPr sz="2800" dirty="0">
                <a:latin typeface="Times New Roman"/>
                <a:cs typeface="Times New Roman"/>
              </a:rPr>
              <a:t>trúc </a:t>
            </a:r>
            <a:r>
              <a:rPr sz="2800" spc="-5" dirty="0">
                <a:latin typeface="Times New Roman"/>
                <a:cs typeface="Times New Roman"/>
              </a:rPr>
              <a:t>B  </a:t>
            </a:r>
            <a:r>
              <a:rPr sz="2800" dirty="0">
                <a:latin typeface="Times New Roman"/>
                <a:cs typeface="Times New Roman"/>
              </a:rPr>
              <a:t>như </a:t>
            </a:r>
            <a:r>
              <a:rPr sz="2800" spc="-5" dirty="0">
                <a:latin typeface="Times New Roman"/>
                <a:cs typeface="Times New Roman"/>
              </a:rPr>
              <a:t>hình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8259" y="2036080"/>
            <a:ext cx="2776705" cy="2722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03031" y="2825495"/>
            <a:ext cx="1293614" cy="1652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73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222" y="1555190"/>
            <a:ext cx="8524171" cy="2429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74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821" y="1455229"/>
            <a:ext cx="8866135" cy="2522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75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468" y="1469074"/>
            <a:ext cx="8911379" cy="2520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76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296668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9159" y="2720132"/>
            <a:ext cx="2136038" cy="2125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45708" y="36576"/>
            <a:ext cx="2336291" cy="2314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5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140" y="856234"/>
            <a:ext cx="8684260" cy="364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Hệ </a:t>
            </a:r>
            <a:r>
              <a:rPr sz="3600" b="1" dirty="0">
                <a:latin typeface="Times New Roman"/>
                <a:cs typeface="Times New Roman"/>
              </a:rPr>
              <a:t>thống </a:t>
            </a:r>
            <a:r>
              <a:rPr sz="3600" b="1" spc="-5" dirty="0">
                <a:latin typeface="Times New Roman"/>
                <a:cs typeface="Times New Roman"/>
              </a:rPr>
              <a:t>nhận dạng </a:t>
            </a:r>
            <a:r>
              <a:rPr sz="3600" b="1" dirty="0">
                <a:latin typeface="Times New Roman"/>
                <a:cs typeface="Times New Roman"/>
              </a:rPr>
              <a:t>tự </a:t>
            </a:r>
            <a:r>
              <a:rPr sz="3600" b="1" spc="-5" dirty="0">
                <a:latin typeface="Times New Roman"/>
                <a:cs typeface="Times New Roman"/>
              </a:rPr>
              <a:t>động </a:t>
            </a:r>
            <a:r>
              <a:rPr sz="3600" b="1" dirty="0">
                <a:latin typeface="Times New Roman"/>
                <a:cs typeface="Times New Roman"/>
              </a:rPr>
              <a:t>bao gồm </a:t>
            </a:r>
            <a:r>
              <a:rPr sz="3600" b="1" spc="-5" dirty="0">
                <a:latin typeface="Times New Roman"/>
                <a:cs typeface="Times New Roman"/>
              </a:rPr>
              <a:t>ba  </a:t>
            </a:r>
            <a:r>
              <a:rPr sz="3600" b="1" dirty="0">
                <a:latin typeface="Times New Roman"/>
                <a:cs typeface="Times New Roman"/>
              </a:rPr>
              <a:t>khâu </a:t>
            </a:r>
            <a:r>
              <a:rPr sz="3600" b="1" spc="-5" dirty="0">
                <a:latin typeface="Times New Roman"/>
                <a:cs typeface="Times New Roman"/>
              </a:rPr>
              <a:t>tương </a:t>
            </a:r>
            <a:r>
              <a:rPr sz="3600" b="1" spc="-10" dirty="0">
                <a:latin typeface="Times New Roman"/>
                <a:cs typeface="Times New Roman"/>
              </a:rPr>
              <a:t>ứng </a:t>
            </a:r>
            <a:r>
              <a:rPr sz="3600" b="1" dirty="0">
                <a:latin typeface="Times New Roman"/>
                <a:cs typeface="Times New Roman"/>
              </a:rPr>
              <a:t>với ba giai </a:t>
            </a:r>
            <a:r>
              <a:rPr sz="3600" b="1" spc="-5" dirty="0">
                <a:latin typeface="Times New Roman"/>
                <a:cs typeface="Times New Roman"/>
              </a:rPr>
              <a:t>đoạn </a:t>
            </a:r>
            <a:r>
              <a:rPr sz="3600" b="1" spc="-10" dirty="0">
                <a:latin typeface="Times New Roman"/>
                <a:cs typeface="Times New Roman"/>
              </a:rPr>
              <a:t>chủ </a:t>
            </a:r>
            <a:r>
              <a:rPr sz="3600" b="1" dirty="0">
                <a:latin typeface="Times New Roman"/>
                <a:cs typeface="Times New Roman"/>
              </a:rPr>
              <a:t>yếu  sau:</a:t>
            </a:r>
            <a:endParaRPr sz="3600">
              <a:latin typeface="Times New Roman"/>
              <a:cs typeface="Times New Roman"/>
            </a:endParaRPr>
          </a:p>
          <a:p>
            <a:pPr marL="763905" lvl="1" indent="-40894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76454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Thu nhận </a:t>
            </a:r>
            <a:r>
              <a:rPr sz="3600" b="1" dirty="0">
                <a:latin typeface="Times New Roman"/>
                <a:cs typeface="Times New Roman"/>
              </a:rPr>
              <a:t>dữ </a:t>
            </a:r>
            <a:r>
              <a:rPr sz="3600" b="1" spc="-5" dirty="0">
                <a:latin typeface="Times New Roman"/>
                <a:cs typeface="Times New Roman"/>
              </a:rPr>
              <a:t>liệu </a:t>
            </a:r>
            <a:r>
              <a:rPr sz="3600" b="1" dirty="0">
                <a:latin typeface="Times New Roman"/>
                <a:cs typeface="Times New Roman"/>
              </a:rPr>
              <a:t>và tiền xử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lý.</a:t>
            </a:r>
            <a:endParaRPr sz="3600">
              <a:latin typeface="Times New Roman"/>
              <a:cs typeface="Times New Roman"/>
            </a:endParaRPr>
          </a:p>
          <a:p>
            <a:pPr marL="763905" lvl="1" indent="-40894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764540" algn="l"/>
              </a:tabLst>
            </a:pPr>
            <a:r>
              <a:rPr sz="3600" b="1" dirty="0">
                <a:latin typeface="Times New Roman"/>
                <a:cs typeface="Times New Roman"/>
              </a:rPr>
              <a:t>Biểu </a:t>
            </a:r>
            <a:r>
              <a:rPr sz="3600" b="1" spc="-5" dirty="0">
                <a:latin typeface="Times New Roman"/>
                <a:cs typeface="Times New Roman"/>
              </a:rPr>
              <a:t>diễn </a:t>
            </a:r>
            <a:r>
              <a:rPr sz="3600" b="1" dirty="0">
                <a:latin typeface="Times New Roman"/>
                <a:cs typeface="Times New Roman"/>
              </a:rPr>
              <a:t>dữ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liệu.</a:t>
            </a:r>
            <a:endParaRPr sz="3600">
              <a:latin typeface="Times New Roman"/>
              <a:cs typeface="Times New Roman"/>
            </a:endParaRPr>
          </a:p>
          <a:p>
            <a:pPr marL="763905" lvl="1" indent="-40894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76454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Nhận dạng, ra quyết</a:t>
            </a:r>
            <a:r>
              <a:rPr sz="3600" b="1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định.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857757"/>
            <a:ext cx="8454390" cy="3856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  <a:tab pos="1265555" algn="l"/>
                <a:tab pos="2283460" algn="l"/>
                <a:tab pos="3638550" algn="l"/>
                <a:tab pos="4612640" algn="l"/>
                <a:tab pos="5452110" algn="l"/>
                <a:tab pos="6336665" algn="l"/>
                <a:tab pos="6702425" algn="l"/>
              </a:tabLst>
            </a:pPr>
            <a:r>
              <a:rPr sz="32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Xá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c	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đị</a:t>
            </a:r>
            <a:r>
              <a:rPr sz="3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h	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đườ</a:t>
            </a:r>
            <a:r>
              <a:rPr sz="32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g	biên	của	ảnh	(	Bou</a:t>
            </a:r>
            <a:r>
              <a:rPr sz="3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dary  extraction)</a:t>
            </a:r>
            <a:endParaRPr sz="3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dirty="0">
                <a:latin typeface="Times New Roman"/>
                <a:cs typeface="Times New Roman"/>
              </a:rPr>
              <a:t>Cho </a:t>
            </a:r>
            <a:r>
              <a:rPr sz="3200" spc="5" dirty="0">
                <a:latin typeface="Times New Roman"/>
                <a:cs typeface="Times New Roman"/>
              </a:rPr>
              <a:t>ảnh </a:t>
            </a:r>
            <a:r>
              <a:rPr sz="3200" dirty="0">
                <a:latin typeface="Times New Roman"/>
                <a:cs typeface="Times New Roman"/>
              </a:rPr>
              <a:t>A, </a:t>
            </a:r>
            <a:r>
              <a:rPr sz="3200" spc="5" dirty="0">
                <a:latin typeface="Times New Roman"/>
                <a:cs typeface="Times New Roman"/>
              </a:rPr>
              <a:t>phần </a:t>
            </a:r>
            <a:r>
              <a:rPr sz="3200" spc="-5" dirty="0">
                <a:latin typeface="Times New Roman"/>
                <a:cs typeface="Times New Roman"/>
              </a:rPr>
              <a:t>tử </a:t>
            </a:r>
            <a:r>
              <a:rPr sz="3200" spc="5" dirty="0">
                <a:latin typeface="Times New Roman"/>
                <a:cs typeface="Times New Roman"/>
              </a:rPr>
              <a:t>cấu </a:t>
            </a:r>
            <a:r>
              <a:rPr sz="3200" dirty="0">
                <a:latin typeface="Times New Roman"/>
                <a:cs typeface="Times New Roman"/>
              </a:rPr>
              <a:t>trúc </a:t>
            </a:r>
            <a:r>
              <a:rPr sz="3200" spc="-5" dirty="0">
                <a:latin typeface="Times New Roman"/>
                <a:cs typeface="Times New Roman"/>
              </a:rPr>
              <a:t>B. </a:t>
            </a:r>
            <a:r>
              <a:rPr sz="3200" dirty="0">
                <a:latin typeface="Times New Roman"/>
                <a:cs typeface="Times New Roman"/>
              </a:rPr>
              <a:t>Khi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đó</a:t>
            </a:r>
            <a:endParaRPr sz="3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dirty="0">
                <a:latin typeface="Times New Roman"/>
                <a:cs typeface="Times New Roman"/>
              </a:rPr>
              <a:t>Xác định biên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ngoài:</a:t>
            </a:r>
            <a:endParaRPr sz="3200">
              <a:latin typeface="Times New Roman"/>
              <a:cs typeface="Times New Roman"/>
            </a:endParaRPr>
          </a:p>
          <a:p>
            <a:pPr marL="812800" lvl="1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3000" dirty="0">
                <a:latin typeface="Symbol"/>
                <a:cs typeface="Symbol"/>
              </a:rPr>
              <a:t></a:t>
            </a:r>
            <a:r>
              <a:rPr sz="3000" dirty="0">
                <a:latin typeface="Times New Roman"/>
                <a:cs typeface="Times New Roman"/>
              </a:rPr>
              <a:t>B(A) = </a:t>
            </a:r>
            <a:r>
              <a:rPr sz="3000" spc="-5" dirty="0">
                <a:latin typeface="Times New Roman"/>
                <a:cs typeface="Times New Roman"/>
              </a:rPr>
              <a:t>(A </a:t>
            </a:r>
            <a:r>
              <a:rPr sz="3200" dirty="0">
                <a:latin typeface="Times New Roman"/>
                <a:cs typeface="Times New Roman"/>
              </a:rPr>
              <a:t>Θ </a:t>
            </a:r>
            <a:r>
              <a:rPr sz="3000" dirty="0">
                <a:latin typeface="Times New Roman"/>
                <a:cs typeface="Times New Roman"/>
              </a:rPr>
              <a:t>B) </a:t>
            </a:r>
            <a:r>
              <a:rPr sz="3000" spc="-5" dirty="0">
                <a:latin typeface="Times New Roman"/>
                <a:cs typeface="Times New Roman"/>
              </a:rPr>
              <a:t>-A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3000" dirty="0">
                <a:latin typeface="Times New Roman"/>
                <a:cs typeface="Times New Roman"/>
              </a:rPr>
              <a:t>Xác định </a:t>
            </a:r>
            <a:r>
              <a:rPr sz="3000" spc="-5" dirty="0">
                <a:latin typeface="Times New Roman"/>
                <a:cs typeface="Times New Roman"/>
              </a:rPr>
              <a:t>đường </a:t>
            </a:r>
            <a:r>
              <a:rPr sz="3000" dirty="0">
                <a:latin typeface="Times New Roman"/>
                <a:cs typeface="Times New Roman"/>
              </a:rPr>
              <a:t>biên bên </a:t>
            </a:r>
            <a:r>
              <a:rPr sz="3000" spc="-5" dirty="0">
                <a:latin typeface="Times New Roman"/>
                <a:cs typeface="Times New Roman"/>
              </a:rPr>
              <a:t>trong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ảnh:</a:t>
            </a:r>
            <a:endParaRPr sz="3000">
              <a:latin typeface="Times New Roman"/>
              <a:cs typeface="Times New Roman"/>
            </a:endParaRPr>
          </a:p>
          <a:p>
            <a:pPr marL="812800" lvl="1" indent="-457834">
              <a:lnSpc>
                <a:spcPct val="100000"/>
              </a:lnSpc>
              <a:spcBef>
                <a:spcPts val="730"/>
              </a:spcBef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3000" spc="-5" dirty="0">
                <a:latin typeface="Symbol"/>
                <a:cs typeface="Symbol"/>
              </a:rPr>
              <a:t></a:t>
            </a:r>
            <a:r>
              <a:rPr sz="3000" spc="-5" dirty="0">
                <a:latin typeface="Times New Roman"/>
                <a:cs typeface="Times New Roman"/>
              </a:rPr>
              <a:t>B(A) </a:t>
            </a:r>
            <a:r>
              <a:rPr sz="3000" dirty="0">
                <a:latin typeface="Times New Roman"/>
                <a:cs typeface="Times New Roman"/>
              </a:rPr>
              <a:t>= </a:t>
            </a:r>
            <a:r>
              <a:rPr sz="2800" spc="-5" dirty="0">
                <a:latin typeface="Times New Roman"/>
                <a:cs typeface="Times New Roman"/>
              </a:rPr>
              <a:t>( 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WenQuanYi Micro Hei"/>
                <a:cs typeface="WenQuanYi Micro Hei"/>
              </a:rPr>
              <a:t>⊕</a:t>
            </a:r>
            <a:r>
              <a:rPr sz="2800" spc="-10" dirty="0">
                <a:latin typeface="Times New Roman"/>
                <a:cs typeface="Times New Roman"/>
              </a:rPr>
              <a:t>B)−(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AΘB)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78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74" y="1493101"/>
            <a:ext cx="8503965" cy="425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79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3139" y="1137299"/>
            <a:ext cx="481965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850" spc="179" baseline="-4273" dirty="0">
                <a:latin typeface="Symbol"/>
                <a:cs typeface="Symbol"/>
              </a:rPr>
              <a:t></a:t>
            </a:r>
            <a:r>
              <a:rPr sz="3900" spc="15" dirty="0">
                <a:latin typeface="Times New Roman"/>
                <a:cs typeface="Times New Roman"/>
              </a:rPr>
              <a:t>0</a:t>
            </a:r>
            <a:endParaRPr sz="3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80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25573" y="1204441"/>
          <a:ext cx="2273935" cy="4302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1582">
                <a:tc>
                  <a:txBody>
                    <a:bodyPr/>
                    <a:lstStyle/>
                    <a:p>
                      <a:pPr marL="36195">
                        <a:lnSpc>
                          <a:spcPts val="4290"/>
                        </a:lnSpc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8435" algn="r">
                        <a:lnSpc>
                          <a:spcPts val="4290"/>
                        </a:lnSpc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4290"/>
                        </a:lnSpc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4290"/>
                        </a:lnSpc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46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1790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46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17843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98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17843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98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R="179070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826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1588">
                <a:tc>
                  <a:txBody>
                    <a:bodyPr/>
                    <a:lstStyle/>
                    <a:p>
                      <a:pPr marL="36195">
                        <a:lnSpc>
                          <a:spcPts val="4650"/>
                        </a:lnSpc>
                        <a:spcBef>
                          <a:spcPts val="380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R="178435" algn="r">
                        <a:lnSpc>
                          <a:spcPts val="4650"/>
                        </a:lnSpc>
                        <a:spcBef>
                          <a:spcPts val="380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4650"/>
                        </a:lnSpc>
                        <a:spcBef>
                          <a:spcPts val="380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4650"/>
                        </a:lnSpc>
                        <a:spcBef>
                          <a:spcPts val="380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4826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714411" y="1137299"/>
            <a:ext cx="486409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00" spc="160" dirty="0">
                <a:latin typeface="Times New Roman"/>
                <a:cs typeface="Times New Roman"/>
              </a:rPr>
              <a:t>0</a:t>
            </a:r>
            <a:r>
              <a:rPr sz="5850" spc="15" baseline="-4273" dirty="0">
                <a:latin typeface="Symbol"/>
                <a:cs typeface="Symbol"/>
              </a:rPr>
              <a:t></a:t>
            </a:r>
            <a:endParaRPr sz="5850" baseline="-4273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7739" y="1655390"/>
            <a:ext cx="532765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900" spc="70" dirty="0">
                <a:latin typeface="Symbol"/>
                <a:cs typeface="Symbol"/>
              </a:rPr>
              <a:t></a:t>
            </a:r>
            <a:r>
              <a:rPr sz="5850" spc="104" baseline="-25641" dirty="0">
                <a:latin typeface="Times New Roman"/>
                <a:cs typeface="Times New Roman"/>
              </a:rPr>
              <a:t>0</a:t>
            </a:r>
            <a:endParaRPr sz="5850" baseline="-2564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7511" y="1655390"/>
            <a:ext cx="538480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5850" spc="142" baseline="-25641" dirty="0">
                <a:latin typeface="Times New Roman"/>
                <a:cs typeface="Times New Roman"/>
              </a:rPr>
              <a:t>0</a:t>
            </a:r>
            <a:r>
              <a:rPr sz="3900" spc="95" dirty="0">
                <a:latin typeface="Symbol"/>
                <a:cs typeface="Symbol"/>
              </a:rPr>
              <a:t>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5153" y="3003440"/>
            <a:ext cx="1330960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900" i="1" spc="20" dirty="0">
                <a:latin typeface="Times New Roman"/>
                <a:cs typeface="Times New Roman"/>
              </a:rPr>
              <a:t>A </a:t>
            </a:r>
            <a:r>
              <a:rPr sz="3900" spc="15" dirty="0">
                <a:latin typeface="Symbol"/>
                <a:cs typeface="Symbol"/>
              </a:rPr>
              <a:t></a:t>
            </a:r>
            <a:r>
              <a:rPr sz="3900" spc="-300" dirty="0">
                <a:latin typeface="Times New Roman"/>
                <a:cs typeface="Times New Roman"/>
              </a:rPr>
              <a:t> </a:t>
            </a:r>
            <a:r>
              <a:rPr sz="5850" spc="82" baseline="43447" dirty="0">
                <a:latin typeface="Symbol"/>
                <a:cs typeface="Symbol"/>
              </a:rPr>
              <a:t></a:t>
            </a:r>
            <a:r>
              <a:rPr sz="5850" spc="82" baseline="41310" dirty="0">
                <a:latin typeface="Times New Roman"/>
                <a:cs typeface="Times New Roman"/>
              </a:rPr>
              <a:t>1</a:t>
            </a:r>
            <a:endParaRPr sz="5850" baseline="4131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739" y="3091974"/>
            <a:ext cx="528320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900" spc="55" dirty="0">
                <a:latin typeface="Symbol"/>
                <a:cs typeface="Symbol"/>
              </a:rPr>
              <a:t></a:t>
            </a:r>
            <a:r>
              <a:rPr sz="5850" spc="82" baseline="-32763" dirty="0">
                <a:latin typeface="Times New Roman"/>
                <a:cs typeface="Times New Roman"/>
              </a:rPr>
              <a:t>1</a:t>
            </a:r>
            <a:endParaRPr sz="5850" baseline="-32763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3139" y="2134265"/>
            <a:ext cx="217804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00" spc="10" dirty="0">
                <a:latin typeface="Symbol"/>
                <a:cs typeface="Symbol"/>
              </a:rPr>
              <a:t>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83187" y="2134265"/>
            <a:ext cx="217804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00" spc="10" dirty="0">
                <a:latin typeface="Symbol"/>
                <a:cs typeface="Symbol"/>
              </a:rPr>
              <a:t>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84971" y="3091974"/>
            <a:ext cx="541020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5850" spc="157" baseline="-32763" dirty="0">
                <a:latin typeface="Times New Roman"/>
                <a:cs typeface="Times New Roman"/>
              </a:rPr>
              <a:t>1</a:t>
            </a:r>
            <a:r>
              <a:rPr sz="3900" spc="105" dirty="0">
                <a:latin typeface="Symbol"/>
                <a:cs typeface="Symbol"/>
              </a:rPr>
              <a:t>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3139" y="3570808"/>
            <a:ext cx="217804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00" spc="10" dirty="0">
                <a:latin typeface="Symbol"/>
                <a:cs typeface="Symbol"/>
              </a:rPr>
              <a:t>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7739" y="4049683"/>
            <a:ext cx="532765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900" spc="70" dirty="0">
                <a:latin typeface="Symbol"/>
                <a:cs typeface="Symbol"/>
              </a:rPr>
              <a:t></a:t>
            </a:r>
            <a:r>
              <a:rPr sz="5850" spc="104" baseline="-9971" dirty="0">
                <a:latin typeface="Times New Roman"/>
                <a:cs typeface="Times New Roman"/>
              </a:rPr>
              <a:t>0</a:t>
            </a:r>
            <a:endParaRPr sz="5850" baseline="-9971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83187" y="3570808"/>
            <a:ext cx="217804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00" spc="10" dirty="0">
                <a:latin typeface="Symbol"/>
                <a:cs typeface="Symbol"/>
              </a:rPr>
              <a:t>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87511" y="4049683"/>
            <a:ext cx="538480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5850" spc="142" baseline="-9971" dirty="0">
                <a:latin typeface="Times New Roman"/>
                <a:cs typeface="Times New Roman"/>
              </a:rPr>
              <a:t>0</a:t>
            </a:r>
            <a:r>
              <a:rPr sz="3900" spc="95" dirty="0">
                <a:latin typeface="Symbol"/>
                <a:cs typeface="Symbol"/>
              </a:rPr>
              <a:t>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3139" y="4528558"/>
            <a:ext cx="217804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00" spc="10" dirty="0">
                <a:latin typeface="Symbol"/>
                <a:cs typeface="Symbol"/>
              </a:rPr>
              <a:t>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7739" y="4885676"/>
            <a:ext cx="532765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5850" spc="104" baseline="-12820" dirty="0">
                <a:latin typeface="Symbol"/>
                <a:cs typeface="Symbol"/>
              </a:rPr>
              <a:t></a:t>
            </a:r>
            <a:r>
              <a:rPr sz="3900" spc="70" dirty="0">
                <a:latin typeface="Times New Roman"/>
                <a:cs typeface="Times New Roman"/>
              </a:rPr>
              <a:t>0</a:t>
            </a:r>
            <a:endParaRPr sz="3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83187" y="4528558"/>
            <a:ext cx="217804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00" spc="10" dirty="0">
                <a:latin typeface="Symbol"/>
                <a:cs typeface="Symbol"/>
              </a:rPr>
              <a:t></a:t>
            </a:r>
            <a:endParaRPr sz="39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89011" y="4885676"/>
            <a:ext cx="537210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900" spc="85" dirty="0">
                <a:latin typeface="Times New Roman"/>
                <a:cs typeface="Times New Roman"/>
              </a:rPr>
              <a:t>0</a:t>
            </a:r>
            <a:r>
              <a:rPr sz="5850" spc="127" baseline="-12820" dirty="0">
                <a:latin typeface="Symbol"/>
                <a:cs typeface="Symbol"/>
              </a:rPr>
              <a:t></a:t>
            </a:r>
            <a:endParaRPr sz="5850" baseline="-1282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46895" y="2689064"/>
            <a:ext cx="542925" cy="633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5925" spc="135" baseline="-26019" dirty="0">
                <a:latin typeface="Times New Roman"/>
                <a:cs typeface="Times New Roman"/>
              </a:rPr>
              <a:t>0</a:t>
            </a:r>
            <a:r>
              <a:rPr sz="3950" spc="90" dirty="0">
                <a:latin typeface="Symbol"/>
                <a:cs typeface="Symbol"/>
              </a:rPr>
              <a:t></a:t>
            </a:r>
            <a:endParaRPr sz="39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72271" y="2011039"/>
            <a:ext cx="3817620" cy="2305685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628775" algn="ctr">
              <a:lnSpc>
                <a:spcPct val="100000"/>
              </a:lnSpc>
              <a:spcBef>
                <a:spcPts val="1335"/>
              </a:spcBef>
              <a:tabLst>
                <a:tab pos="2555240" algn="l"/>
                <a:tab pos="3270250" algn="l"/>
              </a:tabLst>
            </a:pPr>
            <a:r>
              <a:rPr sz="5925" spc="82" baseline="-4219" dirty="0">
                <a:latin typeface="Symbol"/>
                <a:cs typeface="Symbol"/>
              </a:rPr>
              <a:t></a:t>
            </a:r>
            <a:r>
              <a:rPr sz="3950" spc="55" dirty="0">
                <a:latin typeface="Times New Roman"/>
                <a:cs typeface="Times New Roman"/>
              </a:rPr>
              <a:t>1	</a:t>
            </a:r>
            <a:r>
              <a:rPr sz="3950" spc="20" dirty="0">
                <a:latin typeface="Times New Roman"/>
                <a:cs typeface="Times New Roman"/>
              </a:rPr>
              <a:t>0	</a:t>
            </a:r>
            <a:r>
              <a:rPr sz="3950" spc="105" dirty="0">
                <a:latin typeface="Times New Roman"/>
                <a:cs typeface="Times New Roman"/>
              </a:rPr>
              <a:t>1</a:t>
            </a:r>
            <a:r>
              <a:rPr sz="5925" spc="157" baseline="-4219" dirty="0">
                <a:latin typeface="Symbol"/>
                <a:cs typeface="Symbol"/>
              </a:rPr>
              <a:t></a:t>
            </a:r>
            <a:endParaRPr sz="5925" baseline="-4219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1245"/>
              </a:spcBef>
              <a:tabLst>
                <a:tab pos="829944" algn="l"/>
                <a:tab pos="2590165" algn="l"/>
              </a:tabLst>
            </a:pPr>
            <a:r>
              <a:rPr sz="5850" spc="157" baseline="32763" dirty="0">
                <a:latin typeface="Times New Roman"/>
                <a:cs typeface="Times New Roman"/>
              </a:rPr>
              <a:t>1</a:t>
            </a:r>
            <a:r>
              <a:rPr sz="5850" spc="157" baseline="35612" dirty="0">
                <a:latin typeface="Symbol"/>
                <a:cs typeface="Symbol"/>
              </a:rPr>
              <a:t></a:t>
            </a:r>
            <a:r>
              <a:rPr sz="5850" spc="157" baseline="35612" dirty="0">
                <a:latin typeface="Times New Roman"/>
                <a:cs typeface="Times New Roman"/>
              </a:rPr>
              <a:t>	</a:t>
            </a:r>
            <a:r>
              <a:rPr sz="3950" i="1" spc="25" dirty="0">
                <a:latin typeface="Times New Roman"/>
                <a:cs typeface="Times New Roman"/>
              </a:rPr>
              <a:t>B</a:t>
            </a:r>
            <a:r>
              <a:rPr sz="3950" i="1" spc="-10" dirty="0">
                <a:latin typeface="Times New Roman"/>
                <a:cs typeface="Times New Roman"/>
              </a:rPr>
              <a:t> </a:t>
            </a:r>
            <a:r>
              <a:rPr sz="3950" spc="25" dirty="0">
                <a:latin typeface="Symbol"/>
                <a:cs typeface="Symbol"/>
              </a:rPr>
              <a:t></a:t>
            </a:r>
            <a:r>
              <a:rPr sz="3950" spc="-15" dirty="0">
                <a:latin typeface="Times New Roman"/>
                <a:cs typeface="Times New Roman"/>
              </a:rPr>
              <a:t> </a:t>
            </a:r>
            <a:r>
              <a:rPr sz="5925" spc="104" baseline="26019" dirty="0">
                <a:latin typeface="Symbol"/>
                <a:cs typeface="Symbol"/>
              </a:rPr>
              <a:t></a:t>
            </a:r>
            <a:r>
              <a:rPr sz="3950" spc="70" dirty="0">
                <a:latin typeface="Times New Roman"/>
                <a:cs typeface="Times New Roman"/>
              </a:rPr>
              <a:t>0	</a:t>
            </a:r>
            <a:r>
              <a:rPr sz="3950" spc="20" dirty="0">
                <a:latin typeface="Times New Roman"/>
                <a:cs typeface="Times New Roman"/>
              </a:rPr>
              <a:t>1</a:t>
            </a:r>
            <a:endParaRPr sz="3950">
              <a:latin typeface="Times New Roman"/>
              <a:cs typeface="Times New Roman"/>
            </a:endParaRPr>
          </a:p>
          <a:p>
            <a:pPr marL="1623695" algn="ctr">
              <a:lnSpc>
                <a:spcPct val="100000"/>
              </a:lnSpc>
              <a:spcBef>
                <a:spcPts val="1245"/>
              </a:spcBef>
            </a:pPr>
            <a:r>
              <a:rPr sz="3950" spc="20" dirty="0">
                <a:latin typeface="Times New Roman"/>
                <a:cs typeface="Times New Roman"/>
              </a:rPr>
              <a:t>0</a:t>
            </a:r>
            <a:endParaRPr sz="39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01380" y="3174207"/>
            <a:ext cx="535305" cy="1118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ts val="4280"/>
              </a:lnSpc>
              <a:spcBef>
                <a:spcPts val="135"/>
              </a:spcBef>
            </a:pPr>
            <a:r>
              <a:rPr sz="3950" spc="15" dirty="0">
                <a:latin typeface="Symbol"/>
                <a:cs typeface="Symbol"/>
              </a:rPr>
              <a:t></a:t>
            </a:r>
            <a:endParaRPr sz="3950">
              <a:latin typeface="Symbol"/>
              <a:cs typeface="Symbol"/>
            </a:endParaRPr>
          </a:p>
          <a:p>
            <a:pPr marL="38100">
              <a:lnSpc>
                <a:spcPts val="4280"/>
              </a:lnSpc>
            </a:pPr>
            <a:r>
              <a:rPr sz="3950" spc="-470" dirty="0">
                <a:latin typeface="Symbol"/>
                <a:cs typeface="Symbol"/>
              </a:rPr>
              <a:t></a:t>
            </a:r>
            <a:r>
              <a:rPr sz="5925" spc="-705" baseline="-17580" dirty="0">
                <a:latin typeface="Symbol"/>
                <a:cs typeface="Symbol"/>
              </a:rPr>
              <a:t></a:t>
            </a:r>
            <a:r>
              <a:rPr sz="5925" spc="-705" baseline="-2812" dirty="0">
                <a:latin typeface="Times New Roman"/>
                <a:cs typeface="Times New Roman"/>
              </a:rPr>
              <a:t>1</a:t>
            </a:r>
            <a:endParaRPr sz="5925" baseline="-2812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42866" y="3174207"/>
            <a:ext cx="547370" cy="1118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3690">
              <a:lnSpc>
                <a:spcPts val="4280"/>
              </a:lnSpc>
              <a:spcBef>
                <a:spcPts val="135"/>
              </a:spcBef>
            </a:pPr>
            <a:r>
              <a:rPr sz="3950" spc="15" dirty="0">
                <a:latin typeface="Symbol"/>
                <a:cs typeface="Symbol"/>
              </a:rPr>
              <a:t></a:t>
            </a:r>
            <a:endParaRPr sz="3950">
              <a:latin typeface="Symbol"/>
              <a:cs typeface="Symbol"/>
            </a:endParaRPr>
          </a:p>
          <a:p>
            <a:pPr marL="38100">
              <a:lnSpc>
                <a:spcPts val="4280"/>
              </a:lnSpc>
            </a:pPr>
            <a:r>
              <a:rPr sz="5925" spc="-652" baseline="-2812" dirty="0">
                <a:latin typeface="Times New Roman"/>
                <a:cs typeface="Times New Roman"/>
              </a:rPr>
              <a:t>1</a:t>
            </a:r>
            <a:r>
              <a:rPr sz="3950" spc="-434" dirty="0">
                <a:latin typeface="Symbol"/>
                <a:cs typeface="Symbol"/>
              </a:rPr>
              <a:t></a:t>
            </a:r>
            <a:r>
              <a:rPr sz="5925" spc="-652" baseline="-17580" dirty="0">
                <a:latin typeface="Symbol"/>
                <a:cs typeface="Symbol"/>
              </a:rPr>
              <a:t></a:t>
            </a:r>
            <a:endParaRPr sz="5925" baseline="-1758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100076"/>
            <a:ext cx="8682990" cy="578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19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Phép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biến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đổi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"Hit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8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miss"</a:t>
            </a:r>
            <a:endParaRPr sz="28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spc="-5" dirty="0">
                <a:latin typeface="Times New Roman"/>
                <a:cs typeface="Times New Roman"/>
              </a:rPr>
              <a:t>Phần lớn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phép toán hình thái </a:t>
            </a:r>
            <a:r>
              <a:rPr sz="2800" dirty="0">
                <a:latin typeface="Times New Roman"/>
                <a:cs typeface="Times New Roman"/>
              </a:rPr>
              <a:t>học </a:t>
            </a:r>
            <a:r>
              <a:rPr sz="2800" spc="-5" dirty="0">
                <a:latin typeface="Times New Roman"/>
                <a:cs typeface="Times New Roman"/>
              </a:rPr>
              <a:t>được suy từ phép  biến </a:t>
            </a:r>
            <a:r>
              <a:rPr sz="2800" dirty="0">
                <a:latin typeface="Times New Roman"/>
                <a:cs typeface="Times New Roman"/>
              </a:rPr>
              <a:t>đổi </a:t>
            </a:r>
            <a:r>
              <a:rPr sz="2800" spc="-5" dirty="0">
                <a:latin typeface="Times New Roman"/>
                <a:cs typeface="Times New Roman"/>
              </a:rPr>
              <a:t>"hit </a:t>
            </a:r>
            <a:r>
              <a:rPr sz="2800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miss". Phần </a:t>
            </a:r>
            <a:r>
              <a:rPr sz="2800" spc="5" dirty="0">
                <a:latin typeface="Times New Roman"/>
                <a:cs typeface="Times New Roman"/>
              </a:rPr>
              <a:t>tử </a:t>
            </a:r>
            <a:r>
              <a:rPr sz="2800" spc="-10" dirty="0">
                <a:latin typeface="Times New Roman"/>
                <a:cs typeface="Times New Roman"/>
              </a:rPr>
              <a:t>cấu </a:t>
            </a:r>
            <a:r>
              <a:rPr sz="2800" dirty="0">
                <a:latin typeface="Times New Roman"/>
                <a:cs typeface="Times New Roman"/>
              </a:rPr>
              <a:t>trúc dùng trong </a:t>
            </a:r>
            <a:r>
              <a:rPr sz="2800" spc="-5" dirty="0">
                <a:latin typeface="Times New Roman"/>
                <a:cs typeface="Times New Roman"/>
              </a:rPr>
              <a:t>biến  </a:t>
            </a:r>
            <a:r>
              <a:rPr sz="2800" dirty="0">
                <a:latin typeface="Times New Roman"/>
                <a:cs typeface="Times New Roman"/>
              </a:rPr>
              <a:t>đổi </a:t>
            </a:r>
            <a:r>
              <a:rPr sz="2800" spc="-5" dirty="0">
                <a:latin typeface="Times New Roman"/>
                <a:cs typeface="Times New Roman"/>
              </a:rPr>
              <a:t>"hit </a:t>
            </a:r>
            <a:r>
              <a:rPr sz="2800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miss" bao </a:t>
            </a:r>
            <a:r>
              <a:rPr sz="2800" dirty="0">
                <a:latin typeface="Times New Roman"/>
                <a:cs typeface="Times New Roman"/>
              </a:rPr>
              <a:t>gồm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pixel nền </a:t>
            </a:r>
            <a:r>
              <a:rPr sz="2800" dirty="0">
                <a:latin typeface="Times New Roman"/>
                <a:cs typeface="Times New Roman"/>
              </a:rPr>
              <a:t>và không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nền.</a:t>
            </a:r>
            <a:endParaRPr sz="28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spc="-5" dirty="0">
                <a:latin typeface="Times New Roman"/>
                <a:cs typeface="Times New Roman"/>
              </a:rPr>
              <a:t>Biến </a:t>
            </a:r>
            <a:r>
              <a:rPr sz="2800" dirty="0">
                <a:latin typeface="Times New Roman"/>
                <a:cs typeface="Times New Roman"/>
              </a:rPr>
              <a:t>đổi </a:t>
            </a:r>
            <a:r>
              <a:rPr sz="2800" spc="-5" dirty="0">
                <a:latin typeface="Times New Roman"/>
                <a:cs typeface="Times New Roman"/>
              </a:rPr>
              <a:t>"hit </a:t>
            </a:r>
            <a:r>
              <a:rPr sz="2800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miss"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spc="-5" dirty="0">
                <a:latin typeface="Times New Roman"/>
                <a:cs typeface="Times New Roman"/>
              </a:rPr>
              <a:t>những tác </a:t>
            </a:r>
            <a:r>
              <a:rPr sz="2800" dirty="0">
                <a:latin typeface="Times New Roman"/>
                <a:cs typeface="Times New Roman"/>
              </a:rPr>
              <a:t>dụng </a:t>
            </a:r>
            <a:r>
              <a:rPr sz="2800" spc="-5" dirty="0">
                <a:latin typeface="Times New Roman"/>
                <a:cs typeface="Times New Roman"/>
              </a:rPr>
              <a:t>sau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812800" marR="145415" lvl="1" indent="-457834">
              <a:lnSpc>
                <a:spcPct val="100000"/>
              </a:lnSpc>
              <a:spcBef>
                <a:spcPts val="630"/>
              </a:spcBef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2600" dirty="0">
                <a:latin typeface="Times New Roman"/>
                <a:cs typeface="Times New Roman"/>
              </a:rPr>
              <a:t>Có thể thực </a:t>
            </a:r>
            <a:r>
              <a:rPr sz="2600" spc="-5" dirty="0">
                <a:latin typeface="Times New Roman"/>
                <a:cs typeface="Times New Roman"/>
              </a:rPr>
              <a:t>hiện các </a:t>
            </a:r>
            <a:r>
              <a:rPr sz="2600" dirty="0">
                <a:latin typeface="Times New Roman"/>
                <a:cs typeface="Times New Roman"/>
              </a:rPr>
              <a:t>phép : co, giãn, </a:t>
            </a:r>
            <a:r>
              <a:rPr sz="2600" spc="-5" dirty="0">
                <a:latin typeface="Times New Roman"/>
                <a:cs typeface="Times New Roman"/>
              </a:rPr>
              <a:t>mở, </a:t>
            </a:r>
            <a:r>
              <a:rPr sz="2600" dirty="0">
                <a:latin typeface="Times New Roman"/>
                <a:cs typeface="Times New Roman"/>
              </a:rPr>
              <a:t>đóng, </a:t>
            </a:r>
            <a:r>
              <a:rPr sz="2600" spc="-5" dirty="0">
                <a:latin typeface="Times New Roman"/>
                <a:cs typeface="Times New Roman"/>
              </a:rPr>
              <a:t>làm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mảnh,  </a:t>
            </a:r>
            <a:r>
              <a:rPr sz="2600" spc="-5" dirty="0">
                <a:latin typeface="Times New Roman"/>
                <a:cs typeface="Times New Roman"/>
              </a:rPr>
              <a:t>làm </a:t>
            </a:r>
            <a:r>
              <a:rPr sz="2600" dirty="0">
                <a:latin typeface="Times New Roman"/>
                <a:cs typeface="Times New Roman"/>
              </a:rPr>
              <a:t>dày hoặc kết nối với </a:t>
            </a:r>
            <a:r>
              <a:rPr sz="2600" spc="-5" dirty="0">
                <a:latin typeface="Times New Roman"/>
                <a:cs typeface="Times New Roman"/>
              </a:rPr>
              <a:t>tập </a:t>
            </a:r>
            <a:r>
              <a:rPr sz="2600" dirty="0">
                <a:latin typeface="Times New Roman"/>
                <a:cs typeface="Times New Roman"/>
              </a:rPr>
              <a:t>hợp toán tử đơn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giản.</a:t>
            </a:r>
            <a:endParaRPr sz="2600">
              <a:latin typeface="Times New Roman"/>
              <a:cs typeface="Times New Roman"/>
            </a:endParaRPr>
          </a:p>
          <a:p>
            <a:pPr marL="812800" marR="361950" lvl="1" indent="-457834">
              <a:lnSpc>
                <a:spcPct val="100000"/>
              </a:lnSpc>
              <a:spcBef>
                <a:spcPts val="630"/>
              </a:spcBef>
              <a:buFont typeface="Wingdings"/>
              <a:buChar char=""/>
              <a:tabLst>
                <a:tab pos="812800" algn="l"/>
                <a:tab pos="813435" algn="l"/>
                <a:tab pos="2458720" algn="l"/>
              </a:tabLst>
            </a:pPr>
            <a:r>
              <a:rPr sz="2600" dirty="0">
                <a:latin typeface="Times New Roman"/>
                <a:cs typeface="Times New Roman"/>
              </a:rPr>
              <a:t>Được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dùng	để đối </a:t>
            </a:r>
            <a:r>
              <a:rPr sz="2600" spc="-5" dirty="0">
                <a:latin typeface="Times New Roman"/>
                <a:cs typeface="Times New Roman"/>
              </a:rPr>
              <a:t>sánh, tìm </a:t>
            </a:r>
            <a:r>
              <a:rPr sz="2600" dirty="0">
                <a:latin typeface="Times New Roman"/>
                <a:cs typeface="Times New Roman"/>
              </a:rPr>
              <a:t>kiếm </a:t>
            </a:r>
            <a:r>
              <a:rPr sz="2600" spc="-5" dirty="0">
                <a:latin typeface="Times New Roman"/>
                <a:cs typeface="Times New Roman"/>
              </a:rPr>
              <a:t>các </a:t>
            </a:r>
            <a:r>
              <a:rPr sz="2600" dirty="0">
                <a:latin typeface="Times New Roman"/>
                <a:cs typeface="Times New Roman"/>
              </a:rPr>
              <a:t>đối tượng đặc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biệt  trong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ảnh</a:t>
            </a:r>
            <a:endParaRPr sz="2600">
              <a:latin typeface="Times New Roman"/>
              <a:cs typeface="Times New Roman"/>
            </a:endParaRPr>
          </a:p>
          <a:p>
            <a:pPr marL="812800" lvl="1" indent="-45783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2600" spc="-5" dirty="0">
                <a:latin typeface="Times New Roman"/>
                <a:cs typeface="Times New Roman"/>
              </a:rPr>
              <a:t>Xác </a:t>
            </a:r>
            <a:r>
              <a:rPr sz="2600" dirty="0">
                <a:latin typeface="Times New Roman"/>
                <a:cs typeface="Times New Roman"/>
              </a:rPr>
              <a:t>định </a:t>
            </a:r>
            <a:r>
              <a:rPr sz="2600" spc="-5" dirty="0">
                <a:latin typeface="Times New Roman"/>
                <a:cs typeface="Times New Roman"/>
              </a:rPr>
              <a:t>các </a:t>
            </a:r>
            <a:r>
              <a:rPr sz="2600" dirty="0">
                <a:latin typeface="Times New Roman"/>
                <a:cs typeface="Times New Roman"/>
              </a:rPr>
              <a:t>điểm cô </a:t>
            </a:r>
            <a:r>
              <a:rPr sz="2600" spc="-5" dirty="0">
                <a:latin typeface="Times New Roman"/>
                <a:cs typeface="Times New Roman"/>
              </a:rPr>
              <a:t>lập </a:t>
            </a:r>
            <a:r>
              <a:rPr sz="2600" dirty="0">
                <a:latin typeface="Times New Roman"/>
                <a:cs typeface="Times New Roman"/>
              </a:rPr>
              <a:t>trong ảnh </a:t>
            </a:r>
            <a:r>
              <a:rPr sz="2600" spc="5" dirty="0">
                <a:latin typeface="Times New Roman"/>
                <a:cs typeface="Times New Roman"/>
              </a:rPr>
              <a:t>nhị</a:t>
            </a:r>
            <a:r>
              <a:rPr sz="2600" spc="-114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phân</a:t>
            </a:r>
            <a:endParaRPr sz="2600">
              <a:latin typeface="Times New Roman"/>
              <a:cs typeface="Times New Roman"/>
            </a:endParaRPr>
          </a:p>
          <a:p>
            <a:pPr marL="812800" lvl="1" indent="-45783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2600" spc="-5" dirty="0">
                <a:latin typeface="Times New Roman"/>
                <a:cs typeface="Times New Roman"/>
              </a:rPr>
              <a:t>Xác </a:t>
            </a:r>
            <a:r>
              <a:rPr sz="2600" dirty="0">
                <a:latin typeface="Times New Roman"/>
                <a:cs typeface="Times New Roman"/>
              </a:rPr>
              <a:t>định </a:t>
            </a:r>
            <a:r>
              <a:rPr sz="2600" spc="-5" dirty="0">
                <a:latin typeface="Times New Roman"/>
                <a:cs typeface="Times New Roman"/>
              </a:rPr>
              <a:t>các </a:t>
            </a:r>
            <a:r>
              <a:rPr sz="2600" dirty="0">
                <a:latin typeface="Times New Roman"/>
                <a:cs typeface="Times New Roman"/>
              </a:rPr>
              <a:t>điểm cuối </a:t>
            </a:r>
            <a:r>
              <a:rPr sz="2600" spc="5" dirty="0">
                <a:latin typeface="Times New Roman"/>
                <a:cs typeface="Times New Roman"/>
              </a:rPr>
              <a:t>khi </a:t>
            </a:r>
            <a:r>
              <a:rPr sz="2600" spc="-5" dirty="0">
                <a:latin typeface="Times New Roman"/>
                <a:cs typeface="Times New Roman"/>
              </a:rPr>
              <a:t>làm </a:t>
            </a:r>
            <a:r>
              <a:rPr sz="2600" dirty="0">
                <a:latin typeface="Times New Roman"/>
                <a:cs typeface="Times New Roman"/>
              </a:rPr>
              <a:t>xương ảnh </a:t>
            </a:r>
            <a:r>
              <a:rPr sz="2600" spc="5" dirty="0">
                <a:latin typeface="Times New Roman"/>
                <a:cs typeface="Times New Roman"/>
              </a:rPr>
              <a:t>nhị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phân.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81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6240" y="857757"/>
            <a:ext cx="8414385" cy="4318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3400" marR="55244" indent="-457834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534035" algn="l"/>
                <a:tab pos="1542415" algn="l"/>
                <a:tab pos="2395855" algn="l"/>
                <a:tab pos="3252470" algn="l"/>
                <a:tab pos="3928110" algn="l"/>
                <a:tab pos="4677410" algn="l"/>
                <a:tab pos="5170170" algn="l"/>
                <a:tab pos="6238875" algn="l"/>
                <a:tab pos="7093584" algn="l"/>
                <a:tab pos="7634605" algn="l"/>
              </a:tabLst>
            </a:pPr>
            <a:r>
              <a:rPr sz="3200" dirty="0">
                <a:latin typeface="Times New Roman"/>
                <a:cs typeface="Times New Roman"/>
              </a:rPr>
              <a:t>Thực	hi</a:t>
            </a:r>
            <a:r>
              <a:rPr sz="3200" spc="-20" dirty="0">
                <a:latin typeface="Times New Roman"/>
                <a:cs typeface="Times New Roman"/>
              </a:rPr>
              <a:t>ệ</a:t>
            </a:r>
            <a:r>
              <a:rPr sz="3200" dirty="0">
                <a:latin typeface="Times New Roman"/>
                <a:cs typeface="Times New Roman"/>
              </a:rPr>
              <a:t>n	biến	đổi	"hit	</a:t>
            </a:r>
            <a:r>
              <a:rPr sz="3200" spc="-10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	mis</a:t>
            </a:r>
            <a:r>
              <a:rPr sz="3200" spc="5" dirty="0">
                <a:latin typeface="Times New Roman"/>
                <a:cs typeface="Times New Roman"/>
              </a:rPr>
              <a:t>s</a:t>
            </a:r>
            <a:r>
              <a:rPr sz="3200" dirty="0">
                <a:latin typeface="Times New Roman"/>
                <a:cs typeface="Times New Roman"/>
              </a:rPr>
              <a:t>"	theo	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ệ	</a:t>
            </a:r>
            <a:r>
              <a:rPr sz="3200" spc="-20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hức  sau :</a:t>
            </a:r>
            <a:endParaRPr sz="3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latin typeface="Wingdings"/>
                <a:cs typeface="Wingdings"/>
              </a:rPr>
              <a:t></a:t>
            </a:r>
            <a:endParaRPr sz="3200">
              <a:latin typeface="Wingdings"/>
              <a:cs typeface="Wingdings"/>
            </a:endParaRPr>
          </a:p>
          <a:p>
            <a:pPr marL="76200">
              <a:lnSpc>
                <a:spcPct val="100000"/>
              </a:lnSpc>
              <a:spcBef>
                <a:spcPts val="765"/>
              </a:spcBef>
            </a:pPr>
            <a:r>
              <a:rPr sz="3200" dirty="0">
                <a:latin typeface="Wingdings"/>
                <a:cs typeface="Wingdings"/>
              </a:rPr>
              <a:t></a:t>
            </a:r>
            <a:endParaRPr sz="3200">
              <a:latin typeface="Wingdings"/>
              <a:cs typeface="Wingdings"/>
            </a:endParaRPr>
          </a:p>
          <a:p>
            <a:pPr marL="533400" marR="53340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659765" algn="l"/>
                <a:tab pos="660400" algn="l"/>
              </a:tabLst>
            </a:pPr>
            <a:r>
              <a:rPr dirty="0"/>
              <a:t>	</a:t>
            </a:r>
            <a:r>
              <a:rPr sz="3200" spc="-5" dirty="0">
                <a:latin typeface="Times New Roman"/>
                <a:cs typeface="Times New Roman"/>
              </a:rPr>
              <a:t>Trong đó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là </a:t>
            </a:r>
            <a:r>
              <a:rPr sz="3200" dirty="0">
                <a:latin typeface="Times New Roman"/>
                <a:cs typeface="Times New Roman"/>
              </a:rPr>
              <a:t>đối tượng ảnh, </a:t>
            </a:r>
            <a:r>
              <a:rPr sz="3200" spc="-5" dirty="0">
                <a:latin typeface="Times New Roman"/>
                <a:cs typeface="Times New Roman"/>
              </a:rPr>
              <a:t>B</a:t>
            </a:r>
            <a:r>
              <a:rPr sz="3150" spc="-7" baseline="-21164" dirty="0">
                <a:latin typeface="Times New Roman"/>
                <a:cs typeface="Times New Roman"/>
              </a:rPr>
              <a:t>1</a:t>
            </a:r>
            <a:r>
              <a:rPr sz="3200" spc="-5" dirty="0">
                <a:latin typeface="Times New Roman"/>
                <a:cs typeface="Times New Roman"/>
              </a:rPr>
              <a:t>và 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150" spc="7" baseline="-21164" dirty="0">
                <a:latin typeface="Times New Roman"/>
                <a:cs typeface="Times New Roman"/>
              </a:rPr>
              <a:t>2 </a:t>
            </a:r>
            <a:r>
              <a:rPr sz="3200" spc="-5" dirty="0">
                <a:latin typeface="Times New Roman"/>
                <a:cs typeface="Times New Roman"/>
              </a:rPr>
              <a:t>là </a:t>
            </a:r>
            <a:r>
              <a:rPr sz="3200" dirty="0">
                <a:latin typeface="Times New Roman"/>
                <a:cs typeface="Times New Roman"/>
              </a:rPr>
              <a:t>phần  </a:t>
            </a:r>
            <a:r>
              <a:rPr sz="3200" spc="-5" dirty="0">
                <a:latin typeface="Times New Roman"/>
                <a:cs typeface="Times New Roman"/>
              </a:rPr>
              <a:t>tử </a:t>
            </a:r>
            <a:r>
              <a:rPr sz="3200" spc="5" dirty="0">
                <a:latin typeface="Times New Roman"/>
                <a:cs typeface="Times New Roman"/>
              </a:rPr>
              <a:t>cấu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trúc.</a:t>
            </a:r>
            <a:endParaRPr sz="3200">
              <a:latin typeface="Times New Roman"/>
              <a:cs typeface="Times New Roman"/>
            </a:endParaRPr>
          </a:p>
          <a:p>
            <a:pPr marL="533400" marR="55880" indent="-457834">
              <a:lnSpc>
                <a:spcPct val="100000"/>
              </a:lnSpc>
              <a:spcBef>
                <a:spcPts val="780"/>
              </a:spcBef>
              <a:buFont typeface="Wingdings"/>
              <a:buChar char=""/>
              <a:tabLst>
                <a:tab pos="534035" algn="l"/>
                <a:tab pos="2089150" algn="l"/>
                <a:tab pos="8056880" algn="l"/>
              </a:tabLst>
            </a:pP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 spc="-5" dirty="0">
                <a:latin typeface="Times New Roman"/>
                <a:cs typeface="Times New Roman"/>
              </a:rPr>
              <a:t>B</a:t>
            </a:r>
            <a:r>
              <a:rPr sz="3150" spc="22" baseline="-21164" dirty="0">
                <a:latin typeface="Times New Roman"/>
                <a:cs typeface="Times New Roman"/>
              </a:rPr>
              <a:t>1</a:t>
            </a:r>
            <a:r>
              <a:rPr sz="3200" dirty="0">
                <a:latin typeface="Symbol"/>
                <a:cs typeface="Symbol"/>
              </a:rPr>
              <a:t></a:t>
            </a:r>
            <a:r>
              <a:rPr sz="3200" spc="3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</a:t>
            </a:r>
            <a:r>
              <a:rPr sz="3150" spc="22" baseline="-21164" dirty="0">
                <a:latin typeface="Times New Roman"/>
                <a:cs typeface="Times New Roman"/>
              </a:rPr>
              <a:t>2</a:t>
            </a:r>
            <a:r>
              <a:rPr sz="3150" baseline="-21164" dirty="0">
                <a:latin typeface="Times New Roman"/>
                <a:cs typeface="Times New Roman"/>
              </a:rPr>
              <a:t>	</a:t>
            </a:r>
            <a:r>
              <a:rPr sz="3200" dirty="0">
                <a:latin typeface="Times New Roman"/>
                <a:cs typeface="Times New Roman"/>
              </a:rPr>
              <a:t>)=</a:t>
            </a:r>
            <a:r>
              <a:rPr sz="3200" spc="3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</a:t>
            </a:r>
            <a:r>
              <a:rPr sz="3200" spc="3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.</a:t>
            </a:r>
            <a:r>
              <a:rPr sz="3200" spc="3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Nế</a:t>
            </a:r>
            <a:r>
              <a:rPr sz="3200" dirty="0">
                <a:latin typeface="Times New Roman"/>
                <a:cs typeface="Times New Roman"/>
              </a:rPr>
              <a:t>u</a:t>
            </a:r>
            <a:r>
              <a:rPr sz="3200" spc="3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</a:t>
            </a:r>
            <a:r>
              <a:rPr sz="3150" spc="22" baseline="-21164" dirty="0">
                <a:latin typeface="Times New Roman"/>
                <a:cs typeface="Times New Roman"/>
              </a:rPr>
              <a:t>1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à</a:t>
            </a:r>
            <a:r>
              <a:rPr sz="3200" spc="35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đố</a:t>
            </a:r>
            <a:r>
              <a:rPr sz="3200" dirty="0">
                <a:latin typeface="Times New Roman"/>
                <a:cs typeface="Times New Roman"/>
              </a:rPr>
              <a:t>i</a:t>
            </a:r>
            <a:r>
              <a:rPr sz="3200" spc="36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ư</a:t>
            </a:r>
            <a:r>
              <a:rPr sz="3200" spc="-15" dirty="0">
                <a:latin typeface="Times New Roman"/>
                <a:cs typeface="Times New Roman"/>
              </a:rPr>
              <a:t>ợ</a:t>
            </a:r>
            <a:r>
              <a:rPr sz="3200" dirty="0">
                <a:latin typeface="Times New Roman"/>
                <a:cs typeface="Times New Roman"/>
              </a:rPr>
              <a:t>ng</a:t>
            </a:r>
            <a:r>
              <a:rPr sz="3200" spc="3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thì</a:t>
            </a:r>
            <a:r>
              <a:rPr sz="3200" spc="3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</a:t>
            </a:r>
            <a:r>
              <a:rPr sz="3150" spc="22" baseline="-21164" dirty="0">
                <a:latin typeface="Times New Roman"/>
                <a:cs typeface="Times New Roman"/>
              </a:rPr>
              <a:t>2</a:t>
            </a:r>
            <a:r>
              <a:rPr sz="3150" baseline="-21164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là  </a:t>
            </a:r>
            <a:r>
              <a:rPr sz="3200" spc="5" dirty="0">
                <a:latin typeface="Times New Roman"/>
                <a:cs typeface="Times New Roman"/>
              </a:rPr>
              <a:t>nền </a:t>
            </a:r>
            <a:r>
              <a:rPr sz="3200" dirty="0">
                <a:latin typeface="Times New Roman"/>
                <a:cs typeface="Times New Roman"/>
              </a:rPr>
              <a:t>và ngược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lại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0600" y="1828800"/>
            <a:ext cx="7258811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82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6839" y="659129"/>
            <a:ext cx="8606155" cy="109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4318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93700" algn="l"/>
              </a:tabLst>
            </a:pPr>
            <a:r>
              <a:rPr sz="2200" spc="-5" dirty="0">
                <a:latin typeface="Times New Roman"/>
                <a:cs typeface="Times New Roman"/>
              </a:rPr>
              <a:t>Hình a là </a:t>
            </a:r>
            <a:r>
              <a:rPr sz="2200" spc="-10" dirty="0">
                <a:latin typeface="Times New Roman"/>
                <a:cs typeface="Times New Roman"/>
              </a:rPr>
              <a:t>ảnh </a:t>
            </a:r>
            <a:r>
              <a:rPr sz="2200" spc="-5" dirty="0">
                <a:latin typeface="Times New Roman"/>
                <a:cs typeface="Times New Roman"/>
              </a:rPr>
              <a:t>A, phải tìm xem </a:t>
            </a:r>
            <a:r>
              <a:rPr sz="2200" dirty="0">
                <a:latin typeface="Times New Roman"/>
                <a:cs typeface="Times New Roman"/>
              </a:rPr>
              <a:t>trong </a:t>
            </a:r>
            <a:r>
              <a:rPr sz="2200" spc="-5" dirty="0">
                <a:latin typeface="Times New Roman"/>
                <a:cs typeface="Times New Roman"/>
              </a:rPr>
              <a:t>ảnh A có </a:t>
            </a:r>
            <a:r>
              <a:rPr sz="2200" spc="-10" dirty="0">
                <a:latin typeface="Times New Roman"/>
                <a:cs typeface="Times New Roman"/>
              </a:rPr>
              <a:t>bao </a:t>
            </a:r>
            <a:r>
              <a:rPr sz="2200" spc="-5" dirty="0">
                <a:latin typeface="Times New Roman"/>
                <a:cs typeface="Times New Roman"/>
              </a:rPr>
              <a:t>nhiêu đối tượng </a:t>
            </a:r>
            <a:r>
              <a:rPr sz="2200" spc="-10" dirty="0">
                <a:latin typeface="Times New Roman"/>
                <a:cs typeface="Times New Roman"/>
              </a:rPr>
              <a:t>có  </a:t>
            </a:r>
            <a:r>
              <a:rPr sz="2200" spc="-5" dirty="0">
                <a:latin typeface="Times New Roman"/>
                <a:cs typeface="Times New Roman"/>
              </a:rPr>
              <a:t>hình dạng </a:t>
            </a:r>
            <a:r>
              <a:rPr sz="2200" dirty="0">
                <a:latin typeface="Times New Roman"/>
                <a:cs typeface="Times New Roman"/>
              </a:rPr>
              <a:t>như </a:t>
            </a:r>
            <a:r>
              <a:rPr sz="2200" spc="-5" dirty="0">
                <a:latin typeface="Times New Roman"/>
                <a:cs typeface="Times New Roman"/>
              </a:rPr>
              <a:t>hình </a:t>
            </a:r>
            <a:r>
              <a:rPr sz="2200" dirty="0">
                <a:latin typeface="Times New Roman"/>
                <a:cs typeface="Times New Roman"/>
              </a:rPr>
              <a:t>b. </a:t>
            </a:r>
            <a:r>
              <a:rPr sz="2200" spc="-10" dirty="0">
                <a:latin typeface="Times New Roman"/>
                <a:cs typeface="Times New Roman"/>
              </a:rPr>
              <a:t>Gọi </a:t>
            </a:r>
            <a:r>
              <a:rPr sz="2200" spc="-5" dirty="0">
                <a:latin typeface="Times New Roman"/>
                <a:cs typeface="Times New Roman"/>
              </a:rPr>
              <a:t>hình b là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</a:t>
            </a:r>
            <a:r>
              <a:rPr sz="2175" spc="-7" baseline="-21072" dirty="0">
                <a:latin typeface="Times New Roman"/>
                <a:cs typeface="Times New Roman"/>
              </a:rPr>
              <a:t>1</a:t>
            </a:r>
            <a:endParaRPr sz="2175" baseline="-21072">
              <a:latin typeface="Times New Roman"/>
              <a:cs typeface="Times New Roman"/>
            </a:endParaRPr>
          </a:p>
          <a:p>
            <a:pPr marL="2348865" indent="-2298700">
              <a:lnSpc>
                <a:spcPct val="100000"/>
              </a:lnSpc>
              <a:spcBef>
                <a:spcPts val="530"/>
              </a:spcBef>
              <a:buFont typeface="Wingdings"/>
              <a:buChar char=""/>
              <a:tabLst>
                <a:tab pos="2348865" algn="l"/>
                <a:tab pos="2349500" algn="l"/>
                <a:tab pos="6533515" algn="l"/>
              </a:tabLst>
            </a:pPr>
            <a:r>
              <a:rPr sz="2200" spc="-5" dirty="0">
                <a:latin typeface="Times New Roman"/>
                <a:cs typeface="Times New Roman"/>
              </a:rPr>
              <a:t>A	B</a:t>
            </a:r>
            <a:r>
              <a:rPr sz="2175" spc="-7" baseline="-21072" dirty="0">
                <a:latin typeface="Times New Roman"/>
                <a:cs typeface="Times New Roman"/>
              </a:rPr>
              <a:t>1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165" y="1931726"/>
            <a:ext cx="5099093" cy="1714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67400" y="1893519"/>
            <a:ext cx="1790700" cy="1788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9539" y="3718940"/>
            <a:ext cx="40919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81000" algn="l"/>
              </a:tabLst>
            </a:pPr>
            <a:r>
              <a:rPr sz="2200" spc="-5" dirty="0">
                <a:latin typeface="Times New Roman"/>
                <a:cs typeface="Times New Roman"/>
              </a:rPr>
              <a:t>Dùng A </a:t>
            </a:r>
            <a:r>
              <a:rPr sz="2200" spc="-5" dirty="0">
                <a:latin typeface="Webdings"/>
                <a:cs typeface="Webdings"/>
              </a:rPr>
              <a:t></a:t>
            </a:r>
            <a:r>
              <a:rPr sz="2200" spc="-5" dirty="0">
                <a:latin typeface="Times New Roman"/>
                <a:cs typeface="Times New Roman"/>
              </a:rPr>
              <a:t> B</a:t>
            </a:r>
            <a:r>
              <a:rPr sz="2175" spc="-7" baseline="-21072" dirty="0">
                <a:latin typeface="Times New Roman"/>
                <a:cs typeface="Times New Roman"/>
              </a:rPr>
              <a:t>1 </a:t>
            </a:r>
            <a:r>
              <a:rPr sz="2200" spc="-5" dirty="0">
                <a:latin typeface="Times New Roman"/>
                <a:cs typeface="Times New Roman"/>
              </a:rPr>
              <a:t>ta có </a:t>
            </a:r>
            <a:r>
              <a:rPr sz="2200" dirty="0">
                <a:latin typeface="Times New Roman"/>
                <a:cs typeface="Times New Roman"/>
              </a:rPr>
              <a:t>như </a:t>
            </a:r>
            <a:r>
              <a:rPr sz="2200" spc="-5" dirty="0">
                <a:latin typeface="Times New Roman"/>
                <a:cs typeface="Times New Roman"/>
              </a:rPr>
              <a:t>hình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sau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0042" y="3718940"/>
            <a:ext cx="3556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B</a:t>
            </a:r>
            <a:r>
              <a:rPr sz="2175" spc="-7" baseline="-21072" dirty="0">
                <a:latin typeface="Times New Roman"/>
                <a:cs typeface="Times New Roman"/>
              </a:rPr>
              <a:t>2</a:t>
            </a:r>
            <a:endParaRPr sz="2175" baseline="-2107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3806" y="4209926"/>
            <a:ext cx="5133096" cy="1730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1220" y="4076700"/>
            <a:ext cx="1897379" cy="1897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6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83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5126" y="1048941"/>
            <a:ext cx="1836002" cy="1864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56150" y="1070710"/>
            <a:ext cx="5348605" cy="1784350"/>
            <a:chOff x="556150" y="1070710"/>
            <a:chExt cx="5348605" cy="1784350"/>
          </a:xfrm>
        </p:grpSpPr>
        <p:sp>
          <p:nvSpPr>
            <p:cNvPr id="6" name="object 6"/>
            <p:cNvSpPr/>
            <p:nvPr/>
          </p:nvSpPr>
          <p:spPr>
            <a:xfrm>
              <a:off x="564014" y="1078574"/>
              <a:ext cx="5333365" cy="1769110"/>
            </a:xfrm>
            <a:custGeom>
              <a:avLst/>
              <a:gdLst/>
              <a:ahLst/>
              <a:cxnLst/>
              <a:rect l="l" t="t" r="r" b="b"/>
              <a:pathLst>
                <a:path w="5333365" h="1769110">
                  <a:moveTo>
                    <a:pt x="0" y="1768571"/>
                  </a:moveTo>
                  <a:lnTo>
                    <a:pt x="5332880" y="1768571"/>
                  </a:lnTo>
                  <a:lnTo>
                    <a:pt x="5332880" y="0"/>
                  </a:lnTo>
                  <a:lnTo>
                    <a:pt x="0" y="0"/>
                  </a:lnTo>
                  <a:lnTo>
                    <a:pt x="0" y="1768571"/>
                  </a:lnTo>
                  <a:close/>
                </a:path>
                <a:path w="5333365" h="1769110">
                  <a:moveTo>
                    <a:pt x="355525" y="13860"/>
                  </a:moveTo>
                  <a:lnTo>
                    <a:pt x="355525" y="1768571"/>
                  </a:lnTo>
                </a:path>
                <a:path w="5333365" h="1769110">
                  <a:moveTo>
                    <a:pt x="711050" y="13860"/>
                  </a:moveTo>
                  <a:lnTo>
                    <a:pt x="711050" y="1768571"/>
                  </a:lnTo>
                </a:path>
                <a:path w="5333365" h="1769110">
                  <a:moveTo>
                    <a:pt x="1066576" y="13860"/>
                  </a:moveTo>
                  <a:lnTo>
                    <a:pt x="1066576" y="1768571"/>
                  </a:lnTo>
                </a:path>
                <a:path w="5333365" h="1769110">
                  <a:moveTo>
                    <a:pt x="1422167" y="13860"/>
                  </a:moveTo>
                  <a:lnTo>
                    <a:pt x="1422167" y="1768571"/>
                  </a:lnTo>
                </a:path>
                <a:path w="5333365" h="1769110">
                  <a:moveTo>
                    <a:pt x="1777692" y="13860"/>
                  </a:moveTo>
                  <a:lnTo>
                    <a:pt x="1777692" y="1768571"/>
                  </a:lnTo>
                </a:path>
                <a:path w="5333365" h="1769110">
                  <a:moveTo>
                    <a:pt x="2133217" y="13860"/>
                  </a:moveTo>
                  <a:lnTo>
                    <a:pt x="2133217" y="1768571"/>
                  </a:lnTo>
                </a:path>
                <a:path w="5333365" h="1769110">
                  <a:moveTo>
                    <a:pt x="2488743" y="13860"/>
                  </a:moveTo>
                  <a:lnTo>
                    <a:pt x="2488743" y="1768571"/>
                  </a:lnTo>
                </a:path>
                <a:path w="5333365" h="1769110">
                  <a:moveTo>
                    <a:pt x="2844268" y="13860"/>
                  </a:moveTo>
                  <a:lnTo>
                    <a:pt x="2844268" y="1768571"/>
                  </a:lnTo>
                </a:path>
                <a:path w="5333365" h="1769110">
                  <a:moveTo>
                    <a:pt x="3199793" y="13860"/>
                  </a:moveTo>
                  <a:lnTo>
                    <a:pt x="3199793" y="1768571"/>
                  </a:lnTo>
                </a:path>
                <a:path w="5333365" h="1769110">
                  <a:moveTo>
                    <a:pt x="3555319" y="13860"/>
                  </a:moveTo>
                  <a:lnTo>
                    <a:pt x="3555319" y="1768571"/>
                  </a:lnTo>
                </a:path>
                <a:path w="5333365" h="1769110">
                  <a:moveTo>
                    <a:pt x="3910844" y="13860"/>
                  </a:moveTo>
                  <a:lnTo>
                    <a:pt x="3910844" y="1768571"/>
                  </a:lnTo>
                </a:path>
                <a:path w="5333365" h="1769110">
                  <a:moveTo>
                    <a:pt x="4266370" y="13860"/>
                  </a:moveTo>
                  <a:lnTo>
                    <a:pt x="4266370" y="1768571"/>
                  </a:lnTo>
                </a:path>
                <a:path w="5333365" h="1769110">
                  <a:moveTo>
                    <a:pt x="4621895" y="13860"/>
                  </a:moveTo>
                  <a:lnTo>
                    <a:pt x="4621895" y="1768571"/>
                  </a:lnTo>
                </a:path>
                <a:path w="5333365" h="1769110">
                  <a:moveTo>
                    <a:pt x="4977420" y="13860"/>
                  </a:moveTo>
                  <a:lnTo>
                    <a:pt x="4977420" y="1768571"/>
                  </a:lnTo>
                </a:path>
                <a:path w="5333365" h="1769110">
                  <a:moveTo>
                    <a:pt x="0" y="353688"/>
                  </a:moveTo>
                  <a:lnTo>
                    <a:pt x="5332814" y="353688"/>
                  </a:lnTo>
                </a:path>
                <a:path w="5333365" h="1769110">
                  <a:moveTo>
                    <a:pt x="0" y="707402"/>
                  </a:moveTo>
                  <a:lnTo>
                    <a:pt x="5332814" y="707402"/>
                  </a:lnTo>
                </a:path>
                <a:path w="5333365" h="1769110">
                  <a:moveTo>
                    <a:pt x="0" y="1061142"/>
                  </a:moveTo>
                  <a:lnTo>
                    <a:pt x="5332814" y="1061142"/>
                  </a:lnTo>
                </a:path>
                <a:path w="5333365" h="1769110">
                  <a:moveTo>
                    <a:pt x="0" y="1414856"/>
                  </a:moveTo>
                  <a:lnTo>
                    <a:pt x="5332814" y="1414856"/>
                  </a:lnTo>
                </a:path>
              </a:pathLst>
            </a:custGeom>
            <a:ln w="157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3320" y="1162248"/>
              <a:ext cx="157592" cy="1568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2981" y="1162248"/>
              <a:ext cx="157592" cy="1568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4743" y="1177052"/>
              <a:ext cx="157526" cy="1568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44404" y="1177052"/>
              <a:ext cx="157592" cy="1568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70235" y="1177052"/>
              <a:ext cx="157592" cy="1568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99962" y="1177052"/>
              <a:ext cx="157592" cy="1568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81285" y="1177052"/>
              <a:ext cx="157592" cy="1568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1012" y="1177052"/>
              <a:ext cx="157592" cy="1568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62709" y="1177052"/>
              <a:ext cx="157592" cy="1568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92436" y="1177052"/>
              <a:ext cx="157592" cy="1568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18266" y="1177052"/>
              <a:ext cx="157592" cy="1568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47861" y="1177052"/>
              <a:ext cx="157592" cy="1568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29285" y="1177052"/>
              <a:ext cx="157592" cy="1568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84710" y="1177052"/>
              <a:ext cx="157592" cy="1568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14437" y="1177052"/>
              <a:ext cx="157592" cy="1568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48133" y="2562393"/>
              <a:ext cx="157592" cy="1568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7794" y="2562393"/>
              <a:ext cx="157592" cy="1568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9557" y="2577131"/>
              <a:ext cx="157592" cy="1568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59218" y="2577131"/>
              <a:ext cx="157592" cy="1568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85114" y="2577131"/>
              <a:ext cx="157592" cy="1568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14709" y="2577131"/>
              <a:ext cx="157592" cy="1568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96165" y="2577131"/>
              <a:ext cx="157592" cy="1568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25760" y="2577131"/>
              <a:ext cx="157592" cy="1568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77588" y="2577131"/>
              <a:ext cx="157592" cy="1568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07184" y="2577131"/>
              <a:ext cx="157592" cy="15683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33014" y="2577131"/>
              <a:ext cx="157592" cy="1568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262741" y="2577131"/>
              <a:ext cx="157592" cy="1568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44165" y="2577131"/>
              <a:ext cx="157592" cy="1568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99590" y="2577131"/>
              <a:ext cx="157592" cy="15683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9317" y="2577131"/>
              <a:ext cx="157592" cy="1568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33320" y="1545439"/>
              <a:ext cx="157592" cy="15683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2981" y="1545439"/>
              <a:ext cx="157592" cy="15683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33320" y="1899153"/>
              <a:ext cx="157592" cy="15686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2981" y="1899153"/>
              <a:ext cx="157592" cy="15686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33320" y="2252893"/>
              <a:ext cx="157592" cy="1568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2981" y="2252893"/>
              <a:ext cx="157592" cy="1568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99962" y="1545439"/>
              <a:ext cx="157592" cy="15683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99962" y="1928629"/>
              <a:ext cx="157592" cy="15686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99962" y="2282370"/>
              <a:ext cx="157592" cy="1568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22063" y="1545439"/>
              <a:ext cx="157592" cy="15683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22063" y="1928629"/>
              <a:ext cx="157592" cy="15686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22063" y="2282370"/>
              <a:ext cx="157592" cy="1568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944165" y="1545439"/>
              <a:ext cx="157592" cy="15683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944165" y="2282370"/>
              <a:ext cx="157592" cy="1568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714338" y="1545439"/>
              <a:ext cx="157592" cy="1568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344065" y="1545439"/>
              <a:ext cx="157592" cy="15683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714338" y="1899153"/>
              <a:ext cx="157592" cy="1568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344065" y="1899153"/>
              <a:ext cx="157592" cy="15686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14338" y="2252893"/>
              <a:ext cx="157592" cy="15683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344065" y="2252893"/>
              <a:ext cx="157592" cy="1568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34340" y="2707701"/>
            <a:ext cx="3339465" cy="1143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53085" algn="r">
              <a:lnSpc>
                <a:spcPct val="100000"/>
              </a:lnSpc>
              <a:spcBef>
                <a:spcPts val="125"/>
              </a:spcBef>
            </a:pPr>
            <a:r>
              <a:rPr sz="3675" b="1" spc="37" baseline="-24943" dirty="0">
                <a:latin typeface="Times New Roman"/>
                <a:cs typeface="Times New Roman"/>
              </a:rPr>
              <a:t>A</a:t>
            </a:r>
            <a:r>
              <a:rPr sz="1600" b="1" spc="5" dirty="0"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200" spc="-5" dirty="0">
                <a:latin typeface="Times New Roman"/>
                <a:cs typeface="Times New Roman"/>
              </a:rPr>
              <a:t>Dùng A </a:t>
            </a:r>
            <a:r>
              <a:rPr sz="2200" spc="-5" dirty="0">
                <a:latin typeface="Webdings"/>
                <a:cs typeface="Webdings"/>
              </a:rPr>
              <a:t></a:t>
            </a:r>
            <a:r>
              <a:rPr sz="2200" spc="-5" dirty="0">
                <a:latin typeface="Times New Roman"/>
                <a:cs typeface="Times New Roman"/>
              </a:rPr>
              <a:t> B</a:t>
            </a:r>
            <a:r>
              <a:rPr sz="2175" spc="-7" baseline="-21072" dirty="0">
                <a:latin typeface="Times New Roman"/>
                <a:cs typeface="Times New Roman"/>
              </a:rPr>
              <a:t>2 </a:t>
            </a:r>
            <a:r>
              <a:rPr sz="2200" spc="-5" dirty="0">
                <a:latin typeface="Times New Roman"/>
                <a:cs typeface="Times New Roman"/>
              </a:rPr>
              <a:t>ta có </a:t>
            </a:r>
            <a:r>
              <a:rPr sz="2200" dirty="0">
                <a:latin typeface="Times New Roman"/>
                <a:cs typeface="Times New Roman"/>
              </a:rPr>
              <a:t>như</a:t>
            </a:r>
            <a:r>
              <a:rPr sz="2200" spc="-19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hình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27865" y="2850169"/>
            <a:ext cx="38989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450" b="1" spc="15" dirty="0">
                <a:latin typeface="Times New Roman"/>
                <a:cs typeface="Times New Roman"/>
              </a:rPr>
              <a:t>B</a:t>
            </a:r>
            <a:r>
              <a:rPr sz="2400" b="1" spc="22" baseline="-12152" dirty="0">
                <a:latin typeface="Times New Roman"/>
                <a:cs typeface="Times New Roman"/>
              </a:rPr>
              <a:t>2</a:t>
            </a:r>
            <a:endParaRPr sz="2400" baseline="-12152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02602" y="4084320"/>
            <a:ext cx="5540997" cy="19354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84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39" y="3963009"/>
            <a:ext cx="8354059" cy="217043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81000" indent="-342900" algn="just">
              <a:lnSpc>
                <a:spcPct val="100000"/>
              </a:lnSpc>
              <a:spcBef>
                <a:spcPts val="855"/>
              </a:spcBef>
              <a:buFont typeface="Wingdings"/>
              <a:buChar char=""/>
              <a:tabLst>
                <a:tab pos="381000" algn="l"/>
              </a:tabLst>
            </a:pPr>
            <a:r>
              <a:rPr sz="3200" dirty="0">
                <a:latin typeface="Times New Roman"/>
                <a:cs typeface="Times New Roman"/>
              </a:rPr>
              <a:t>Áp </a:t>
            </a:r>
            <a:r>
              <a:rPr sz="3200" spc="5" dirty="0">
                <a:latin typeface="Times New Roman"/>
                <a:cs typeface="Times New Roman"/>
              </a:rPr>
              <a:t>dụng phép </a:t>
            </a:r>
            <a:r>
              <a:rPr sz="3200" dirty="0">
                <a:latin typeface="Times New Roman"/>
                <a:cs typeface="Times New Roman"/>
              </a:rPr>
              <a:t>biến </a:t>
            </a:r>
            <a:r>
              <a:rPr sz="3200" spc="5" dirty="0">
                <a:latin typeface="Times New Roman"/>
                <a:cs typeface="Times New Roman"/>
              </a:rPr>
              <a:t>đổi </a:t>
            </a:r>
            <a:r>
              <a:rPr sz="3200" dirty="0">
                <a:latin typeface="Times New Roman"/>
                <a:cs typeface="Times New Roman"/>
              </a:rPr>
              <a:t>"hit or miss“</a:t>
            </a:r>
            <a:r>
              <a:rPr sz="3200" spc="-1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  <a:p>
            <a:pPr marL="381000" marR="30480" indent="-342900" algn="just">
              <a:lnSpc>
                <a:spcPct val="100200"/>
              </a:lnSpc>
              <a:spcBef>
                <a:spcPts val="755"/>
              </a:spcBef>
              <a:buFont typeface="Wingdings"/>
              <a:buChar char=""/>
              <a:tabLst>
                <a:tab pos="381000" algn="l"/>
              </a:tabLst>
            </a:pP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dirty="0">
                <a:latin typeface="Webdings"/>
                <a:cs typeface="Webdings"/>
              </a:rPr>
              <a:t>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150" spc="7" baseline="-21164" dirty="0">
                <a:latin typeface="Times New Roman"/>
                <a:cs typeface="Times New Roman"/>
              </a:rPr>
              <a:t>1 </a:t>
            </a:r>
            <a:r>
              <a:rPr sz="3200" dirty="0">
                <a:latin typeface="Times New Roman"/>
                <a:cs typeface="Times New Roman"/>
              </a:rPr>
              <a:t>)</a:t>
            </a:r>
            <a:r>
              <a:rPr sz="3200" dirty="0">
                <a:latin typeface="Symbol"/>
                <a:cs typeface="Symbol"/>
              </a:rPr>
              <a:t></a:t>
            </a:r>
            <a:r>
              <a:rPr sz="3200" dirty="0">
                <a:latin typeface="Times New Roman"/>
                <a:cs typeface="Times New Roman"/>
              </a:rPr>
              <a:t>( 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150" spc="7" baseline="25132" dirty="0">
                <a:latin typeface="Times New Roman"/>
                <a:cs typeface="Times New Roman"/>
              </a:rPr>
              <a:t>C</a:t>
            </a:r>
            <a:r>
              <a:rPr sz="3200" spc="5" dirty="0">
                <a:latin typeface="Webdings"/>
                <a:cs typeface="Webdings"/>
              </a:rPr>
              <a:t></a:t>
            </a:r>
            <a:r>
              <a:rPr sz="3200" spc="5" dirty="0">
                <a:latin typeface="Times New Roman"/>
                <a:cs typeface="Times New Roman"/>
              </a:rPr>
              <a:t> B</a:t>
            </a:r>
            <a:r>
              <a:rPr sz="3150" spc="7" baseline="-21164" dirty="0">
                <a:latin typeface="Times New Roman"/>
                <a:cs typeface="Times New Roman"/>
              </a:rPr>
              <a:t>2 </a:t>
            </a:r>
            <a:r>
              <a:rPr sz="3200" dirty="0">
                <a:latin typeface="Times New Roman"/>
                <a:cs typeface="Times New Roman"/>
              </a:rPr>
              <a:t>) </a:t>
            </a:r>
            <a:r>
              <a:rPr sz="3200" spc="-10" dirty="0">
                <a:latin typeface="Times New Roman"/>
                <a:cs typeface="Times New Roman"/>
              </a:rPr>
              <a:t>ta </a:t>
            </a:r>
            <a:r>
              <a:rPr sz="3200" spc="5" dirty="0">
                <a:latin typeface="Times New Roman"/>
                <a:cs typeface="Times New Roman"/>
              </a:rPr>
              <a:t>xác </a:t>
            </a:r>
            <a:r>
              <a:rPr sz="3200" dirty="0">
                <a:latin typeface="Times New Roman"/>
                <a:cs typeface="Times New Roman"/>
              </a:rPr>
              <a:t>định được một  điểm hàng 3 cột 7 </a:t>
            </a:r>
            <a:r>
              <a:rPr sz="3200" spc="-5" dirty="0">
                <a:latin typeface="Times New Roman"/>
                <a:cs typeface="Times New Roman"/>
              </a:rPr>
              <a:t>trên hình là </a:t>
            </a:r>
            <a:r>
              <a:rPr sz="3200" dirty="0">
                <a:latin typeface="Times New Roman"/>
                <a:cs typeface="Times New Roman"/>
              </a:rPr>
              <a:t>”hit”. </a:t>
            </a:r>
            <a:r>
              <a:rPr sz="3200" spc="-5" dirty="0">
                <a:latin typeface="Times New Roman"/>
                <a:cs typeface="Times New Roman"/>
              </a:rPr>
              <a:t>Như </a:t>
            </a:r>
            <a:r>
              <a:rPr sz="3200" dirty="0">
                <a:latin typeface="Times New Roman"/>
                <a:cs typeface="Times New Roman"/>
              </a:rPr>
              <a:t>vậy  trong </a:t>
            </a:r>
            <a:r>
              <a:rPr sz="3200" spc="5" dirty="0">
                <a:latin typeface="Times New Roman"/>
                <a:cs typeface="Times New Roman"/>
              </a:rPr>
              <a:t>ảnh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5" dirty="0">
                <a:latin typeface="Times New Roman"/>
                <a:cs typeface="Times New Roman"/>
              </a:rPr>
              <a:t>chỉ </a:t>
            </a:r>
            <a:r>
              <a:rPr sz="3200" dirty="0">
                <a:latin typeface="Times New Roman"/>
                <a:cs typeface="Times New Roman"/>
              </a:rPr>
              <a:t>có một </a:t>
            </a:r>
            <a:r>
              <a:rPr sz="3200" spc="5" dirty="0">
                <a:latin typeface="Times New Roman"/>
                <a:cs typeface="Times New Roman"/>
              </a:rPr>
              <a:t>đối </a:t>
            </a:r>
            <a:r>
              <a:rPr sz="3200" dirty="0">
                <a:latin typeface="Times New Roman"/>
                <a:cs typeface="Times New Roman"/>
              </a:rPr>
              <a:t>tượng giống hình</a:t>
            </a:r>
            <a:r>
              <a:rPr sz="3200" spc="-5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5800" y="0"/>
            <a:ext cx="5334000" cy="3702050"/>
            <a:chOff x="685800" y="0"/>
            <a:chExt cx="5334000" cy="3702050"/>
          </a:xfrm>
        </p:grpSpPr>
        <p:sp>
          <p:nvSpPr>
            <p:cNvPr id="6" name="object 6"/>
            <p:cNvSpPr/>
            <p:nvPr/>
          </p:nvSpPr>
          <p:spPr>
            <a:xfrm>
              <a:off x="685800" y="0"/>
              <a:ext cx="5334000" cy="19187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000" y="1905000"/>
              <a:ext cx="5166360" cy="17967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85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140" y="859281"/>
            <a:ext cx="926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Ví</a:t>
            </a:r>
            <a:r>
              <a:rPr sz="2800" b="0" spc="-75" dirty="0">
                <a:latin typeface="Times New Roman"/>
                <a:cs typeface="Times New Roman"/>
              </a:rPr>
              <a:t> </a:t>
            </a:r>
            <a:r>
              <a:rPr sz="2800" b="0" dirty="0">
                <a:latin typeface="Times New Roman"/>
                <a:cs typeface="Times New Roman"/>
              </a:rPr>
              <a:t>dụ: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58794" y="2212770"/>
            <a:ext cx="1461770" cy="14052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080" algn="ctr">
              <a:lnSpc>
                <a:spcPts val="2845"/>
              </a:lnSpc>
              <a:spcBef>
                <a:spcPts val="140"/>
              </a:spcBef>
              <a:tabLst>
                <a:tab pos="601345" algn="l"/>
                <a:tab pos="1068070" algn="l"/>
              </a:tabLst>
            </a:pPr>
            <a:r>
              <a:rPr sz="3825" spc="82" baseline="-3267" dirty="0">
                <a:latin typeface="Symbol"/>
                <a:cs typeface="Symbol"/>
              </a:rPr>
              <a:t></a:t>
            </a:r>
            <a:r>
              <a:rPr sz="2550" spc="55" dirty="0">
                <a:latin typeface="Times New Roman"/>
                <a:cs typeface="Times New Roman"/>
              </a:rPr>
              <a:t>0	</a:t>
            </a:r>
            <a:r>
              <a:rPr sz="2550" spc="35" dirty="0">
                <a:latin typeface="Times New Roman"/>
                <a:cs typeface="Times New Roman"/>
              </a:rPr>
              <a:t>0	</a:t>
            </a:r>
            <a:r>
              <a:rPr sz="2550" spc="65" dirty="0">
                <a:latin typeface="Times New Roman"/>
                <a:cs typeface="Times New Roman"/>
              </a:rPr>
              <a:t>0</a:t>
            </a:r>
            <a:r>
              <a:rPr sz="3825" spc="97" baseline="-3267" dirty="0">
                <a:latin typeface="Symbol"/>
                <a:cs typeface="Symbol"/>
              </a:rPr>
              <a:t></a:t>
            </a:r>
            <a:endParaRPr sz="3825" baseline="-3267">
              <a:latin typeface="Symbol"/>
              <a:cs typeface="Symbol"/>
            </a:endParaRPr>
          </a:p>
          <a:p>
            <a:pPr marR="5080" algn="ctr">
              <a:lnSpc>
                <a:spcPts val="2845"/>
              </a:lnSpc>
              <a:tabLst>
                <a:tab pos="598805" algn="l"/>
                <a:tab pos="1243965" algn="l"/>
              </a:tabLst>
            </a:pPr>
            <a:r>
              <a:rPr sz="2550" spc="25" dirty="0">
                <a:latin typeface="Symbol"/>
                <a:cs typeface="Symbol"/>
              </a:rPr>
              <a:t></a:t>
            </a:r>
            <a:r>
              <a:rPr sz="2550" spc="25" dirty="0">
                <a:latin typeface="Times New Roman"/>
                <a:cs typeface="Times New Roman"/>
              </a:rPr>
              <a:t>	</a:t>
            </a:r>
            <a:r>
              <a:rPr sz="3825" spc="52" baseline="-27233" dirty="0">
                <a:latin typeface="Times New Roman"/>
                <a:cs typeface="Times New Roman"/>
              </a:rPr>
              <a:t>1	</a:t>
            </a:r>
            <a:r>
              <a:rPr sz="2550" spc="25" dirty="0">
                <a:latin typeface="Symbol"/>
                <a:cs typeface="Symbol"/>
              </a:rPr>
              <a:t></a:t>
            </a:r>
            <a:endParaRPr sz="2550">
              <a:latin typeface="Symbol"/>
              <a:cs typeface="Symbol"/>
            </a:endParaRPr>
          </a:p>
          <a:p>
            <a:pPr marR="12700" algn="ctr">
              <a:lnSpc>
                <a:spcPct val="100000"/>
              </a:lnSpc>
              <a:spcBef>
                <a:spcPts val="2060"/>
              </a:spcBef>
            </a:pPr>
            <a:r>
              <a:rPr sz="2550" spc="35" dirty="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1632" y="2212770"/>
            <a:ext cx="1461770" cy="14052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080" algn="ctr">
              <a:lnSpc>
                <a:spcPts val="2845"/>
              </a:lnSpc>
              <a:spcBef>
                <a:spcPts val="140"/>
              </a:spcBef>
              <a:tabLst>
                <a:tab pos="598805" algn="l"/>
                <a:tab pos="1065530" algn="l"/>
              </a:tabLst>
            </a:pPr>
            <a:r>
              <a:rPr sz="3825" spc="89" baseline="-3267" dirty="0">
                <a:latin typeface="Symbol"/>
                <a:cs typeface="Symbol"/>
              </a:rPr>
              <a:t></a:t>
            </a:r>
            <a:r>
              <a:rPr sz="2550" spc="60" dirty="0">
                <a:latin typeface="Times New Roman"/>
                <a:cs typeface="Times New Roman"/>
              </a:rPr>
              <a:t>0	</a:t>
            </a:r>
            <a:r>
              <a:rPr sz="2550" spc="35" dirty="0">
                <a:latin typeface="Times New Roman"/>
                <a:cs typeface="Times New Roman"/>
              </a:rPr>
              <a:t>1	</a:t>
            </a:r>
            <a:r>
              <a:rPr sz="2550" spc="75" dirty="0">
                <a:latin typeface="Times New Roman"/>
                <a:cs typeface="Times New Roman"/>
              </a:rPr>
              <a:t>1</a:t>
            </a:r>
            <a:r>
              <a:rPr sz="3825" spc="112" baseline="-3267" dirty="0">
                <a:latin typeface="Symbol"/>
                <a:cs typeface="Symbol"/>
              </a:rPr>
              <a:t></a:t>
            </a:r>
            <a:endParaRPr sz="3825" baseline="-3267">
              <a:latin typeface="Symbol"/>
              <a:cs typeface="Symbol"/>
            </a:endParaRPr>
          </a:p>
          <a:p>
            <a:pPr marR="5080" algn="ctr">
              <a:lnSpc>
                <a:spcPts val="2845"/>
              </a:lnSpc>
              <a:tabLst>
                <a:tab pos="601345" algn="l"/>
                <a:tab pos="1243965" algn="l"/>
              </a:tabLst>
            </a:pPr>
            <a:r>
              <a:rPr sz="2550" spc="25" dirty="0">
                <a:latin typeface="Symbol"/>
                <a:cs typeface="Symbol"/>
              </a:rPr>
              <a:t></a:t>
            </a:r>
            <a:r>
              <a:rPr sz="2550" spc="25" dirty="0">
                <a:latin typeface="Times New Roman"/>
                <a:cs typeface="Times New Roman"/>
              </a:rPr>
              <a:t>	</a:t>
            </a:r>
            <a:r>
              <a:rPr sz="3825" spc="52" baseline="-27233" dirty="0">
                <a:latin typeface="Times New Roman"/>
                <a:cs typeface="Times New Roman"/>
              </a:rPr>
              <a:t>0	</a:t>
            </a:r>
            <a:r>
              <a:rPr sz="2550" spc="25" dirty="0">
                <a:latin typeface="Symbol"/>
                <a:cs typeface="Symbol"/>
              </a:rPr>
              <a:t></a:t>
            </a:r>
            <a:endParaRPr sz="2550">
              <a:latin typeface="Symbol"/>
              <a:cs typeface="Symbol"/>
            </a:endParaRPr>
          </a:p>
          <a:p>
            <a:pPr marR="6350" algn="ctr">
              <a:lnSpc>
                <a:spcPct val="100000"/>
              </a:lnSpc>
              <a:spcBef>
                <a:spcPts val="2060"/>
              </a:spcBef>
            </a:pPr>
            <a:r>
              <a:rPr sz="2550" spc="35" dirty="0"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6320" y="2705301"/>
            <a:ext cx="998219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550" i="1" spc="-120" dirty="0">
                <a:latin typeface="Times New Roman"/>
                <a:cs typeface="Times New Roman"/>
              </a:rPr>
              <a:t>B</a:t>
            </a:r>
            <a:r>
              <a:rPr sz="2475" spc="-179" baseline="-21885" dirty="0">
                <a:latin typeface="Times New Roman"/>
                <a:cs typeface="Times New Roman"/>
              </a:rPr>
              <a:t>1 </a:t>
            </a:r>
            <a:r>
              <a:rPr sz="2550" spc="35" dirty="0">
                <a:latin typeface="Symbol"/>
                <a:cs typeface="Symbol"/>
              </a:rPr>
              <a:t></a:t>
            </a:r>
            <a:r>
              <a:rPr sz="2550" spc="20" dirty="0">
                <a:latin typeface="Times New Roman"/>
                <a:cs typeface="Times New Roman"/>
              </a:rPr>
              <a:t> </a:t>
            </a:r>
            <a:r>
              <a:rPr sz="3825" spc="67" baseline="-26143" dirty="0">
                <a:latin typeface="Symbol"/>
                <a:cs typeface="Symbol"/>
              </a:rPr>
              <a:t></a:t>
            </a:r>
            <a:r>
              <a:rPr sz="2550" spc="45" dirty="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4520" y="2705301"/>
            <a:ext cx="2160905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0"/>
              </a:spcBef>
              <a:tabLst>
                <a:tab pos="608965" algn="l"/>
                <a:tab pos="1134110" algn="l"/>
              </a:tabLst>
            </a:pPr>
            <a:r>
              <a:rPr sz="2550" spc="65" dirty="0">
                <a:latin typeface="Times New Roman"/>
                <a:cs typeface="Times New Roman"/>
              </a:rPr>
              <a:t>0</a:t>
            </a:r>
            <a:r>
              <a:rPr sz="3825" spc="97" baseline="-26143" dirty="0">
                <a:latin typeface="Symbol"/>
                <a:cs typeface="Symbol"/>
              </a:rPr>
              <a:t></a:t>
            </a:r>
            <a:r>
              <a:rPr sz="3825" spc="97" baseline="-26143" dirty="0">
                <a:latin typeface="Times New Roman"/>
                <a:cs typeface="Times New Roman"/>
              </a:rPr>
              <a:t>	</a:t>
            </a:r>
            <a:r>
              <a:rPr sz="2550" spc="15" dirty="0">
                <a:latin typeface="Times New Roman"/>
                <a:cs typeface="Times New Roman"/>
              </a:rPr>
              <a:t>;	</a:t>
            </a:r>
            <a:r>
              <a:rPr sz="2550" i="1" spc="-30" dirty="0">
                <a:latin typeface="Times New Roman"/>
                <a:cs typeface="Times New Roman"/>
              </a:rPr>
              <a:t>B</a:t>
            </a:r>
            <a:r>
              <a:rPr sz="2475" spc="-44" baseline="-21885" dirty="0">
                <a:latin typeface="Times New Roman"/>
                <a:cs typeface="Times New Roman"/>
              </a:rPr>
              <a:t>2 </a:t>
            </a:r>
            <a:r>
              <a:rPr sz="2550" spc="35" dirty="0">
                <a:latin typeface="Symbol"/>
                <a:cs typeface="Symbol"/>
              </a:rPr>
              <a:t></a:t>
            </a:r>
            <a:r>
              <a:rPr sz="2550" spc="-45" dirty="0">
                <a:latin typeface="Times New Roman"/>
                <a:cs typeface="Times New Roman"/>
              </a:rPr>
              <a:t> </a:t>
            </a:r>
            <a:r>
              <a:rPr sz="3825" spc="89" baseline="-26143" dirty="0">
                <a:latin typeface="Symbol"/>
                <a:cs typeface="Symbol"/>
              </a:rPr>
              <a:t></a:t>
            </a:r>
            <a:r>
              <a:rPr sz="2550" spc="60" dirty="0"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37033" y="2705301"/>
            <a:ext cx="383540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550" spc="80" dirty="0">
                <a:latin typeface="Times New Roman"/>
                <a:cs typeface="Times New Roman"/>
              </a:rPr>
              <a:t>1</a:t>
            </a:r>
            <a:r>
              <a:rPr sz="3825" spc="120" baseline="-26143" dirty="0">
                <a:latin typeface="Symbol"/>
                <a:cs typeface="Symbol"/>
              </a:rPr>
              <a:t></a:t>
            </a:r>
            <a:endParaRPr sz="3825" baseline="-26143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4194" y="3173532"/>
            <a:ext cx="327660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50" spc="80" dirty="0">
                <a:latin typeface="Symbol"/>
                <a:cs typeface="Symbol"/>
              </a:rPr>
              <a:t></a:t>
            </a:r>
            <a:r>
              <a:rPr sz="3825" spc="52" baseline="-4357" dirty="0">
                <a:latin typeface="Times New Roman"/>
                <a:cs typeface="Times New Roman"/>
              </a:rPr>
              <a:t>0</a:t>
            </a:r>
            <a:endParaRPr sz="3825" baseline="-435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2501" y="3173532"/>
            <a:ext cx="329565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25" spc="165" baseline="-4357" dirty="0">
                <a:latin typeface="Times New Roman"/>
                <a:cs typeface="Times New Roman"/>
              </a:rPr>
              <a:t>0</a:t>
            </a:r>
            <a:r>
              <a:rPr sz="2550" spc="25" dirty="0">
                <a:latin typeface="Symbol"/>
                <a:cs typeface="Symbol"/>
              </a:rPr>
              <a:t>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97032" y="3173532"/>
            <a:ext cx="327660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50" spc="85" dirty="0">
                <a:latin typeface="Symbol"/>
                <a:cs typeface="Symbol"/>
              </a:rPr>
              <a:t></a:t>
            </a:r>
            <a:r>
              <a:rPr sz="3825" spc="52" baseline="-4357" dirty="0">
                <a:latin typeface="Times New Roman"/>
                <a:cs typeface="Times New Roman"/>
              </a:rPr>
              <a:t>0</a:t>
            </a:r>
            <a:endParaRPr sz="3825" baseline="-435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65673" y="3173532"/>
            <a:ext cx="329565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25" spc="157" baseline="-4357" dirty="0">
                <a:latin typeface="Times New Roman"/>
                <a:cs typeface="Times New Roman"/>
              </a:rPr>
              <a:t>0</a:t>
            </a:r>
            <a:r>
              <a:rPr sz="2550" spc="25" dirty="0">
                <a:latin typeface="Symbol"/>
                <a:cs typeface="Symbol"/>
              </a:rPr>
              <a:t>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84194" y="3289337"/>
            <a:ext cx="153670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50" spc="25" dirty="0">
                <a:latin typeface="Symbol"/>
                <a:cs typeface="Symbol"/>
              </a:rPr>
              <a:t>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8796" y="3289337"/>
            <a:ext cx="153670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50" spc="25" dirty="0">
                <a:latin typeface="Symbol"/>
                <a:cs typeface="Symbol"/>
              </a:rPr>
              <a:t>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97032" y="3289337"/>
            <a:ext cx="153670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50" spc="25" dirty="0">
                <a:latin typeface="Symbol"/>
                <a:cs typeface="Symbol"/>
              </a:rPr>
              <a:t>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41634" y="3289337"/>
            <a:ext cx="153670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50" spc="25" dirty="0">
                <a:latin typeface="Symbol"/>
                <a:cs typeface="Symbol"/>
              </a:rPr>
              <a:t>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4824" y="1617709"/>
            <a:ext cx="33210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975" spc="104" baseline="-3144" dirty="0">
                <a:latin typeface="Symbol"/>
                <a:cs typeface="Symbol"/>
              </a:rPr>
              <a:t></a:t>
            </a:r>
            <a:r>
              <a:rPr sz="2650" spc="-5" dirty="0">
                <a:latin typeface="Times New Roman"/>
                <a:cs typeface="Times New Roman"/>
              </a:rPr>
              <a:t>0</a:t>
            </a:r>
            <a:endParaRPr sz="2650">
              <a:latin typeface="Times New Roman"/>
              <a:cs typeface="Times New Roman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347598" y="1666953"/>
          <a:ext cx="1664970" cy="2884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4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202">
                <a:tc>
                  <a:txBody>
                    <a:bodyPr/>
                    <a:lstStyle/>
                    <a:p>
                      <a:pPr marL="34925">
                        <a:lnSpc>
                          <a:spcPts val="2885"/>
                        </a:lnSpc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2885"/>
                        </a:lnSpc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2885"/>
                        </a:lnSpc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885"/>
                        </a:lnSpc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3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3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34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194">
                <a:tc>
                  <a:txBody>
                    <a:bodyPr/>
                    <a:lstStyle/>
                    <a:p>
                      <a:pPr marL="31750">
                        <a:lnSpc>
                          <a:spcPts val="312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12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312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3120"/>
                        </a:lnSpc>
                        <a:spcBef>
                          <a:spcPts val="220"/>
                        </a:spcBef>
                      </a:pPr>
                      <a:r>
                        <a:rPr sz="26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276231" y="1617709"/>
            <a:ext cx="33337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75" dirty="0">
                <a:latin typeface="Times New Roman"/>
                <a:cs typeface="Times New Roman"/>
              </a:rPr>
              <a:t>0</a:t>
            </a:r>
            <a:r>
              <a:rPr sz="3975" spc="-7" baseline="-3144" dirty="0">
                <a:latin typeface="Symbol"/>
                <a:cs typeface="Symbol"/>
              </a:rPr>
              <a:t></a:t>
            </a:r>
            <a:endParaRPr sz="3975" baseline="-3144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9424" y="1959241"/>
            <a:ext cx="38290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650" spc="35" dirty="0">
                <a:latin typeface="Symbol"/>
                <a:cs typeface="Symbol"/>
              </a:rPr>
              <a:t></a:t>
            </a:r>
            <a:r>
              <a:rPr sz="3975" spc="52" baseline="-26205" dirty="0">
                <a:latin typeface="Times New Roman"/>
                <a:cs typeface="Times New Roman"/>
              </a:rPr>
              <a:t>0</a:t>
            </a:r>
            <a:endParaRPr sz="3975" baseline="-2620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49597" y="1959241"/>
            <a:ext cx="38544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975" spc="60" baseline="-26205" dirty="0">
                <a:latin typeface="Times New Roman"/>
                <a:cs typeface="Times New Roman"/>
              </a:rPr>
              <a:t>0</a:t>
            </a:r>
            <a:r>
              <a:rPr sz="2650" spc="40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6071" y="2868253"/>
            <a:ext cx="91313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650" i="1" spc="-5" dirty="0">
                <a:latin typeface="Times New Roman"/>
                <a:cs typeface="Times New Roman"/>
              </a:rPr>
              <a:t>A </a:t>
            </a:r>
            <a:r>
              <a:rPr sz="2650" spc="-5" dirty="0">
                <a:latin typeface="Symbol"/>
                <a:cs typeface="Symbol"/>
              </a:rPr>
              <a:t></a:t>
            </a:r>
            <a:r>
              <a:rPr sz="2650" spc="-270" dirty="0">
                <a:latin typeface="Times New Roman"/>
                <a:cs typeface="Times New Roman"/>
              </a:rPr>
              <a:t> </a:t>
            </a:r>
            <a:r>
              <a:rPr sz="3975" spc="30" baseline="45073" dirty="0">
                <a:latin typeface="Symbol"/>
                <a:cs typeface="Symbol"/>
              </a:rPr>
              <a:t></a:t>
            </a:r>
            <a:r>
              <a:rPr sz="3975" spc="30" baseline="40880" dirty="0">
                <a:latin typeface="Times New Roman"/>
                <a:cs typeface="Times New Roman"/>
              </a:rPr>
              <a:t>1</a:t>
            </a:r>
            <a:endParaRPr sz="3975" baseline="4088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5061" y="2278688"/>
            <a:ext cx="334645" cy="748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2405">
              <a:lnSpc>
                <a:spcPts val="2850"/>
              </a:lnSpc>
              <a:spcBef>
                <a:spcPts val="90"/>
              </a:spcBef>
            </a:pPr>
            <a:r>
              <a:rPr sz="2650" spc="-5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  <a:p>
            <a:pPr marL="12700">
              <a:lnSpc>
                <a:spcPts val="2850"/>
              </a:lnSpc>
            </a:pPr>
            <a:r>
              <a:rPr sz="3975" spc="127" baseline="-4192" dirty="0">
                <a:latin typeface="Times New Roman"/>
                <a:cs typeface="Times New Roman"/>
              </a:rPr>
              <a:t>0</a:t>
            </a:r>
            <a:r>
              <a:rPr sz="2650" spc="-5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9424" y="2916827"/>
            <a:ext cx="37973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650" spc="20" dirty="0">
                <a:latin typeface="Symbol"/>
                <a:cs typeface="Symbol"/>
              </a:rPr>
              <a:t></a:t>
            </a:r>
            <a:r>
              <a:rPr sz="3975" spc="30" baseline="-34591" dirty="0">
                <a:latin typeface="Times New Roman"/>
                <a:cs typeface="Times New Roman"/>
              </a:rPr>
              <a:t>1</a:t>
            </a:r>
            <a:endParaRPr sz="3975" baseline="-34591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49661" y="2916827"/>
            <a:ext cx="38544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975" spc="60" baseline="-34591" dirty="0">
                <a:latin typeface="Times New Roman"/>
                <a:cs typeface="Times New Roman"/>
              </a:rPr>
              <a:t>0</a:t>
            </a:r>
            <a:r>
              <a:rPr sz="2650" spc="40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4824" y="2278688"/>
            <a:ext cx="15494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5" dirty="0">
                <a:latin typeface="Symbol"/>
                <a:cs typeface="Symbol"/>
              </a:rPr>
              <a:t>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4824" y="3236275"/>
            <a:ext cx="15494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5" dirty="0">
                <a:latin typeface="Symbol"/>
                <a:cs typeface="Symbol"/>
              </a:rPr>
              <a:t>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9424" y="3555722"/>
            <a:ext cx="38290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650" spc="35" dirty="0">
                <a:latin typeface="Symbol"/>
                <a:cs typeface="Symbol"/>
              </a:rPr>
              <a:t></a:t>
            </a:r>
            <a:r>
              <a:rPr sz="3975" spc="52" baseline="-11530" dirty="0">
                <a:latin typeface="Times New Roman"/>
                <a:cs typeface="Times New Roman"/>
              </a:rPr>
              <a:t>0</a:t>
            </a:r>
            <a:endParaRPr sz="3975" baseline="-1153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54908" y="3236275"/>
            <a:ext cx="15494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5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49597" y="3555722"/>
            <a:ext cx="38544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975" spc="60" baseline="-11530" dirty="0">
                <a:latin typeface="Times New Roman"/>
                <a:cs typeface="Times New Roman"/>
              </a:rPr>
              <a:t>0</a:t>
            </a:r>
            <a:r>
              <a:rPr sz="2650" spc="40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4824" y="3875168"/>
            <a:ext cx="15494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5" dirty="0">
                <a:latin typeface="Symbol"/>
                <a:cs typeface="Symbol"/>
              </a:rPr>
              <a:t>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9424" y="4129854"/>
            <a:ext cx="38290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975" spc="-480" baseline="-4192" dirty="0">
                <a:latin typeface="Symbol"/>
                <a:cs typeface="Symbol"/>
              </a:rPr>
              <a:t></a:t>
            </a:r>
            <a:r>
              <a:rPr sz="3975" spc="-480" baseline="-13626" dirty="0">
                <a:latin typeface="Symbol"/>
                <a:cs typeface="Symbol"/>
              </a:rPr>
              <a:t></a:t>
            </a:r>
            <a:r>
              <a:rPr sz="2650" spc="-320" dirty="0">
                <a:latin typeface="Times New Roman"/>
                <a:cs typeface="Times New Roman"/>
              </a:rPr>
              <a:t>0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54908" y="3875168"/>
            <a:ext cx="15494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5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49597" y="4129854"/>
            <a:ext cx="38544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650" spc="-315" dirty="0">
                <a:latin typeface="Times New Roman"/>
                <a:cs typeface="Times New Roman"/>
              </a:rPr>
              <a:t>0</a:t>
            </a:r>
            <a:r>
              <a:rPr sz="3975" spc="-472" baseline="-4192" dirty="0">
                <a:latin typeface="Symbol"/>
                <a:cs typeface="Symbol"/>
              </a:rPr>
              <a:t></a:t>
            </a:r>
            <a:r>
              <a:rPr sz="3975" spc="-472" baseline="-13626" dirty="0">
                <a:latin typeface="Symbol"/>
                <a:cs typeface="Symbol"/>
              </a:rPr>
              <a:t></a:t>
            </a:r>
            <a:endParaRPr sz="3975" baseline="-13626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39" y="100076"/>
            <a:ext cx="8989060" cy="313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62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93700" indent="-3429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937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Ứng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dụng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biến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đổi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"hit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miss" làm mảnh</a:t>
            </a:r>
            <a:r>
              <a:rPr sz="2800" b="1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(thinning)</a:t>
            </a:r>
            <a:endParaRPr sz="2800">
              <a:latin typeface="Times New Roman"/>
              <a:cs typeface="Times New Roman"/>
            </a:endParaRPr>
          </a:p>
          <a:p>
            <a:pPr marL="393700" indent="-342900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93700" algn="l"/>
              </a:tabLst>
            </a:pPr>
            <a:r>
              <a:rPr sz="2800" spc="-5" dirty="0">
                <a:latin typeface="Times New Roman"/>
                <a:cs typeface="Times New Roman"/>
              </a:rPr>
              <a:t>Công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thức:</a:t>
            </a:r>
            <a:endParaRPr sz="2800">
              <a:latin typeface="Times New Roman"/>
              <a:cs typeface="Times New Roman"/>
            </a:endParaRPr>
          </a:p>
          <a:p>
            <a:pPr marL="736600" lvl="1" indent="-343535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737235" algn="l"/>
              </a:tabLst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Thin (A,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550" spc="7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550" spc="7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)=A-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HitMiss(A,</a:t>
            </a:r>
            <a:r>
              <a:rPr sz="2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550" spc="7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550" spc="7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393700" marR="43180" indent="-3429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393700" algn="l"/>
              </a:tabLst>
            </a:pPr>
            <a:r>
              <a:rPr sz="2800" spc="-5" dirty="0">
                <a:latin typeface="Times New Roman"/>
                <a:cs typeface="Times New Roman"/>
              </a:rPr>
              <a:t>Tùy </a:t>
            </a:r>
            <a:r>
              <a:rPr sz="2800" dirty="0">
                <a:latin typeface="Times New Roman"/>
                <a:cs typeface="Times New Roman"/>
              </a:rPr>
              <a:t>thuộc </a:t>
            </a:r>
            <a:r>
              <a:rPr sz="2800" spc="-5" dirty="0">
                <a:latin typeface="Times New Roman"/>
                <a:cs typeface="Times New Roman"/>
              </a:rPr>
              <a:t>vào </a:t>
            </a:r>
            <a:r>
              <a:rPr sz="2800" spc="-10" dirty="0">
                <a:latin typeface="Times New Roman"/>
                <a:cs typeface="Times New Roman"/>
              </a:rPr>
              <a:t>cách </a:t>
            </a:r>
            <a:r>
              <a:rPr sz="2800" dirty="0">
                <a:latin typeface="Times New Roman"/>
                <a:cs typeface="Times New Roman"/>
              </a:rPr>
              <a:t>chọn B</a:t>
            </a:r>
            <a:r>
              <a:rPr sz="2775" baseline="-21021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, B</a:t>
            </a:r>
            <a:r>
              <a:rPr sz="2775" baseline="-21021" dirty="0">
                <a:latin typeface="Times New Roman"/>
                <a:cs typeface="Times New Roman"/>
              </a:rPr>
              <a:t>2 </a:t>
            </a:r>
            <a:r>
              <a:rPr sz="2800" spc="-15" dirty="0">
                <a:latin typeface="Times New Roman"/>
                <a:cs typeface="Times New Roman"/>
              </a:rPr>
              <a:t>mà </a:t>
            </a:r>
            <a:r>
              <a:rPr sz="2800" spc="-5" dirty="0">
                <a:latin typeface="Times New Roman"/>
                <a:cs typeface="Times New Roman"/>
              </a:rPr>
              <a:t>ta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spc="-5" dirty="0">
                <a:latin typeface="Times New Roman"/>
                <a:cs typeface="Times New Roman"/>
              </a:rPr>
              <a:t>các thuật toán làm  gầy ảnh khác </a:t>
            </a:r>
            <a:r>
              <a:rPr sz="2800" dirty="0">
                <a:latin typeface="Times New Roman"/>
                <a:cs typeface="Times New Roman"/>
              </a:rPr>
              <a:t>nhau. </a:t>
            </a:r>
            <a:r>
              <a:rPr sz="2800" spc="-10" dirty="0">
                <a:latin typeface="Times New Roman"/>
                <a:cs typeface="Times New Roman"/>
              </a:rPr>
              <a:t>Một cách </a:t>
            </a:r>
            <a:r>
              <a:rPr sz="2800" spc="-5" dirty="0">
                <a:latin typeface="Times New Roman"/>
                <a:cs typeface="Times New Roman"/>
              </a:rPr>
              <a:t>biểu diễn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khác: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092" y="3733800"/>
            <a:ext cx="5251704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1084834"/>
            <a:ext cx="8190230" cy="485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53085" indent="-343535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Bốn cách tiếp cận </a:t>
            </a:r>
            <a:r>
              <a:rPr sz="3600" b="1" spc="-5" dirty="0">
                <a:latin typeface="Times New Roman"/>
                <a:cs typeface="Times New Roman"/>
              </a:rPr>
              <a:t>khác nhau </a:t>
            </a:r>
            <a:r>
              <a:rPr sz="3600" b="1" dirty="0">
                <a:latin typeface="Times New Roman"/>
                <a:cs typeface="Times New Roman"/>
              </a:rPr>
              <a:t>trong</a:t>
            </a:r>
            <a:r>
              <a:rPr sz="3600" b="1" spc="-6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lý  </a:t>
            </a:r>
            <a:r>
              <a:rPr sz="3600" b="1" dirty="0">
                <a:latin typeface="Times New Roman"/>
                <a:cs typeface="Times New Roman"/>
              </a:rPr>
              <a:t>thuyết </a:t>
            </a:r>
            <a:r>
              <a:rPr sz="3600" b="1" spc="-5" dirty="0">
                <a:latin typeface="Times New Roman"/>
                <a:cs typeface="Times New Roman"/>
              </a:rPr>
              <a:t>nhận dạng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là:</a:t>
            </a:r>
            <a:endParaRPr sz="3600">
              <a:latin typeface="Times New Roman"/>
              <a:cs typeface="Times New Roman"/>
            </a:endParaRPr>
          </a:p>
          <a:p>
            <a:pPr marL="698500" marR="151130" lvl="1" indent="-3429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76454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Đối sánh mẫu dựa trên </a:t>
            </a:r>
            <a:r>
              <a:rPr sz="3600" b="1" dirty="0">
                <a:latin typeface="Times New Roman"/>
                <a:cs typeface="Times New Roman"/>
              </a:rPr>
              <a:t>các đặc </a:t>
            </a:r>
            <a:r>
              <a:rPr sz="3600" b="1" spc="-5" dirty="0">
                <a:latin typeface="Times New Roman"/>
                <a:cs typeface="Times New Roman"/>
              </a:rPr>
              <a:t>trưng  được trích </a:t>
            </a:r>
            <a:r>
              <a:rPr sz="3600" b="1" dirty="0">
                <a:latin typeface="Times New Roman"/>
                <a:cs typeface="Times New Roman"/>
              </a:rPr>
              <a:t>chọn.</a:t>
            </a:r>
            <a:endParaRPr sz="3600">
              <a:latin typeface="Times New Roman"/>
              <a:cs typeface="Times New Roman"/>
            </a:endParaRPr>
          </a:p>
          <a:p>
            <a:pPr marL="763905" lvl="1" indent="-40894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76454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Phân </a:t>
            </a:r>
            <a:r>
              <a:rPr sz="3600" b="1" dirty="0">
                <a:latin typeface="Times New Roman"/>
                <a:cs typeface="Times New Roman"/>
              </a:rPr>
              <a:t>loại thống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kê.</a:t>
            </a:r>
            <a:endParaRPr sz="3600">
              <a:latin typeface="Times New Roman"/>
              <a:cs typeface="Times New Roman"/>
            </a:endParaRPr>
          </a:p>
          <a:p>
            <a:pPr marL="763905" lvl="1" indent="-40894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76454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Đối </a:t>
            </a:r>
            <a:r>
              <a:rPr sz="3600" b="1" dirty="0">
                <a:latin typeface="Times New Roman"/>
                <a:cs typeface="Times New Roman"/>
              </a:rPr>
              <a:t>sánh cấu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trúc.</a:t>
            </a:r>
            <a:endParaRPr sz="3600">
              <a:latin typeface="Times New Roman"/>
              <a:cs typeface="Times New Roman"/>
            </a:endParaRPr>
          </a:p>
          <a:p>
            <a:pPr marL="698500" marR="5080" lvl="1" indent="-3429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764540" algn="l"/>
              </a:tabLst>
            </a:pPr>
            <a:r>
              <a:rPr sz="3600" b="1" dirty="0">
                <a:latin typeface="Times New Roman"/>
                <a:cs typeface="Times New Roman"/>
              </a:rPr>
              <a:t>Phân loại </a:t>
            </a:r>
            <a:r>
              <a:rPr sz="3600" b="1" spc="-5" dirty="0">
                <a:latin typeface="Times New Roman"/>
                <a:cs typeface="Times New Roman"/>
              </a:rPr>
              <a:t>dựa trên mạng nơ-ron nhân  </a:t>
            </a:r>
            <a:r>
              <a:rPr sz="3600" b="1" dirty="0">
                <a:latin typeface="Times New Roman"/>
                <a:cs typeface="Times New Roman"/>
              </a:rPr>
              <a:t>tạo.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290" dirty="0">
                <a:latin typeface="Times New Roman"/>
                <a:cs typeface="Times New Roman"/>
              </a:rPr>
              <a:t>KTD</a:t>
            </a:r>
            <a:r>
              <a:rPr sz="3000" b="1" spc="-434" baseline="-13888" dirty="0">
                <a:latin typeface="Times New Roman"/>
                <a:cs typeface="Times New Roman"/>
              </a:rPr>
              <a:t>22</a:t>
            </a:r>
            <a:r>
              <a:rPr sz="1600" b="1" spc="-290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856234"/>
            <a:ext cx="8378190" cy="5074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5244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403225" algn="l"/>
              </a:tabLst>
            </a:pPr>
            <a:r>
              <a:rPr sz="3600" spc="-5" dirty="0">
                <a:latin typeface="Times New Roman"/>
                <a:cs typeface="Times New Roman"/>
              </a:rPr>
              <a:t>Phần tử cấu </a:t>
            </a:r>
            <a:r>
              <a:rPr sz="3600" dirty="0">
                <a:latin typeface="Times New Roman"/>
                <a:cs typeface="Times New Roman"/>
              </a:rPr>
              <a:t>trúc được dùng để </a:t>
            </a:r>
            <a:r>
              <a:rPr sz="3600" spc="-5" dirty="0">
                <a:latin typeface="Times New Roman"/>
                <a:cs typeface="Times New Roman"/>
              </a:rPr>
              <a:t>tìm </a:t>
            </a:r>
            <a:r>
              <a:rPr sz="3600" dirty="0">
                <a:latin typeface="Times New Roman"/>
                <a:cs typeface="Times New Roman"/>
              </a:rPr>
              <a:t>xương  ảnh (điểm </a:t>
            </a:r>
            <a:r>
              <a:rPr sz="3600" spc="-5" dirty="0">
                <a:latin typeface="Times New Roman"/>
                <a:cs typeface="Times New Roman"/>
              </a:rPr>
              <a:t>gốc </a:t>
            </a:r>
            <a:r>
              <a:rPr sz="3600" dirty="0">
                <a:latin typeface="Times New Roman"/>
                <a:cs typeface="Times New Roman"/>
              </a:rPr>
              <a:t>ở tâm của phần </a:t>
            </a:r>
            <a:r>
              <a:rPr sz="3600" spc="-5" dirty="0">
                <a:latin typeface="Times New Roman"/>
                <a:cs typeface="Times New Roman"/>
              </a:rPr>
              <a:t>tử cấu</a:t>
            </a:r>
            <a:r>
              <a:rPr sz="3600" spc="-3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trúc).</a:t>
            </a:r>
            <a:endParaRPr sz="3600">
              <a:latin typeface="Times New Roman"/>
              <a:cs typeface="Times New Roman"/>
            </a:endParaRPr>
          </a:p>
          <a:p>
            <a:pPr marL="381000" marR="55244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403225" algn="l"/>
              </a:tabLst>
            </a:pPr>
            <a:r>
              <a:rPr sz="3600" dirty="0">
                <a:latin typeface="Times New Roman"/>
                <a:cs typeface="Times New Roman"/>
              </a:rPr>
              <a:t>Tại mỗi bước lặp, ảnh </a:t>
            </a:r>
            <a:r>
              <a:rPr sz="3600" spc="5" dirty="0">
                <a:latin typeface="Times New Roman"/>
                <a:cs typeface="Times New Roman"/>
              </a:rPr>
              <a:t>sẽ </a:t>
            </a:r>
            <a:r>
              <a:rPr sz="3600" dirty="0">
                <a:latin typeface="Times New Roman"/>
                <a:cs typeface="Times New Roman"/>
              </a:rPr>
              <a:t>được làm gầy bởi  phần </a:t>
            </a:r>
            <a:r>
              <a:rPr sz="3600" spc="-5" dirty="0">
                <a:latin typeface="Times New Roman"/>
                <a:cs typeface="Times New Roman"/>
              </a:rPr>
              <a:t>tử cấu </a:t>
            </a:r>
            <a:r>
              <a:rPr sz="3600" dirty="0">
                <a:latin typeface="Times New Roman"/>
                <a:cs typeface="Times New Roman"/>
              </a:rPr>
              <a:t>trúc bên trái, </a:t>
            </a:r>
            <a:r>
              <a:rPr sz="3600" spc="-5" dirty="0">
                <a:latin typeface="Times New Roman"/>
                <a:cs typeface="Times New Roman"/>
              </a:rPr>
              <a:t>sau </a:t>
            </a:r>
            <a:r>
              <a:rPr sz="3600" spc="5" dirty="0">
                <a:latin typeface="Times New Roman"/>
                <a:cs typeface="Times New Roman"/>
              </a:rPr>
              <a:t>đó </a:t>
            </a:r>
            <a:r>
              <a:rPr sz="3600" dirty="0">
                <a:latin typeface="Times New Roman"/>
                <a:cs typeface="Times New Roman"/>
              </a:rPr>
              <a:t>đến phần  </a:t>
            </a:r>
            <a:r>
              <a:rPr sz="3600" spc="-5" dirty="0">
                <a:latin typeface="Times New Roman"/>
                <a:cs typeface="Times New Roman"/>
              </a:rPr>
              <a:t>tử cấu </a:t>
            </a:r>
            <a:r>
              <a:rPr sz="3600" dirty="0">
                <a:latin typeface="Times New Roman"/>
                <a:cs typeface="Times New Roman"/>
              </a:rPr>
              <a:t>trúc bên phải, </a:t>
            </a:r>
            <a:r>
              <a:rPr sz="3600" spc="-5" dirty="0">
                <a:latin typeface="Times New Roman"/>
                <a:cs typeface="Times New Roman"/>
              </a:rPr>
              <a:t>tiếp </a:t>
            </a:r>
            <a:r>
              <a:rPr sz="3600" dirty="0">
                <a:latin typeface="Times New Roman"/>
                <a:cs typeface="Times New Roman"/>
              </a:rPr>
              <a:t>theo với </a:t>
            </a:r>
            <a:r>
              <a:rPr sz="3600" spc="-5" dirty="0">
                <a:latin typeface="Times New Roman"/>
                <a:cs typeface="Times New Roman"/>
              </a:rPr>
              <a:t>phép  </a:t>
            </a:r>
            <a:r>
              <a:rPr sz="3600" dirty="0">
                <a:latin typeface="Times New Roman"/>
                <a:cs typeface="Times New Roman"/>
              </a:rPr>
              <a:t>quay 90</a:t>
            </a:r>
            <a:r>
              <a:rPr sz="3600" baseline="25462" dirty="0">
                <a:latin typeface="Times New Roman"/>
                <a:cs typeface="Times New Roman"/>
              </a:rPr>
              <a:t>o </a:t>
            </a:r>
            <a:r>
              <a:rPr sz="3600" dirty="0">
                <a:latin typeface="Times New Roman"/>
                <a:cs typeface="Times New Roman"/>
              </a:rPr>
              <a:t>hai phần </a:t>
            </a:r>
            <a:r>
              <a:rPr sz="3600" spc="-5" dirty="0">
                <a:latin typeface="Times New Roman"/>
                <a:cs typeface="Times New Roman"/>
              </a:rPr>
              <a:t>tử cấu </a:t>
            </a:r>
            <a:r>
              <a:rPr sz="3600" dirty="0">
                <a:latin typeface="Times New Roman"/>
                <a:cs typeface="Times New Roman"/>
              </a:rPr>
              <a:t>trúc </a:t>
            </a:r>
            <a:r>
              <a:rPr sz="3600" spc="-5" dirty="0">
                <a:latin typeface="Times New Roman"/>
                <a:cs typeface="Times New Roman"/>
              </a:rPr>
              <a:t>trên. Quá  trình </a:t>
            </a:r>
            <a:r>
              <a:rPr sz="3600" dirty="0">
                <a:latin typeface="Times New Roman"/>
                <a:cs typeface="Times New Roman"/>
              </a:rPr>
              <a:t>được lặp </a:t>
            </a:r>
            <a:r>
              <a:rPr sz="3600" spc="-5" dirty="0">
                <a:latin typeface="Times New Roman"/>
                <a:cs typeface="Times New Roman"/>
              </a:rPr>
              <a:t>đi </a:t>
            </a:r>
            <a:r>
              <a:rPr sz="3600" dirty="0">
                <a:latin typeface="Times New Roman"/>
                <a:cs typeface="Times New Roman"/>
              </a:rPr>
              <a:t>lặp lại cho đến </a:t>
            </a:r>
            <a:r>
              <a:rPr sz="3600" spc="-5" dirty="0">
                <a:latin typeface="Times New Roman"/>
                <a:cs typeface="Times New Roman"/>
              </a:rPr>
              <a:t>khi </a:t>
            </a:r>
            <a:r>
              <a:rPr sz="3600" dirty="0">
                <a:latin typeface="Times New Roman"/>
                <a:cs typeface="Times New Roman"/>
              </a:rPr>
              <a:t>phép  toán làm gầy không dẫn đến sự thay đổi  nào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nữa.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88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9281"/>
            <a:ext cx="83007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spc="-10" dirty="0">
                <a:latin typeface="Times New Roman"/>
                <a:cs typeface="Times New Roman"/>
              </a:rPr>
              <a:t>Xương </a:t>
            </a:r>
            <a:r>
              <a:rPr sz="2800" spc="-5" dirty="0">
                <a:latin typeface="Times New Roman"/>
                <a:cs typeface="Times New Roman"/>
              </a:rPr>
              <a:t>ảnh được tìm bằng phép toán </a:t>
            </a:r>
            <a:r>
              <a:rPr sz="2800" spc="-10" dirty="0">
                <a:latin typeface="Times New Roman"/>
                <a:cs typeface="Times New Roman"/>
              </a:rPr>
              <a:t>làm </a:t>
            </a:r>
            <a:r>
              <a:rPr sz="2800" spc="-5" dirty="0">
                <a:latin typeface="Times New Roman"/>
                <a:cs typeface="Times New Roman"/>
              </a:rPr>
              <a:t>gầy </a:t>
            </a:r>
            <a:r>
              <a:rPr sz="2800" dirty="0">
                <a:latin typeface="Times New Roman"/>
                <a:cs typeface="Times New Roman"/>
              </a:rPr>
              <a:t>với </a:t>
            </a:r>
            <a:r>
              <a:rPr sz="2800" spc="-5" dirty="0">
                <a:latin typeface="Times New Roman"/>
                <a:cs typeface="Times New Roman"/>
              </a:rPr>
              <a:t>hai  phần tử </a:t>
            </a:r>
            <a:r>
              <a:rPr sz="2800" spc="-10" dirty="0">
                <a:latin typeface="Times New Roman"/>
                <a:cs typeface="Times New Roman"/>
              </a:rPr>
              <a:t>cấu </a:t>
            </a:r>
            <a:r>
              <a:rPr sz="2800" dirty="0">
                <a:latin typeface="Times New Roman"/>
                <a:cs typeface="Times New Roman"/>
              </a:rPr>
              <a:t>trúc </a:t>
            </a:r>
            <a:r>
              <a:rPr sz="2800" spc="-5" dirty="0">
                <a:latin typeface="Times New Roman"/>
                <a:cs typeface="Times New Roman"/>
              </a:rPr>
              <a:t>ở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trên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2183892"/>
            <a:ext cx="8119872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89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9555" y="966216"/>
            <a:ext cx="2333244" cy="2334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7400" y="966216"/>
            <a:ext cx="2209800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555" y="3761232"/>
            <a:ext cx="2362199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7400" y="3761232"/>
            <a:ext cx="2237231" cy="2235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86810" y="1351280"/>
            <a:ext cx="32258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84935" algn="l"/>
                <a:tab pos="3212465" algn="l"/>
              </a:tabLst>
            </a:pP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Wingdings"/>
                <a:cs typeface="Wingdings"/>
              </a:rPr>
              <a:t>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6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90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86810" y="3932935"/>
            <a:ext cx="32258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4935" algn="l"/>
                <a:tab pos="3212465" algn="l"/>
              </a:tabLst>
            </a:pP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Wingdings"/>
                <a:cs typeface="Wingdings"/>
              </a:rPr>
              <a:t>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39" y="100076"/>
            <a:ext cx="8582660" cy="2201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62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93700" indent="-3429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937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Ứng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dụng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biến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đổi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"hit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miss" làm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dày</a:t>
            </a:r>
            <a:r>
              <a:rPr sz="280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(thickening)</a:t>
            </a:r>
            <a:endParaRPr sz="2800">
              <a:latin typeface="Times New Roman"/>
              <a:cs typeface="Times New Roman"/>
            </a:endParaRPr>
          </a:p>
          <a:p>
            <a:pPr marL="393700" indent="-342900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93700" algn="l"/>
              </a:tabLst>
            </a:pPr>
            <a:r>
              <a:rPr sz="2800" spc="-5" dirty="0">
                <a:latin typeface="Times New Roman"/>
                <a:cs typeface="Times New Roman"/>
              </a:rPr>
              <a:t>Công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thức:</a:t>
            </a:r>
            <a:endParaRPr sz="2800">
              <a:latin typeface="Times New Roman"/>
              <a:cs typeface="Times New Roman"/>
            </a:endParaRPr>
          </a:p>
          <a:p>
            <a:pPr marL="736600" lvl="1" indent="-343535">
              <a:lnSpc>
                <a:spcPct val="100000"/>
              </a:lnSpc>
              <a:spcBef>
                <a:spcPts val="645"/>
              </a:spcBef>
              <a:buFont typeface="Wingdings"/>
              <a:buChar char=""/>
              <a:tabLst>
                <a:tab pos="737235" algn="l"/>
              </a:tabLst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Thicke (A,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550" spc="7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550" spc="7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)=A</a:t>
            </a:r>
            <a:r>
              <a:rPr sz="2600" spc="5" dirty="0">
                <a:solidFill>
                  <a:srgbClr val="FF0000"/>
                </a:solidFill>
                <a:latin typeface="Symbol"/>
                <a:cs typeface="Symbol"/>
              </a:rPr>
              <a:t>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HitMiss(A,</a:t>
            </a:r>
            <a:r>
              <a:rPr sz="26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550" spc="7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550" spc="7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91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740" y="100076"/>
            <a:ext cx="7504430" cy="280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0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marL="520700" indent="-457834">
              <a:lnSpc>
                <a:spcPct val="100000"/>
              </a:lnSpc>
              <a:buFont typeface="Wingdings"/>
              <a:buChar char=""/>
              <a:tabLst>
                <a:tab pos="521334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Tìm biên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đơn</a:t>
            </a:r>
            <a:r>
              <a:rPr sz="32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giản</a:t>
            </a:r>
            <a:endParaRPr sz="3200">
              <a:latin typeface="Times New Roman"/>
              <a:cs typeface="Times New Roman"/>
            </a:endParaRPr>
          </a:p>
          <a:p>
            <a:pPr marL="520700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521334" algn="l"/>
              </a:tabLst>
            </a:pPr>
            <a:r>
              <a:rPr sz="3200" b="1" dirty="0">
                <a:latin typeface="Times New Roman"/>
                <a:cs typeface="Times New Roman"/>
              </a:rPr>
              <a:t>Dựa vào ảnh co và</a:t>
            </a:r>
            <a:r>
              <a:rPr sz="3200" b="1" spc="-7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giãn</a:t>
            </a:r>
            <a:endParaRPr sz="3200">
              <a:latin typeface="Times New Roman"/>
              <a:cs typeface="Times New Roman"/>
            </a:endParaRPr>
          </a:p>
          <a:p>
            <a:pPr marL="1035685" lvl="1" indent="-343535">
              <a:lnSpc>
                <a:spcPct val="100000"/>
              </a:lnSpc>
              <a:spcBef>
                <a:spcPts val="500"/>
              </a:spcBef>
              <a:buFont typeface="Wingdings"/>
              <a:buChar char=""/>
              <a:tabLst>
                <a:tab pos="1036319" algn="l"/>
              </a:tabLst>
            </a:pPr>
            <a:r>
              <a:rPr sz="2400" b="1" i="1" spc="-5" dirty="0">
                <a:latin typeface="Times New Roman"/>
                <a:cs typeface="Times New Roman"/>
              </a:rPr>
              <a:t>E</a:t>
            </a:r>
            <a:r>
              <a:rPr sz="2400" b="1" i="1" spc="-7" baseline="-20833" dirty="0">
                <a:latin typeface="Times New Roman"/>
                <a:cs typeface="Times New Roman"/>
              </a:rPr>
              <a:t>G</a:t>
            </a:r>
            <a:r>
              <a:rPr sz="2400" b="1" i="1" spc="-5" dirty="0">
                <a:latin typeface="Times New Roman"/>
                <a:cs typeface="Times New Roman"/>
              </a:rPr>
              <a:t>( </a:t>
            </a:r>
            <a:r>
              <a:rPr sz="2400" b="1" i="1" dirty="0">
                <a:latin typeface="Times New Roman"/>
                <a:cs typeface="Times New Roman"/>
              </a:rPr>
              <a:t>A)=( </a:t>
            </a:r>
            <a:r>
              <a:rPr sz="2400" b="1" i="1" spc="150" dirty="0">
                <a:latin typeface="Times New Roman"/>
                <a:cs typeface="Times New Roman"/>
              </a:rPr>
              <a:t>A</a:t>
            </a:r>
            <a:r>
              <a:rPr sz="2500" b="0" i="1" spc="150" dirty="0">
                <a:latin typeface="Tuffy"/>
                <a:cs typeface="Tuffy"/>
              </a:rPr>
              <a:t>⊕</a:t>
            </a:r>
            <a:r>
              <a:rPr sz="2400" b="1" i="1" spc="150" dirty="0">
                <a:latin typeface="Times New Roman"/>
                <a:cs typeface="Times New Roman"/>
              </a:rPr>
              <a:t>B)−(</a:t>
            </a:r>
            <a:r>
              <a:rPr sz="2400" b="1" i="1" spc="-3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AΘB)</a:t>
            </a:r>
            <a:endParaRPr sz="2400">
              <a:latin typeface="Times New Roman"/>
              <a:cs typeface="Times New Roman"/>
            </a:endParaRPr>
          </a:p>
          <a:p>
            <a:pPr marL="406400" indent="-342900">
              <a:lnSpc>
                <a:spcPct val="100000"/>
              </a:lnSpc>
              <a:spcBef>
                <a:spcPts val="725"/>
              </a:spcBef>
              <a:buFont typeface="Wingdings"/>
              <a:buChar char=""/>
              <a:tabLst>
                <a:tab pos="406400" algn="l"/>
              </a:tabLst>
            </a:pPr>
            <a:r>
              <a:rPr sz="3200" b="1" dirty="0">
                <a:latin typeface="Times New Roman"/>
                <a:cs typeface="Times New Roman"/>
              </a:rPr>
              <a:t>Nên tách </a:t>
            </a:r>
            <a:r>
              <a:rPr sz="3200" b="1" spc="-5" dirty="0">
                <a:latin typeface="Times New Roman"/>
                <a:cs typeface="Times New Roman"/>
              </a:rPr>
              <a:t>ngưỡng </a:t>
            </a:r>
            <a:r>
              <a:rPr sz="3200" b="1" dirty="0">
                <a:latin typeface="Times New Roman"/>
                <a:cs typeface="Times New Roman"/>
              </a:rPr>
              <a:t>trong </a:t>
            </a:r>
            <a:r>
              <a:rPr sz="3200" b="1" spc="-5" dirty="0">
                <a:latin typeface="Times New Roman"/>
                <a:cs typeface="Times New Roman"/>
              </a:rPr>
              <a:t>hầu hết </a:t>
            </a:r>
            <a:r>
              <a:rPr sz="3200" b="1" dirty="0">
                <a:latin typeface="Times New Roman"/>
                <a:cs typeface="Times New Roman"/>
              </a:rPr>
              <a:t>thời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gian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99250" y="831850"/>
          <a:ext cx="1771650" cy="166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029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418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29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C0C0C0"/>
                      </a:solidFill>
                      <a:prstDash val="solid"/>
                    </a:lnR>
                    <a:lnT w="12700">
                      <a:solidFill>
                        <a:srgbClr val="C0C0C0"/>
                      </a:solidFill>
                      <a:prstDash val="solid"/>
                    </a:lnT>
                    <a:lnB w="12700">
                      <a:solidFill>
                        <a:srgbClr val="C0C0C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355808" y="3701955"/>
            <a:ext cx="6364357" cy="2266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92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9344" y="868807"/>
            <a:ext cx="846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Ví</a:t>
            </a:r>
            <a:r>
              <a:rPr sz="2400" b="1" spc="-7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dụ: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1312" y="1956307"/>
            <a:ext cx="7721600" cy="295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93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1524" y="1346200"/>
            <a:ext cx="66675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654300"/>
            <a:ext cx="7670800" cy="311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30036" y="5892495"/>
            <a:ext cx="22358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tách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ngưỡng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θ =</a:t>
            </a:r>
            <a:r>
              <a:rPr sz="2000" b="1" u="heavy" spc="-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128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94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12544" y="2074291"/>
            <a:ext cx="659384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CHƯƠNG</a:t>
            </a:r>
            <a:r>
              <a:rPr sz="4000" b="1" spc="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8000"/>
                </a:solidFill>
                <a:latin typeface="Times New Roman"/>
                <a:cs typeface="Times New Roman"/>
              </a:rPr>
              <a:t>5: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5080" algn="ctr">
              <a:lnSpc>
                <a:spcPct val="100000"/>
              </a:lnSpc>
            </a:pPr>
            <a:r>
              <a:rPr sz="40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CÁC PHƯƠNG </a:t>
            </a:r>
            <a:r>
              <a:rPr sz="40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PHÁP PHÂN  </a:t>
            </a:r>
            <a:r>
              <a:rPr sz="4000" b="1" spc="-15" dirty="0">
                <a:solidFill>
                  <a:srgbClr val="008000"/>
                </a:solidFill>
                <a:latin typeface="Times New Roman"/>
                <a:cs typeface="Times New Roman"/>
              </a:rPr>
              <a:t>VÙNG</a:t>
            </a:r>
            <a:r>
              <a:rPr sz="4000" b="1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ẢNH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6234"/>
            <a:ext cx="8302625" cy="5293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70534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Thông thường </a:t>
            </a:r>
            <a:r>
              <a:rPr sz="3600" b="1" dirty="0">
                <a:latin typeface="Times New Roman"/>
                <a:cs typeface="Times New Roman"/>
              </a:rPr>
              <a:t>để xử </a:t>
            </a:r>
            <a:r>
              <a:rPr sz="3600" b="1" spc="-5" dirty="0">
                <a:latin typeface="Times New Roman"/>
                <a:cs typeface="Times New Roman"/>
              </a:rPr>
              <a:t>lý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thì chúng </a:t>
            </a:r>
            <a:r>
              <a:rPr sz="3600" b="1" dirty="0">
                <a:latin typeface="Times New Roman"/>
                <a:cs typeface="Times New Roman"/>
              </a:rPr>
              <a:t>ta  </a:t>
            </a:r>
            <a:r>
              <a:rPr sz="3600" b="1" spc="-5" dirty="0">
                <a:latin typeface="Times New Roman"/>
                <a:cs typeface="Times New Roman"/>
              </a:rPr>
              <a:t>phải </a:t>
            </a:r>
            <a:r>
              <a:rPr sz="3600" b="1" dirty="0">
                <a:latin typeface="Times New Roman"/>
                <a:cs typeface="Times New Roman"/>
              </a:rPr>
              <a:t>tách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các </a:t>
            </a:r>
            <a:r>
              <a:rPr sz="3600" b="1" spc="-5" dirty="0">
                <a:latin typeface="Times New Roman"/>
                <a:cs typeface="Times New Roman"/>
              </a:rPr>
              <a:t>đối </a:t>
            </a:r>
            <a:r>
              <a:rPr sz="3600" b="1" dirty="0">
                <a:latin typeface="Times New Roman"/>
                <a:cs typeface="Times New Roman"/>
              </a:rPr>
              <a:t>tượng trong ảnh  </a:t>
            </a:r>
            <a:r>
              <a:rPr sz="3600" b="1" spc="-5" dirty="0">
                <a:latin typeface="Times New Roman"/>
                <a:cs typeface="Times New Roman"/>
              </a:rPr>
              <a:t>ra </a:t>
            </a:r>
            <a:r>
              <a:rPr sz="3600" b="1" dirty="0">
                <a:latin typeface="Times New Roman"/>
                <a:cs typeface="Times New Roman"/>
              </a:rPr>
              <a:t>làm các </a:t>
            </a:r>
            <a:r>
              <a:rPr sz="3600" b="1" spc="-5" dirty="0">
                <a:latin typeface="Times New Roman"/>
                <a:cs typeface="Times New Roman"/>
              </a:rPr>
              <a:t>vùng </a:t>
            </a:r>
            <a:r>
              <a:rPr sz="3600" b="1" dirty="0">
                <a:latin typeface="Times New Roman"/>
                <a:cs typeface="Times New Roman"/>
              </a:rPr>
              <a:t>riêng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biệt.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Tách chữ, </a:t>
            </a:r>
            <a:r>
              <a:rPr sz="3600" b="1" spc="-5" dirty="0">
                <a:latin typeface="Times New Roman"/>
                <a:cs typeface="Times New Roman"/>
              </a:rPr>
              <a:t>số,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trong </a:t>
            </a:r>
            <a:r>
              <a:rPr sz="3600" b="1" dirty="0">
                <a:latin typeface="Times New Roman"/>
                <a:cs typeface="Times New Roman"/>
              </a:rPr>
              <a:t>văn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bản</a:t>
            </a:r>
            <a:endParaRPr sz="3600">
              <a:latin typeface="Times New Roman"/>
              <a:cs typeface="Times New Roman"/>
            </a:endParaRPr>
          </a:p>
          <a:p>
            <a:pPr marL="584200" marR="184785" lvl="1" indent="-1143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Tách các vùng cháy rừng </a:t>
            </a:r>
            <a:r>
              <a:rPr sz="3600" b="1" spc="-5" dirty="0">
                <a:latin typeface="Times New Roman"/>
                <a:cs typeface="Times New Roman"/>
              </a:rPr>
              <a:t>để </a:t>
            </a:r>
            <a:r>
              <a:rPr sz="3600" b="1" dirty="0">
                <a:latin typeface="Times New Roman"/>
                <a:cs typeface="Times New Roman"/>
              </a:rPr>
              <a:t>xác</a:t>
            </a:r>
            <a:r>
              <a:rPr sz="3600" b="1" spc="-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định  </a:t>
            </a:r>
            <a:r>
              <a:rPr sz="3600" b="1" spc="-5" dirty="0">
                <a:latin typeface="Times New Roman"/>
                <a:cs typeface="Times New Roman"/>
              </a:rPr>
              <a:t>độ thiệt hại trong </a:t>
            </a:r>
            <a:r>
              <a:rPr sz="3600" b="1" dirty="0">
                <a:latin typeface="Times New Roman"/>
                <a:cs typeface="Times New Roman"/>
              </a:rPr>
              <a:t>ảnh vệ </a:t>
            </a:r>
            <a:r>
              <a:rPr sz="3600" b="1" spc="-5" dirty="0">
                <a:latin typeface="Times New Roman"/>
                <a:cs typeface="Times New Roman"/>
              </a:rPr>
              <a:t>tinh </a:t>
            </a:r>
            <a:r>
              <a:rPr sz="3600" b="1" dirty="0">
                <a:latin typeface="Times New Roman"/>
                <a:cs typeface="Times New Roman"/>
              </a:rPr>
              <a:t>về cháy  rừng</a:t>
            </a:r>
            <a:endParaRPr sz="3600">
              <a:latin typeface="Times New Roman"/>
              <a:cs typeface="Times New Roman"/>
            </a:endParaRPr>
          </a:p>
          <a:p>
            <a:pPr marL="584200" marR="576580" lvl="1" indent="-114300">
              <a:lnSpc>
                <a:spcPct val="100000"/>
              </a:lnSpc>
              <a:spcBef>
                <a:spcPts val="870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Tách các loại vi </a:t>
            </a:r>
            <a:r>
              <a:rPr sz="3600" b="1" spc="-5" dirty="0">
                <a:latin typeface="Times New Roman"/>
                <a:cs typeface="Times New Roman"/>
              </a:rPr>
              <a:t>khuẩn, </a:t>
            </a:r>
            <a:r>
              <a:rPr sz="3600" b="1" dirty="0">
                <a:latin typeface="Times New Roman"/>
                <a:cs typeface="Times New Roman"/>
              </a:rPr>
              <a:t>vi rút</a:t>
            </a:r>
            <a:r>
              <a:rPr sz="3600" b="1" spc="-9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trong  ứng dụng </a:t>
            </a:r>
            <a:r>
              <a:rPr sz="3600" b="1" dirty="0">
                <a:latin typeface="Times New Roman"/>
                <a:cs typeface="Times New Roman"/>
              </a:rPr>
              <a:t>y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học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7638" y="247599"/>
            <a:ext cx="33553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5.1. Phân vùng</a:t>
            </a:r>
            <a:r>
              <a:rPr sz="3200" b="1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4710"/>
            <a:ext cx="8302625" cy="3805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Hình </a:t>
            </a:r>
            <a:r>
              <a:rPr sz="4000" b="1" dirty="0">
                <a:latin typeface="Times New Roman"/>
                <a:cs typeface="Times New Roman"/>
              </a:rPr>
              <a:t>dáng </a:t>
            </a:r>
            <a:r>
              <a:rPr sz="4000" b="1" spc="-10" dirty="0">
                <a:latin typeface="Times New Roman"/>
                <a:cs typeface="Times New Roman"/>
              </a:rPr>
              <a:t>đối </a:t>
            </a:r>
            <a:r>
              <a:rPr sz="4000" b="1" dirty="0">
                <a:latin typeface="Times New Roman"/>
                <a:cs typeface="Times New Roman"/>
              </a:rPr>
              <a:t>tượng </a:t>
            </a:r>
            <a:r>
              <a:rPr sz="4000" b="1" spc="-10" dirty="0">
                <a:latin typeface="Times New Roman"/>
                <a:cs typeface="Times New Roman"/>
              </a:rPr>
              <a:t>phụ </a:t>
            </a:r>
            <a:r>
              <a:rPr sz="4000" b="1" spc="-5" dirty="0">
                <a:latin typeface="Times New Roman"/>
                <a:cs typeface="Times New Roman"/>
              </a:rPr>
              <a:t>thuộc </a:t>
            </a:r>
            <a:r>
              <a:rPr sz="4000" b="1" dirty="0">
                <a:latin typeface="Times New Roman"/>
                <a:cs typeface="Times New Roman"/>
              </a:rPr>
              <a:t>vào  </a:t>
            </a:r>
            <a:r>
              <a:rPr sz="4000" b="1" spc="-5" dirty="0">
                <a:latin typeface="Times New Roman"/>
                <a:cs typeface="Times New Roman"/>
              </a:rPr>
              <a:t>biên </a:t>
            </a:r>
            <a:r>
              <a:rPr sz="4000" b="1" dirty="0">
                <a:latin typeface="Times New Roman"/>
                <a:cs typeface="Times New Roman"/>
              </a:rPr>
              <a:t>vật </a:t>
            </a:r>
            <a:r>
              <a:rPr sz="4000" b="1" spc="-5" dirty="0">
                <a:latin typeface="Times New Roman"/>
                <a:cs typeface="Times New Roman"/>
              </a:rPr>
              <a:t>thể hoặc một vùng </a:t>
            </a:r>
            <a:r>
              <a:rPr sz="4000" b="1" spc="-10" dirty="0">
                <a:latin typeface="Times New Roman"/>
                <a:cs typeface="Times New Roman"/>
              </a:rPr>
              <a:t>động  nhất </a:t>
            </a:r>
            <a:r>
              <a:rPr sz="4000" b="1" spc="-5" dirty="0">
                <a:latin typeface="Times New Roman"/>
                <a:cs typeface="Times New Roman"/>
              </a:rPr>
              <a:t>thể </a:t>
            </a:r>
            <a:r>
              <a:rPr sz="4000" b="1" spc="-10" dirty="0">
                <a:latin typeface="Times New Roman"/>
                <a:cs typeface="Times New Roman"/>
              </a:rPr>
              <a:t>hiện </a:t>
            </a:r>
            <a:r>
              <a:rPr sz="4000" b="1" dirty="0">
                <a:latin typeface="Times New Roman"/>
                <a:cs typeface="Times New Roman"/>
              </a:rPr>
              <a:t>vị </a:t>
            </a:r>
            <a:r>
              <a:rPr sz="4000" b="1" spc="-5" dirty="0">
                <a:latin typeface="Times New Roman"/>
                <a:cs typeface="Times New Roman"/>
              </a:rPr>
              <a:t>trí của </a:t>
            </a:r>
            <a:r>
              <a:rPr sz="4000" b="1" spc="-10" dirty="0">
                <a:latin typeface="Times New Roman"/>
                <a:cs typeface="Times New Roman"/>
              </a:rPr>
              <a:t>đối</a:t>
            </a:r>
            <a:r>
              <a:rPr sz="4000" b="1" spc="7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tượng</a:t>
            </a:r>
            <a:endParaRPr sz="4000">
              <a:latin typeface="Times New Roman"/>
              <a:cs typeface="Times New Roman"/>
            </a:endParaRPr>
          </a:p>
          <a:p>
            <a:pPr marL="355600" marR="6350" indent="-343535" algn="just">
              <a:lnSpc>
                <a:spcPct val="100000"/>
              </a:lnSpc>
              <a:spcBef>
                <a:spcPts val="965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spc="-10" dirty="0">
                <a:latin typeface="Times New Roman"/>
                <a:cs typeface="Times New Roman"/>
              </a:rPr>
              <a:t>Để </a:t>
            </a:r>
            <a:r>
              <a:rPr sz="4000" b="1" spc="-5" dirty="0">
                <a:latin typeface="Times New Roman"/>
                <a:cs typeface="Times New Roman"/>
              </a:rPr>
              <a:t>phát hiện </a:t>
            </a:r>
            <a:r>
              <a:rPr sz="4000" b="1" dirty="0">
                <a:latin typeface="Times New Roman"/>
                <a:cs typeface="Times New Roman"/>
              </a:rPr>
              <a:t>vùng </a:t>
            </a:r>
            <a:r>
              <a:rPr sz="4000" b="1" spc="-5" dirty="0">
                <a:latin typeface="Times New Roman"/>
                <a:cs typeface="Times New Roman"/>
              </a:rPr>
              <a:t>thì </a:t>
            </a:r>
            <a:r>
              <a:rPr sz="4000" b="1" dirty="0">
                <a:latin typeface="Times New Roman"/>
                <a:cs typeface="Times New Roman"/>
              </a:rPr>
              <a:t>có </a:t>
            </a:r>
            <a:r>
              <a:rPr sz="4000" b="1" spc="-5" dirty="0">
                <a:latin typeface="Times New Roman"/>
                <a:cs typeface="Times New Roman"/>
              </a:rPr>
              <a:t>thể phát  </a:t>
            </a:r>
            <a:r>
              <a:rPr sz="4000" b="1" spc="-10" dirty="0">
                <a:latin typeface="Times New Roman"/>
                <a:cs typeface="Times New Roman"/>
              </a:rPr>
              <a:t>hiện </a:t>
            </a:r>
            <a:r>
              <a:rPr sz="4000" b="1" dirty="0">
                <a:latin typeface="Times New Roman"/>
                <a:cs typeface="Times New Roman"/>
              </a:rPr>
              <a:t>biên </a:t>
            </a:r>
            <a:r>
              <a:rPr sz="4000" b="1" spc="-5" dirty="0">
                <a:latin typeface="Times New Roman"/>
                <a:cs typeface="Times New Roman"/>
              </a:rPr>
              <a:t>giữa các vùng </a:t>
            </a:r>
            <a:r>
              <a:rPr sz="4000" b="1" spc="-10" dirty="0">
                <a:latin typeface="Times New Roman"/>
                <a:cs typeface="Times New Roman"/>
              </a:rPr>
              <a:t>hoặc </a:t>
            </a:r>
            <a:r>
              <a:rPr sz="4000" b="1" dirty="0">
                <a:latin typeface="Times New Roman"/>
                <a:cs typeface="Times New Roman"/>
              </a:rPr>
              <a:t>phát  </a:t>
            </a:r>
            <a:r>
              <a:rPr sz="4000" b="1" spc="-10" dirty="0">
                <a:latin typeface="Times New Roman"/>
                <a:cs typeface="Times New Roman"/>
              </a:rPr>
              <a:t>hiện </a:t>
            </a:r>
            <a:r>
              <a:rPr sz="4000" b="1" spc="-5" dirty="0">
                <a:latin typeface="Times New Roman"/>
                <a:cs typeface="Times New Roman"/>
              </a:rPr>
              <a:t>trực tiếp</a:t>
            </a:r>
            <a:r>
              <a:rPr sz="4000" b="1" spc="40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vùng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857757"/>
            <a:ext cx="28428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dirty="0">
                <a:solidFill>
                  <a:srgbClr val="FF0000"/>
                </a:solidFill>
              </a:rPr>
              <a:t>1.2.7. Nén</a:t>
            </a:r>
            <a:r>
              <a:rPr sz="3200" spc="-9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ảnh</a:t>
            </a:r>
            <a:endParaRPr sz="320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78739" y="1468577"/>
            <a:ext cx="8836660" cy="4763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 algn="just">
              <a:lnSpc>
                <a:spcPct val="100000"/>
              </a:lnSpc>
              <a:spcBef>
                <a:spcPts val="100"/>
              </a:spcBef>
              <a:buSzPct val="97619"/>
              <a:buFont typeface="Wingdings"/>
              <a:buChar char=""/>
              <a:tabLst>
                <a:tab pos="437515" algn="l"/>
              </a:tabLst>
            </a:pPr>
            <a:r>
              <a:rPr sz="4200" b="1" spc="-5" dirty="0">
                <a:latin typeface="Times New Roman"/>
                <a:cs typeface="Times New Roman"/>
              </a:rPr>
              <a:t>Nhằm </a:t>
            </a:r>
            <a:r>
              <a:rPr sz="4200" b="1" dirty="0">
                <a:latin typeface="Times New Roman"/>
                <a:cs typeface="Times New Roman"/>
              </a:rPr>
              <a:t>giảm thiểu không gian </a:t>
            </a:r>
            <a:r>
              <a:rPr sz="4200" b="1" spc="-10" dirty="0">
                <a:latin typeface="Times New Roman"/>
                <a:cs typeface="Times New Roman"/>
              </a:rPr>
              <a:t>lưu  </a:t>
            </a:r>
            <a:r>
              <a:rPr sz="4200" b="1" dirty="0">
                <a:latin typeface="Times New Roman"/>
                <a:cs typeface="Times New Roman"/>
              </a:rPr>
              <a:t>trữ.</a:t>
            </a:r>
            <a:endParaRPr sz="4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10"/>
              </a:spcBef>
              <a:buSzPct val="97619"/>
              <a:buFont typeface="Wingdings"/>
              <a:buChar char=""/>
              <a:tabLst>
                <a:tab pos="437515" algn="l"/>
              </a:tabLst>
            </a:pPr>
            <a:r>
              <a:rPr sz="4200" b="1" dirty="0">
                <a:latin typeface="Times New Roman"/>
                <a:cs typeface="Times New Roman"/>
              </a:rPr>
              <a:t>Nén ảnh </a:t>
            </a:r>
            <a:r>
              <a:rPr sz="4200" b="1" spc="-5" dirty="0">
                <a:latin typeface="Times New Roman"/>
                <a:cs typeface="Times New Roman"/>
              </a:rPr>
              <a:t>có </a:t>
            </a:r>
            <a:r>
              <a:rPr sz="4200" b="1" dirty="0">
                <a:latin typeface="Times New Roman"/>
                <a:cs typeface="Times New Roman"/>
              </a:rPr>
              <a:t>2 loại </a:t>
            </a:r>
            <a:r>
              <a:rPr sz="4200" b="1" spc="-10" dirty="0">
                <a:latin typeface="Times New Roman"/>
                <a:cs typeface="Times New Roman"/>
              </a:rPr>
              <a:t>là </a:t>
            </a:r>
            <a:r>
              <a:rPr sz="4200" b="1" dirty="0">
                <a:latin typeface="Times New Roman"/>
                <a:cs typeface="Times New Roman"/>
              </a:rPr>
              <a:t>nén </a:t>
            </a:r>
            <a:r>
              <a:rPr sz="4200" b="1" spc="-5" dirty="0">
                <a:latin typeface="Times New Roman"/>
                <a:cs typeface="Times New Roman"/>
              </a:rPr>
              <a:t>có bảo </a:t>
            </a:r>
            <a:r>
              <a:rPr sz="4200" b="1" dirty="0">
                <a:latin typeface="Times New Roman"/>
                <a:cs typeface="Times New Roman"/>
              </a:rPr>
              <a:t>toàn  và </a:t>
            </a:r>
            <a:r>
              <a:rPr sz="4200" b="1" spc="-5" dirty="0">
                <a:latin typeface="Times New Roman"/>
                <a:cs typeface="Times New Roman"/>
              </a:rPr>
              <a:t>nén </a:t>
            </a:r>
            <a:r>
              <a:rPr sz="4200" b="1" dirty="0">
                <a:latin typeface="Times New Roman"/>
                <a:cs typeface="Times New Roman"/>
              </a:rPr>
              <a:t>không </a:t>
            </a:r>
            <a:r>
              <a:rPr sz="4200" b="1" spc="-5" dirty="0">
                <a:latin typeface="Times New Roman"/>
                <a:cs typeface="Times New Roman"/>
              </a:rPr>
              <a:t>bảo </a:t>
            </a:r>
            <a:r>
              <a:rPr sz="4200" b="1" dirty="0">
                <a:latin typeface="Times New Roman"/>
                <a:cs typeface="Times New Roman"/>
              </a:rPr>
              <a:t>toàn thông</a:t>
            </a:r>
            <a:r>
              <a:rPr sz="4200" b="1" spc="-20" dirty="0">
                <a:latin typeface="Times New Roman"/>
                <a:cs typeface="Times New Roman"/>
              </a:rPr>
              <a:t> </a:t>
            </a:r>
            <a:r>
              <a:rPr sz="4200" b="1" dirty="0">
                <a:latin typeface="Times New Roman"/>
                <a:cs typeface="Times New Roman"/>
              </a:rPr>
              <a:t>tin.</a:t>
            </a:r>
            <a:endParaRPr sz="4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10"/>
              </a:spcBef>
              <a:buSzPct val="97619"/>
              <a:buFont typeface="Wingdings"/>
              <a:buChar char=""/>
              <a:tabLst>
                <a:tab pos="437515" algn="l"/>
              </a:tabLst>
            </a:pPr>
            <a:r>
              <a:rPr sz="4200" b="1" dirty="0">
                <a:latin typeface="Times New Roman"/>
                <a:cs typeface="Times New Roman"/>
              </a:rPr>
              <a:t>Nén không </a:t>
            </a:r>
            <a:r>
              <a:rPr sz="4200" b="1" spc="-5" dirty="0">
                <a:latin typeface="Times New Roman"/>
                <a:cs typeface="Times New Roman"/>
              </a:rPr>
              <a:t>bảo </a:t>
            </a:r>
            <a:r>
              <a:rPr sz="4200" b="1" dirty="0">
                <a:latin typeface="Times New Roman"/>
                <a:cs typeface="Times New Roman"/>
              </a:rPr>
              <a:t>toàn thì thường </a:t>
            </a:r>
            <a:r>
              <a:rPr sz="4200" b="1" spc="-10" dirty="0">
                <a:latin typeface="Times New Roman"/>
                <a:cs typeface="Times New Roman"/>
              </a:rPr>
              <a:t>có  </a:t>
            </a:r>
            <a:r>
              <a:rPr sz="4200" b="1" dirty="0">
                <a:latin typeface="Times New Roman"/>
                <a:cs typeface="Times New Roman"/>
              </a:rPr>
              <a:t>khả </a:t>
            </a:r>
            <a:r>
              <a:rPr sz="4200" b="1" spc="-5" dirty="0">
                <a:latin typeface="Times New Roman"/>
                <a:cs typeface="Times New Roman"/>
              </a:rPr>
              <a:t>năng nén </a:t>
            </a:r>
            <a:r>
              <a:rPr sz="4200" b="1" dirty="0">
                <a:latin typeface="Times New Roman"/>
                <a:cs typeface="Times New Roman"/>
              </a:rPr>
              <a:t>cao </a:t>
            </a:r>
            <a:r>
              <a:rPr sz="4200" b="1" spc="-5" dirty="0">
                <a:latin typeface="Times New Roman"/>
                <a:cs typeface="Times New Roman"/>
              </a:rPr>
              <a:t>hơn nhưng khả  năng </a:t>
            </a:r>
            <a:r>
              <a:rPr sz="4200" b="1" dirty="0">
                <a:latin typeface="Times New Roman"/>
                <a:cs typeface="Times New Roman"/>
              </a:rPr>
              <a:t>phục </a:t>
            </a:r>
            <a:r>
              <a:rPr sz="4200" b="1" spc="-5" dirty="0">
                <a:latin typeface="Times New Roman"/>
                <a:cs typeface="Times New Roman"/>
              </a:rPr>
              <a:t>hồi </a:t>
            </a:r>
            <a:r>
              <a:rPr sz="4200" b="1" dirty="0">
                <a:latin typeface="Times New Roman"/>
                <a:cs typeface="Times New Roman"/>
              </a:rPr>
              <a:t>thì kém</a:t>
            </a:r>
            <a:r>
              <a:rPr sz="4200" b="1" spc="-35" dirty="0">
                <a:latin typeface="Times New Roman"/>
                <a:cs typeface="Times New Roman"/>
              </a:rPr>
              <a:t> </a:t>
            </a:r>
            <a:r>
              <a:rPr sz="4200" b="1" dirty="0">
                <a:latin typeface="Times New Roman"/>
                <a:cs typeface="Times New Roman"/>
              </a:rPr>
              <a:t>hơn.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93191" y="760476"/>
            <a:ext cx="8522335" cy="5335905"/>
            <a:chOff x="393191" y="760476"/>
            <a:chExt cx="8522335" cy="5335905"/>
          </a:xfrm>
        </p:grpSpPr>
        <p:sp>
          <p:nvSpPr>
            <p:cNvPr id="5" name="object 5"/>
            <p:cNvSpPr/>
            <p:nvPr/>
          </p:nvSpPr>
          <p:spPr>
            <a:xfrm>
              <a:off x="393191" y="760476"/>
              <a:ext cx="2112264" cy="13228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0811" y="2103120"/>
              <a:ext cx="2112264" cy="39928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35936" y="768096"/>
              <a:ext cx="2110740" cy="5327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9536" y="768096"/>
              <a:ext cx="2112264" cy="39928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03136" y="768096"/>
              <a:ext cx="2112264" cy="39928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69536" y="4773167"/>
              <a:ext cx="2112264" cy="13228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03136" y="4773167"/>
              <a:ext cx="2112264" cy="13228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9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856234"/>
            <a:ext cx="8836025" cy="514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Có thể </a:t>
            </a:r>
            <a:r>
              <a:rPr sz="3600" b="1" spc="-5" dirty="0">
                <a:latin typeface="Times New Roman"/>
                <a:cs typeface="Times New Roman"/>
              </a:rPr>
              <a:t>hiểu phân vùng là </a:t>
            </a:r>
            <a:r>
              <a:rPr sz="3600" b="1" dirty="0">
                <a:latin typeface="Times New Roman"/>
                <a:cs typeface="Times New Roman"/>
              </a:rPr>
              <a:t>tiến </a:t>
            </a:r>
            <a:r>
              <a:rPr sz="3600" b="1" spc="-5" dirty="0">
                <a:latin typeface="Times New Roman"/>
                <a:cs typeface="Times New Roman"/>
              </a:rPr>
              <a:t>trình </a:t>
            </a:r>
            <a:r>
              <a:rPr sz="3600" b="1" dirty="0">
                <a:latin typeface="Times New Roman"/>
                <a:cs typeface="Times New Roman"/>
              </a:rPr>
              <a:t>chia  ảnh </a:t>
            </a:r>
            <a:r>
              <a:rPr sz="3600" b="1" spc="-5" dirty="0">
                <a:latin typeface="Times New Roman"/>
                <a:cs typeface="Times New Roman"/>
              </a:rPr>
              <a:t>thành nhiều </a:t>
            </a:r>
            <a:r>
              <a:rPr sz="3600" b="1" dirty="0">
                <a:latin typeface="Times New Roman"/>
                <a:cs typeface="Times New Roman"/>
              </a:rPr>
              <a:t>vùng, </a:t>
            </a:r>
            <a:r>
              <a:rPr sz="3600" b="1" spc="-5" dirty="0">
                <a:latin typeface="Times New Roman"/>
                <a:cs typeface="Times New Roman"/>
              </a:rPr>
              <a:t>mỗi vùng </a:t>
            </a:r>
            <a:r>
              <a:rPr sz="3600" b="1" dirty="0">
                <a:latin typeface="Times New Roman"/>
                <a:cs typeface="Times New Roman"/>
              </a:rPr>
              <a:t>chứa </a:t>
            </a:r>
            <a:r>
              <a:rPr sz="3600" b="1" spc="-5" dirty="0">
                <a:latin typeface="Times New Roman"/>
                <a:cs typeface="Times New Roman"/>
              </a:rPr>
              <a:t>một  đối </a:t>
            </a:r>
            <a:r>
              <a:rPr sz="3600" b="1" dirty="0">
                <a:latin typeface="Times New Roman"/>
                <a:cs typeface="Times New Roman"/>
              </a:rPr>
              <a:t>tượng hay </a:t>
            </a:r>
            <a:r>
              <a:rPr sz="3600" b="1" spc="-5" dirty="0">
                <a:latin typeface="Times New Roman"/>
                <a:cs typeface="Times New Roman"/>
              </a:rPr>
              <a:t>nhóm đối </a:t>
            </a:r>
            <a:r>
              <a:rPr sz="3600" b="1" dirty="0">
                <a:latin typeface="Times New Roman"/>
                <a:cs typeface="Times New Roman"/>
              </a:rPr>
              <a:t>tượng </a:t>
            </a:r>
            <a:r>
              <a:rPr sz="3600" b="1" spc="-5" dirty="0">
                <a:latin typeface="Times New Roman"/>
                <a:cs typeface="Times New Roman"/>
              </a:rPr>
              <a:t>cùng</a:t>
            </a:r>
            <a:r>
              <a:rPr sz="3600" b="1" spc="-3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kiểu.</a:t>
            </a:r>
            <a:endParaRPr sz="3600">
              <a:latin typeface="Times New Roman"/>
              <a:cs typeface="Times New Roman"/>
            </a:endParaRPr>
          </a:p>
          <a:p>
            <a:pPr marL="376555" indent="-36449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Phân vùng có ba </a:t>
            </a:r>
            <a:r>
              <a:rPr sz="3600" b="1" dirty="0">
                <a:latin typeface="Times New Roman"/>
                <a:cs typeface="Times New Roman"/>
              </a:rPr>
              <a:t>loại </a:t>
            </a:r>
            <a:r>
              <a:rPr sz="3600" b="1" spc="-5" dirty="0">
                <a:latin typeface="Times New Roman"/>
                <a:cs typeface="Times New Roman"/>
              </a:rPr>
              <a:t>khác </a:t>
            </a:r>
            <a:r>
              <a:rPr sz="3600" b="1" dirty="0">
                <a:latin typeface="Times New Roman"/>
                <a:cs typeface="Times New Roman"/>
              </a:rPr>
              <a:t>nhau:</a:t>
            </a:r>
            <a:endParaRPr sz="3600">
              <a:latin typeface="Times New Roman"/>
              <a:cs typeface="Times New Roman"/>
            </a:endParaRPr>
          </a:p>
          <a:p>
            <a:pPr marL="584200" marR="484505" lvl="1" indent="-114300">
              <a:lnSpc>
                <a:spcPct val="100000"/>
              </a:lnSpc>
              <a:spcBef>
                <a:spcPts val="695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Kỹ </a:t>
            </a:r>
            <a:r>
              <a:rPr sz="2800" b="1" i="1" dirty="0">
                <a:latin typeface="Times New Roman"/>
                <a:cs typeface="Times New Roman"/>
              </a:rPr>
              <a:t>thuật </a:t>
            </a:r>
            <a:r>
              <a:rPr sz="2800" b="1" i="1" spc="-5" dirty="0">
                <a:latin typeface="Times New Roman"/>
                <a:cs typeface="Times New Roman"/>
              </a:rPr>
              <a:t>cục </a:t>
            </a:r>
            <a:r>
              <a:rPr sz="2800" b="1" i="1" dirty="0">
                <a:latin typeface="Times New Roman"/>
                <a:cs typeface="Times New Roman"/>
              </a:rPr>
              <a:t>bộ </a:t>
            </a:r>
            <a:r>
              <a:rPr sz="2800" b="1" spc="-10" dirty="0">
                <a:latin typeface="Times New Roman"/>
                <a:cs typeface="Times New Roman"/>
              </a:rPr>
              <a:t>dựa </a:t>
            </a:r>
            <a:r>
              <a:rPr sz="2800" b="1" spc="-5" dirty="0">
                <a:latin typeface="Times New Roman"/>
                <a:cs typeface="Times New Roman"/>
              </a:rPr>
              <a:t>vào </a:t>
            </a:r>
            <a:r>
              <a:rPr sz="2800" b="1" dirty="0">
                <a:latin typeface="Times New Roman"/>
                <a:cs typeface="Times New Roman"/>
              </a:rPr>
              <a:t>thông tin </a:t>
            </a:r>
            <a:r>
              <a:rPr sz="2800" b="1" spc="-5" dirty="0">
                <a:latin typeface="Times New Roman"/>
                <a:cs typeface="Times New Roman"/>
              </a:rPr>
              <a:t>cục </a:t>
            </a:r>
            <a:r>
              <a:rPr sz="2800" b="1" dirty="0">
                <a:latin typeface="Times New Roman"/>
                <a:cs typeface="Times New Roman"/>
              </a:rPr>
              <a:t>bộ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spc="-10" dirty="0">
                <a:latin typeface="Times New Roman"/>
                <a:cs typeface="Times New Roman"/>
              </a:rPr>
              <a:t>điểm  </a:t>
            </a:r>
            <a:r>
              <a:rPr sz="2800" b="1" dirty="0">
                <a:latin typeface="Times New Roman"/>
                <a:cs typeface="Times New Roman"/>
              </a:rPr>
              <a:t>ảnh.</a:t>
            </a:r>
            <a:endParaRPr sz="2800">
              <a:latin typeface="Times New Roman"/>
              <a:cs typeface="Times New Roman"/>
            </a:endParaRPr>
          </a:p>
          <a:p>
            <a:pPr marL="584200" marR="184150" lvl="1" indent="-11430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Kỹ </a:t>
            </a:r>
            <a:r>
              <a:rPr sz="2800" b="1" i="1" dirty="0">
                <a:latin typeface="Times New Roman"/>
                <a:cs typeface="Times New Roman"/>
              </a:rPr>
              <a:t>thuật </a:t>
            </a:r>
            <a:r>
              <a:rPr sz="2800" b="1" i="1" spc="-5" dirty="0">
                <a:latin typeface="Times New Roman"/>
                <a:cs typeface="Times New Roman"/>
              </a:rPr>
              <a:t>toàn thể </a:t>
            </a:r>
            <a:r>
              <a:rPr sz="2800" b="1" spc="-10" dirty="0">
                <a:latin typeface="Times New Roman"/>
                <a:cs typeface="Times New Roman"/>
              </a:rPr>
              <a:t>dựa </a:t>
            </a:r>
            <a:r>
              <a:rPr sz="2800" b="1" spc="-5" dirty="0">
                <a:latin typeface="Times New Roman"/>
                <a:cs typeface="Times New Roman"/>
              </a:rPr>
              <a:t>vào </a:t>
            </a:r>
            <a:r>
              <a:rPr sz="2800" b="1" dirty="0">
                <a:latin typeface="Times New Roman"/>
                <a:cs typeface="Times New Roman"/>
              </a:rPr>
              <a:t>thông tin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dirty="0">
                <a:latin typeface="Times New Roman"/>
                <a:cs typeface="Times New Roman"/>
              </a:rPr>
              <a:t>toàn </a:t>
            </a:r>
            <a:r>
              <a:rPr sz="2800" b="1" spc="-5" dirty="0">
                <a:latin typeface="Times New Roman"/>
                <a:cs typeface="Times New Roman"/>
              </a:rPr>
              <a:t>ảnh </a:t>
            </a:r>
            <a:r>
              <a:rPr sz="2800" b="1" dirty="0">
                <a:latin typeface="Times New Roman"/>
                <a:cs typeface="Times New Roman"/>
              </a:rPr>
              <a:t>(sơ  </a:t>
            </a:r>
            <a:r>
              <a:rPr sz="2800" b="1" spc="-5" dirty="0">
                <a:latin typeface="Times New Roman"/>
                <a:cs typeface="Times New Roman"/>
              </a:rPr>
              <a:t>đồ </a:t>
            </a:r>
            <a:r>
              <a:rPr sz="2800" b="1" dirty="0">
                <a:latin typeface="Times New Roman"/>
                <a:cs typeface="Times New Roman"/>
              </a:rPr>
              <a:t>tần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suất)</a:t>
            </a:r>
            <a:endParaRPr sz="2800">
              <a:latin typeface="Times New Roman"/>
              <a:cs typeface="Times New Roman"/>
            </a:endParaRPr>
          </a:p>
          <a:p>
            <a:pPr marL="584200" marR="784225" lvl="1" indent="-1143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Kỹ </a:t>
            </a:r>
            <a:r>
              <a:rPr sz="2800" b="1" i="1" dirty="0">
                <a:latin typeface="Times New Roman"/>
                <a:cs typeface="Times New Roman"/>
              </a:rPr>
              <a:t>thuật </a:t>
            </a:r>
            <a:r>
              <a:rPr sz="2800" b="1" i="1" spc="-5" dirty="0">
                <a:latin typeface="Times New Roman"/>
                <a:cs typeface="Times New Roman"/>
              </a:rPr>
              <a:t>tách, hợp, </a:t>
            </a:r>
            <a:r>
              <a:rPr sz="2800" b="1" i="1" dirty="0">
                <a:latin typeface="Times New Roman"/>
                <a:cs typeface="Times New Roman"/>
              </a:rPr>
              <a:t>giãn </a:t>
            </a:r>
            <a:r>
              <a:rPr sz="2800" b="1" spc="-5" dirty="0">
                <a:latin typeface="Times New Roman"/>
                <a:cs typeface="Times New Roman"/>
              </a:rPr>
              <a:t>sử </a:t>
            </a:r>
            <a:r>
              <a:rPr sz="2800" b="1" spc="-10" dirty="0">
                <a:latin typeface="Times New Roman"/>
                <a:cs typeface="Times New Roman"/>
              </a:rPr>
              <a:t>dụng khái niệm </a:t>
            </a:r>
            <a:r>
              <a:rPr sz="2800" b="1" spc="-5" dirty="0">
                <a:latin typeface="Times New Roman"/>
                <a:cs typeface="Times New Roman"/>
              </a:rPr>
              <a:t>đồng  </a:t>
            </a:r>
            <a:r>
              <a:rPr sz="2800" b="1" dirty="0">
                <a:latin typeface="Times New Roman"/>
                <a:cs typeface="Times New Roman"/>
              </a:rPr>
              <a:t>nhất và gần về </a:t>
            </a:r>
            <a:r>
              <a:rPr sz="2800" b="1" spc="-5" dirty="0">
                <a:latin typeface="Times New Roman"/>
                <a:cs typeface="Times New Roman"/>
              </a:rPr>
              <a:t>hình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học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2304415"/>
            <a:ext cx="80740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70534" algn="l"/>
              </a:tabLst>
            </a:pPr>
            <a:r>
              <a:rPr sz="3600" b="1" dirty="0">
                <a:latin typeface="Times New Roman"/>
                <a:cs typeface="Times New Roman"/>
              </a:rPr>
              <a:t>Trước </a:t>
            </a:r>
            <a:r>
              <a:rPr sz="3600" b="1" spc="-5" dirty="0">
                <a:latin typeface="Times New Roman"/>
                <a:cs typeface="Times New Roman"/>
              </a:rPr>
              <a:t>khi phân </a:t>
            </a:r>
            <a:r>
              <a:rPr sz="3600" b="1" dirty="0">
                <a:latin typeface="Times New Roman"/>
                <a:cs typeface="Times New Roman"/>
              </a:rPr>
              <a:t>vùng </a:t>
            </a:r>
            <a:r>
              <a:rPr sz="3600" b="1" spc="-5" dirty="0">
                <a:latin typeface="Times New Roman"/>
                <a:cs typeface="Times New Roman"/>
              </a:rPr>
              <a:t>thông thường thì  biểu </a:t>
            </a:r>
            <a:r>
              <a:rPr sz="3600" b="1" dirty="0">
                <a:latin typeface="Times New Roman"/>
                <a:cs typeface="Times New Roman"/>
              </a:rPr>
              <a:t>đồ tần xuất ảnh sẽ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làm</a:t>
            </a:r>
            <a:r>
              <a:rPr sz="3600" b="1" spc="-9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trơn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88157" y="780034"/>
            <a:ext cx="3568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</a:rPr>
              <a:t>5.2. Làm trơn</a:t>
            </a:r>
            <a:r>
              <a:rPr sz="3600" spc="-105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ảnh</a:t>
            </a:r>
            <a:endParaRPr sz="360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9389" y="100076"/>
            <a:ext cx="520319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395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5.2.1. Phân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vùng ảnh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theo</a:t>
            </a:r>
            <a:r>
              <a:rPr sz="28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ngưỡng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1771015"/>
            <a:ext cx="8302625" cy="353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Phân vùng </a:t>
            </a:r>
            <a:r>
              <a:rPr sz="3600" b="1" dirty="0">
                <a:latin typeface="Times New Roman"/>
                <a:cs typeface="Times New Roman"/>
              </a:rPr>
              <a:t>theo </a:t>
            </a:r>
            <a:r>
              <a:rPr sz="3600" b="1" spc="-5" dirty="0">
                <a:latin typeface="Times New Roman"/>
                <a:cs typeface="Times New Roman"/>
              </a:rPr>
              <a:t>ngưỡng là </a:t>
            </a:r>
            <a:r>
              <a:rPr sz="3600" b="1" dirty="0">
                <a:latin typeface="Times New Roman"/>
                <a:cs typeface="Times New Roman"/>
              </a:rPr>
              <a:t>tách 2 vật thể  </a:t>
            </a:r>
            <a:r>
              <a:rPr sz="3600" b="1" spc="-5" dirty="0">
                <a:latin typeface="Times New Roman"/>
                <a:cs typeface="Times New Roman"/>
              </a:rPr>
              <a:t>bằng </a:t>
            </a:r>
            <a:r>
              <a:rPr sz="3600" b="1" dirty="0">
                <a:latin typeface="Times New Roman"/>
                <a:cs typeface="Times New Roman"/>
              </a:rPr>
              <a:t>một </a:t>
            </a:r>
            <a:r>
              <a:rPr sz="3600" b="1" spc="-5" dirty="0">
                <a:latin typeface="Times New Roman"/>
                <a:cs typeface="Times New Roman"/>
              </a:rPr>
              <a:t>ngưỡng </a:t>
            </a:r>
            <a:r>
              <a:rPr sz="3600" b="1" dirty="0">
                <a:latin typeface="Times New Roman"/>
                <a:cs typeface="Times New Roman"/>
              </a:rPr>
              <a:t>chọn tự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động</a:t>
            </a:r>
            <a:endParaRPr sz="3600">
              <a:latin typeface="Times New Roman"/>
              <a:cs typeface="Times New Roman"/>
            </a:endParaRPr>
          </a:p>
          <a:p>
            <a:pPr marL="355600" marR="5715" indent="-343535">
              <a:lnSpc>
                <a:spcPct val="100000"/>
              </a:lnSpc>
              <a:spcBef>
                <a:spcPts val="86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Việc </a:t>
            </a:r>
            <a:r>
              <a:rPr sz="3600" b="1" dirty="0">
                <a:latin typeface="Times New Roman"/>
                <a:cs typeface="Times New Roman"/>
              </a:rPr>
              <a:t>chọn </a:t>
            </a:r>
            <a:r>
              <a:rPr sz="3600" b="1" spc="-5" dirty="0">
                <a:latin typeface="Times New Roman"/>
                <a:cs typeface="Times New Roman"/>
              </a:rPr>
              <a:t>ngưỡng này </a:t>
            </a:r>
            <a:r>
              <a:rPr sz="3600" b="1" dirty="0">
                <a:latin typeface="Times New Roman"/>
                <a:cs typeface="Times New Roman"/>
              </a:rPr>
              <a:t>sẽ thực </a:t>
            </a:r>
            <a:r>
              <a:rPr sz="3600" b="1" spc="-5" dirty="0">
                <a:latin typeface="Times New Roman"/>
                <a:cs typeface="Times New Roman"/>
              </a:rPr>
              <a:t>hiện </a:t>
            </a:r>
            <a:r>
              <a:rPr sz="3600" b="1" dirty="0">
                <a:latin typeface="Times New Roman"/>
                <a:cs typeface="Times New Roman"/>
              </a:rPr>
              <a:t>trên  </a:t>
            </a:r>
            <a:r>
              <a:rPr sz="3600" b="1" spc="-5" dirty="0">
                <a:latin typeface="Times New Roman"/>
                <a:cs typeface="Times New Roman"/>
              </a:rPr>
              <a:t>biểu </a:t>
            </a:r>
            <a:r>
              <a:rPr sz="3600" b="1" dirty="0">
                <a:latin typeface="Times New Roman"/>
                <a:cs typeface="Times New Roman"/>
              </a:rPr>
              <a:t>đồ tần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suất.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870"/>
              </a:spcBef>
              <a:buSzPct val="97222"/>
              <a:buFont typeface="Wingdings"/>
              <a:buChar char=""/>
              <a:tabLst>
                <a:tab pos="377825" algn="l"/>
                <a:tab pos="1167765" algn="l"/>
                <a:tab pos="2891790" algn="l"/>
                <a:tab pos="3834129" algn="l"/>
                <a:tab pos="4446270" algn="l"/>
                <a:tab pos="5669280" algn="l"/>
                <a:tab pos="6635115" algn="l"/>
                <a:tab pos="7832090" algn="l"/>
              </a:tabLst>
            </a:pPr>
            <a:r>
              <a:rPr sz="3600" b="1" dirty="0">
                <a:latin typeface="Times New Roman"/>
                <a:cs typeface="Times New Roman"/>
              </a:rPr>
              <a:t>Và	</a:t>
            </a:r>
            <a:r>
              <a:rPr sz="3600" b="1" spc="-5" dirty="0">
                <a:latin typeface="Times New Roman"/>
                <a:cs typeface="Times New Roman"/>
              </a:rPr>
              <a:t>ng</a:t>
            </a:r>
            <a:r>
              <a:rPr sz="3600" b="1" spc="-15" dirty="0">
                <a:latin typeface="Times New Roman"/>
                <a:cs typeface="Times New Roman"/>
              </a:rPr>
              <a:t>ư</a:t>
            </a:r>
            <a:r>
              <a:rPr sz="3600" b="1" dirty="0">
                <a:latin typeface="Times New Roman"/>
                <a:cs typeface="Times New Roman"/>
              </a:rPr>
              <a:t>ỡng	n</a:t>
            </a:r>
            <a:r>
              <a:rPr sz="3600" b="1" spc="-15" dirty="0">
                <a:latin typeface="Times New Roman"/>
                <a:cs typeface="Times New Roman"/>
              </a:rPr>
              <a:t>à</a:t>
            </a:r>
            <a:r>
              <a:rPr sz="3600" b="1" dirty="0">
                <a:latin typeface="Times New Roman"/>
                <a:cs typeface="Times New Roman"/>
              </a:rPr>
              <a:t>y	sẽ	</a:t>
            </a:r>
            <a:r>
              <a:rPr sz="3600" b="1" spc="-15" dirty="0">
                <a:latin typeface="Times New Roman"/>
                <a:cs typeface="Times New Roman"/>
              </a:rPr>
              <a:t>p</a:t>
            </a:r>
            <a:r>
              <a:rPr sz="3600" b="1" dirty="0">
                <a:latin typeface="Times New Roman"/>
                <a:cs typeface="Times New Roman"/>
              </a:rPr>
              <a:t>hân	</a:t>
            </a:r>
            <a:r>
              <a:rPr sz="3600" b="1" spc="-5" dirty="0">
                <a:latin typeface="Times New Roman"/>
                <a:cs typeface="Times New Roman"/>
              </a:rPr>
              <a:t>bi</a:t>
            </a:r>
            <a:r>
              <a:rPr sz="3600" b="1" spc="-25" dirty="0">
                <a:latin typeface="Times New Roman"/>
                <a:cs typeface="Times New Roman"/>
              </a:rPr>
              <a:t>ệ</a:t>
            </a:r>
            <a:r>
              <a:rPr sz="3600" b="1" dirty="0">
                <a:latin typeface="Times New Roman"/>
                <a:cs typeface="Times New Roman"/>
              </a:rPr>
              <a:t>t	vùng	</a:t>
            </a:r>
            <a:r>
              <a:rPr sz="3600" b="1" spc="-5" dirty="0">
                <a:latin typeface="Times New Roman"/>
                <a:cs typeface="Times New Roman"/>
              </a:rPr>
              <a:t>và  nền.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9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8214" y="1411044"/>
            <a:ext cx="8342215" cy="3012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10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629157"/>
            <a:ext cx="8531860" cy="4220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985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Giả sử </a:t>
            </a:r>
            <a:r>
              <a:rPr sz="3200" b="1" spc="-5" dirty="0">
                <a:latin typeface="Times New Roman"/>
                <a:cs typeface="Times New Roman"/>
              </a:rPr>
              <a:t>chúng </a:t>
            </a:r>
            <a:r>
              <a:rPr sz="3200" b="1" spc="-10" dirty="0">
                <a:latin typeface="Times New Roman"/>
                <a:cs typeface="Times New Roman"/>
              </a:rPr>
              <a:t>ta </a:t>
            </a:r>
            <a:r>
              <a:rPr sz="3200" b="1" dirty="0">
                <a:latin typeface="Times New Roman"/>
                <a:cs typeface="Times New Roman"/>
              </a:rPr>
              <a:t>có ảnh </a:t>
            </a:r>
            <a:r>
              <a:rPr sz="3200" b="1" spc="-5" dirty="0">
                <a:latin typeface="Times New Roman"/>
                <a:cs typeface="Times New Roman"/>
              </a:rPr>
              <a:t>bao </a:t>
            </a:r>
            <a:r>
              <a:rPr sz="3200" b="1" dirty="0">
                <a:latin typeface="Times New Roman"/>
                <a:cs typeface="Times New Roman"/>
              </a:rPr>
              <a:t>gồm </a:t>
            </a:r>
            <a:r>
              <a:rPr sz="3200" b="1" spc="-5" dirty="0">
                <a:latin typeface="Times New Roman"/>
                <a:cs typeface="Times New Roman"/>
              </a:rPr>
              <a:t>đối tượng </a:t>
            </a:r>
            <a:r>
              <a:rPr sz="3200" b="1" spc="-10" dirty="0">
                <a:latin typeface="Times New Roman"/>
                <a:cs typeface="Times New Roman"/>
              </a:rPr>
              <a:t>và  </a:t>
            </a:r>
            <a:r>
              <a:rPr sz="3200" b="1" spc="-5" dirty="0">
                <a:latin typeface="Times New Roman"/>
                <a:cs typeface="Times New Roman"/>
              </a:rPr>
              <a:t>nền.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5600" algn="l"/>
                <a:tab pos="1684655" algn="l"/>
                <a:tab pos="2178050" algn="l"/>
                <a:tab pos="2853690" algn="l"/>
                <a:tab pos="3797300" algn="l"/>
                <a:tab pos="4269740" algn="l"/>
                <a:tab pos="4964430" algn="l"/>
                <a:tab pos="6153785" algn="l"/>
                <a:tab pos="6717665" algn="l"/>
                <a:tab pos="7504430" algn="l"/>
                <a:tab pos="7974965" algn="l"/>
              </a:tabLst>
            </a:pPr>
            <a:r>
              <a:rPr sz="3200" b="1" dirty="0">
                <a:latin typeface="Times New Roman"/>
                <a:cs typeface="Times New Roman"/>
              </a:rPr>
              <a:t>Ch</a:t>
            </a:r>
            <a:r>
              <a:rPr sz="3200" b="1" spc="-15" dirty="0">
                <a:latin typeface="Times New Roman"/>
                <a:cs typeface="Times New Roman"/>
              </a:rPr>
              <a:t>ú</a:t>
            </a:r>
            <a:r>
              <a:rPr sz="3200" b="1" dirty="0">
                <a:latin typeface="Times New Roman"/>
                <a:cs typeface="Times New Roman"/>
              </a:rPr>
              <a:t>ng	</a:t>
            </a:r>
            <a:r>
              <a:rPr sz="3200" b="1" spc="-15" dirty="0">
                <a:latin typeface="Times New Roman"/>
                <a:cs typeface="Times New Roman"/>
              </a:rPr>
              <a:t>t</a:t>
            </a:r>
            <a:r>
              <a:rPr sz="3200" b="1" dirty="0">
                <a:latin typeface="Times New Roman"/>
                <a:cs typeface="Times New Roman"/>
              </a:rPr>
              <a:t>a	g</a:t>
            </a:r>
            <a:r>
              <a:rPr sz="3200" b="1" spc="-10" dirty="0">
                <a:latin typeface="Times New Roman"/>
                <a:cs typeface="Times New Roman"/>
              </a:rPr>
              <a:t>i</a:t>
            </a:r>
            <a:r>
              <a:rPr sz="3200" b="1" dirty="0">
                <a:latin typeface="Times New Roman"/>
                <a:cs typeface="Times New Roman"/>
              </a:rPr>
              <a:t>ả	</a:t>
            </a:r>
            <a:r>
              <a:rPr sz="3200" b="1" spc="-5" dirty="0">
                <a:latin typeface="Times New Roman"/>
                <a:cs typeface="Times New Roman"/>
              </a:rPr>
              <a:t>đ</a:t>
            </a:r>
            <a:r>
              <a:rPr sz="3200" b="1" spc="-25" dirty="0">
                <a:latin typeface="Times New Roman"/>
                <a:cs typeface="Times New Roman"/>
              </a:rPr>
              <a:t>ị</a:t>
            </a:r>
            <a:r>
              <a:rPr sz="3200" b="1" spc="-5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h	</a:t>
            </a:r>
            <a:r>
              <a:rPr sz="3200" b="1" spc="-5" dirty="0">
                <a:latin typeface="Times New Roman"/>
                <a:cs typeface="Times New Roman"/>
              </a:rPr>
              <a:t>l</a:t>
            </a:r>
            <a:r>
              <a:rPr sz="3200" b="1" dirty="0">
                <a:latin typeface="Times New Roman"/>
                <a:cs typeface="Times New Roman"/>
              </a:rPr>
              <a:t>à	</a:t>
            </a:r>
            <a:r>
              <a:rPr sz="3200" b="1" spc="-20" dirty="0">
                <a:latin typeface="Times New Roman"/>
                <a:cs typeface="Times New Roman"/>
              </a:rPr>
              <a:t>đ</a:t>
            </a:r>
            <a:r>
              <a:rPr sz="3200" b="1" dirty="0">
                <a:latin typeface="Times New Roman"/>
                <a:cs typeface="Times New Roman"/>
              </a:rPr>
              <a:t>ối	tượ</a:t>
            </a:r>
            <a:r>
              <a:rPr sz="3200" b="1" spc="-1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g	và	</a:t>
            </a:r>
            <a:r>
              <a:rPr sz="3200" b="1" spc="-2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ền	</a:t>
            </a:r>
            <a:r>
              <a:rPr sz="3200" b="1" spc="-20" dirty="0">
                <a:latin typeface="Times New Roman"/>
                <a:cs typeface="Times New Roman"/>
              </a:rPr>
              <a:t>l</a:t>
            </a:r>
            <a:r>
              <a:rPr sz="3200" b="1" dirty="0">
                <a:latin typeface="Times New Roman"/>
                <a:cs typeface="Times New Roman"/>
              </a:rPr>
              <a:t>à	hai  </a:t>
            </a:r>
            <a:r>
              <a:rPr sz="3200" b="1" spc="-5" dirty="0">
                <a:latin typeface="Times New Roman"/>
                <a:cs typeface="Times New Roman"/>
              </a:rPr>
              <a:t>phân phối </a:t>
            </a:r>
            <a:r>
              <a:rPr sz="3200" b="1" dirty="0">
                <a:latin typeface="Times New Roman"/>
                <a:cs typeface="Times New Roman"/>
              </a:rPr>
              <a:t>thống </a:t>
            </a:r>
            <a:r>
              <a:rPr sz="3200" b="1" spc="-5" dirty="0">
                <a:latin typeface="Times New Roman"/>
                <a:cs typeface="Times New Roman"/>
              </a:rPr>
              <a:t>kê </a:t>
            </a:r>
            <a:r>
              <a:rPr sz="3200" b="1" dirty="0">
                <a:latin typeface="Times New Roman"/>
                <a:cs typeface="Times New Roman"/>
              </a:rPr>
              <a:t>riêng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biệt</a:t>
            </a:r>
            <a:endParaRPr sz="3200">
              <a:latin typeface="Times New Roman"/>
              <a:cs typeface="Times New Roman"/>
            </a:endParaRPr>
          </a:p>
          <a:p>
            <a:pPr marL="355600" marR="635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Phân </a:t>
            </a:r>
            <a:r>
              <a:rPr sz="3200" b="1" spc="-10" dirty="0">
                <a:latin typeface="Times New Roman"/>
                <a:cs typeface="Times New Roman"/>
              </a:rPr>
              <a:t>phối </a:t>
            </a:r>
            <a:r>
              <a:rPr sz="3200" b="1" spc="-5" dirty="0">
                <a:latin typeface="Times New Roman"/>
                <a:cs typeface="Times New Roman"/>
              </a:rPr>
              <a:t>nền bao </a:t>
            </a:r>
            <a:r>
              <a:rPr sz="3200" b="1" dirty="0">
                <a:latin typeface="Times New Roman"/>
                <a:cs typeface="Times New Roman"/>
              </a:rPr>
              <a:t>giờ </a:t>
            </a:r>
            <a:r>
              <a:rPr sz="3200" b="1" spc="-5" dirty="0">
                <a:latin typeface="Times New Roman"/>
                <a:cs typeface="Times New Roman"/>
              </a:rPr>
              <a:t>cũng </a:t>
            </a:r>
            <a:r>
              <a:rPr sz="3200" b="1" dirty="0">
                <a:latin typeface="Times New Roman"/>
                <a:cs typeface="Times New Roman"/>
              </a:rPr>
              <a:t>lớn </a:t>
            </a:r>
            <a:r>
              <a:rPr sz="3200" b="1" spc="-5" dirty="0">
                <a:latin typeface="Times New Roman"/>
                <a:cs typeface="Times New Roman"/>
              </a:rPr>
              <a:t>hơn </a:t>
            </a:r>
            <a:r>
              <a:rPr sz="3200" b="1" dirty="0">
                <a:latin typeface="Times New Roman"/>
                <a:cs typeface="Times New Roman"/>
              </a:rPr>
              <a:t>rất </a:t>
            </a:r>
            <a:r>
              <a:rPr sz="3200" b="1" spc="-5" dirty="0">
                <a:latin typeface="Times New Roman"/>
                <a:cs typeface="Times New Roman"/>
              </a:rPr>
              <a:t>nhiều  </a:t>
            </a:r>
            <a:r>
              <a:rPr sz="3200" b="1" dirty="0">
                <a:latin typeface="Times New Roman"/>
                <a:cs typeface="Times New Roman"/>
              </a:rPr>
              <a:t>so với </a:t>
            </a:r>
            <a:r>
              <a:rPr sz="3200" b="1" spc="-5" dirty="0">
                <a:latin typeface="Times New Roman"/>
                <a:cs typeface="Times New Roman"/>
              </a:rPr>
              <a:t>phân bố đối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tượng.</a:t>
            </a:r>
            <a:endParaRPr sz="3200">
              <a:latin typeface="Times New Roman"/>
              <a:cs typeface="Times New Roman"/>
            </a:endParaRPr>
          </a:p>
          <a:p>
            <a:pPr marL="355600" marR="6985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Biểu </a:t>
            </a:r>
            <a:r>
              <a:rPr sz="3200" b="1" spc="-5" dirty="0">
                <a:latin typeface="Times New Roman"/>
                <a:cs typeface="Times New Roman"/>
              </a:rPr>
              <a:t>đồ </a:t>
            </a:r>
            <a:r>
              <a:rPr sz="3200" b="1" dirty="0">
                <a:latin typeface="Times New Roman"/>
                <a:cs typeface="Times New Roman"/>
              </a:rPr>
              <a:t>tần </a:t>
            </a:r>
            <a:r>
              <a:rPr sz="3200" b="1" spc="-5" dirty="0">
                <a:latin typeface="Times New Roman"/>
                <a:cs typeface="Times New Roman"/>
              </a:rPr>
              <a:t>suất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ảnh </a:t>
            </a:r>
            <a:r>
              <a:rPr sz="3200" b="1" dirty="0">
                <a:latin typeface="Times New Roman"/>
                <a:cs typeface="Times New Roman"/>
              </a:rPr>
              <a:t>sẽ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spc="-10" dirty="0">
                <a:latin typeface="Times New Roman"/>
                <a:cs typeface="Times New Roman"/>
              </a:rPr>
              <a:t>tổ </a:t>
            </a:r>
            <a:r>
              <a:rPr sz="3200" b="1" spc="-5" dirty="0">
                <a:latin typeface="Times New Roman"/>
                <a:cs typeface="Times New Roman"/>
              </a:rPr>
              <a:t>hợp của hai  phân phối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này.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71800" y="4736591"/>
            <a:ext cx="5105400" cy="212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11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390852"/>
            <a:ext cx="8074659" cy="305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7620" indent="-457834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Thuật toán </a:t>
            </a:r>
            <a:r>
              <a:rPr sz="3200" b="1" dirty="0">
                <a:latin typeface="Times New Roman"/>
                <a:cs typeface="Times New Roman"/>
              </a:rPr>
              <a:t>lặp </a:t>
            </a:r>
            <a:r>
              <a:rPr sz="3200" b="1" spc="-5" dirty="0">
                <a:latin typeface="Times New Roman"/>
                <a:cs typeface="Times New Roman"/>
              </a:rPr>
              <a:t>do Ridler và </a:t>
            </a:r>
            <a:r>
              <a:rPr sz="3200" b="1" dirty="0">
                <a:latin typeface="Times New Roman"/>
                <a:cs typeface="Times New Roman"/>
              </a:rPr>
              <a:t>Calvard </a:t>
            </a:r>
            <a:r>
              <a:rPr sz="3200" b="1" spc="-5" dirty="0">
                <a:latin typeface="Times New Roman"/>
                <a:cs typeface="Times New Roman"/>
              </a:rPr>
              <a:t>đưa  </a:t>
            </a:r>
            <a:r>
              <a:rPr sz="3200" b="1" dirty="0">
                <a:latin typeface="Times New Roman"/>
                <a:cs typeface="Times New Roman"/>
              </a:rPr>
              <a:t>ra.</a:t>
            </a:r>
            <a:endParaRPr sz="3200">
              <a:latin typeface="Times New Roman"/>
              <a:cs typeface="Times New Roman"/>
            </a:endParaRPr>
          </a:p>
          <a:p>
            <a:pPr marL="469900" marR="5080" indent="-457834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dirty="0">
                <a:latin typeface="Times New Roman"/>
                <a:cs typeface="Times New Roman"/>
              </a:rPr>
              <a:t>Đồ </a:t>
            </a:r>
            <a:r>
              <a:rPr sz="3200" b="1" spc="-5" dirty="0">
                <a:latin typeface="Times New Roman"/>
                <a:cs typeface="Times New Roman"/>
              </a:rPr>
              <a:t>thị tần </a:t>
            </a:r>
            <a:r>
              <a:rPr sz="3200" b="1" spc="-10" dirty="0">
                <a:latin typeface="Times New Roman"/>
                <a:cs typeface="Times New Roman"/>
              </a:rPr>
              <a:t>xuất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dirty="0">
                <a:latin typeface="Times New Roman"/>
                <a:cs typeface="Times New Roman"/>
              </a:rPr>
              <a:t>chia </a:t>
            </a:r>
            <a:r>
              <a:rPr sz="3200" b="1" spc="-5" dirty="0">
                <a:latin typeface="Times New Roman"/>
                <a:cs typeface="Times New Roman"/>
              </a:rPr>
              <a:t>ra </a:t>
            </a:r>
            <a:r>
              <a:rPr sz="3200" b="1" dirty="0">
                <a:latin typeface="Times New Roman"/>
                <a:cs typeface="Times New Roman"/>
              </a:rPr>
              <a:t>làm 2 </a:t>
            </a:r>
            <a:r>
              <a:rPr sz="3200" b="1" spc="-5" dirty="0">
                <a:latin typeface="Times New Roman"/>
                <a:cs typeface="Times New Roman"/>
              </a:rPr>
              <a:t>đoạn  bằng một giá trị ngưỡng </a:t>
            </a:r>
            <a:r>
              <a:rPr sz="3200" b="1" dirty="0">
                <a:latin typeface="Times New Roman"/>
                <a:cs typeface="Times New Roman"/>
              </a:rPr>
              <a:t>θ(0), </a:t>
            </a:r>
            <a:r>
              <a:rPr sz="3200" b="1" spc="-5" dirty="0">
                <a:latin typeface="Times New Roman"/>
                <a:cs typeface="Times New Roman"/>
              </a:rPr>
              <a:t>giá </a:t>
            </a:r>
            <a:r>
              <a:rPr sz="3200" b="1" dirty="0">
                <a:latin typeface="Times New Roman"/>
                <a:cs typeface="Times New Roman"/>
              </a:rPr>
              <a:t>trị </a:t>
            </a:r>
            <a:r>
              <a:rPr sz="3200" b="1" spc="-5" dirty="0">
                <a:latin typeface="Times New Roman"/>
                <a:cs typeface="Times New Roman"/>
              </a:rPr>
              <a:t>này </a:t>
            </a:r>
            <a:r>
              <a:rPr sz="3200" b="1" spc="-20" dirty="0">
                <a:latin typeface="Times New Roman"/>
                <a:cs typeface="Times New Roman"/>
              </a:rPr>
              <a:t>là  </a:t>
            </a:r>
            <a:r>
              <a:rPr sz="3200" b="1" dirty="0">
                <a:latin typeface="Times New Roman"/>
                <a:cs typeface="Times New Roman"/>
              </a:rPr>
              <a:t>giá trị </a:t>
            </a:r>
            <a:r>
              <a:rPr sz="3200" b="1" spc="-5" dirty="0">
                <a:latin typeface="Times New Roman"/>
                <a:cs typeface="Times New Roman"/>
              </a:rPr>
              <a:t>nằm giữa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thang </a:t>
            </a:r>
            <a:r>
              <a:rPr sz="3200" b="1" dirty="0">
                <a:latin typeface="Times New Roman"/>
                <a:cs typeface="Times New Roman"/>
              </a:rPr>
              <a:t>tần </a:t>
            </a:r>
            <a:r>
              <a:rPr sz="3200" b="1" spc="-5" dirty="0">
                <a:latin typeface="Times New Roman"/>
                <a:cs typeface="Times New Roman"/>
              </a:rPr>
              <a:t>suất của  ảnh.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77261" y="752983"/>
            <a:ext cx="4188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</a:rPr>
              <a:t>5.2.2. Thuật toán </a:t>
            </a:r>
            <a:r>
              <a:rPr sz="2800" dirty="0">
                <a:solidFill>
                  <a:srgbClr val="FF0000"/>
                </a:solidFill>
              </a:rPr>
              <a:t>đẳng</a:t>
            </a:r>
            <a:r>
              <a:rPr sz="2800" spc="20" dirty="0">
                <a:solidFill>
                  <a:srgbClr val="FF0000"/>
                </a:solidFill>
              </a:rPr>
              <a:t> </a:t>
            </a:r>
            <a:r>
              <a:rPr sz="2800" spc="-10" dirty="0">
                <a:solidFill>
                  <a:srgbClr val="FF0000"/>
                </a:solidFill>
              </a:rPr>
              <a:t>điệu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213100" y="4064000"/>
            <a:ext cx="4914900" cy="194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12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857757"/>
            <a:ext cx="807339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Giá </a:t>
            </a:r>
            <a:r>
              <a:rPr sz="3200" b="1" spc="-5" dirty="0">
                <a:latin typeface="Times New Roman"/>
                <a:cs typeface="Times New Roman"/>
              </a:rPr>
              <a:t>trị trung </a:t>
            </a:r>
            <a:r>
              <a:rPr sz="3200" b="1" spc="-10" dirty="0">
                <a:latin typeface="Times New Roman"/>
                <a:cs typeface="Times New Roman"/>
              </a:rPr>
              <a:t>bình </a:t>
            </a:r>
            <a:r>
              <a:rPr sz="3200" b="1" dirty="0">
                <a:latin typeface="Times New Roman"/>
                <a:cs typeface="Times New Roman"/>
              </a:rPr>
              <a:t>mẫu </a:t>
            </a:r>
            <a:r>
              <a:rPr sz="3200" b="1" spc="-5" dirty="0">
                <a:latin typeface="Times New Roman"/>
                <a:cs typeface="Times New Roman"/>
              </a:rPr>
              <a:t>m(f,0) của đối </a:t>
            </a:r>
            <a:r>
              <a:rPr sz="3200" b="1" dirty="0">
                <a:latin typeface="Times New Roman"/>
                <a:cs typeface="Times New Roman"/>
              </a:rPr>
              <a:t>tượng  và</a:t>
            </a:r>
            <a:r>
              <a:rPr sz="3200" b="1" spc="20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m(b,0)</a:t>
            </a:r>
            <a:r>
              <a:rPr sz="3200" b="1" spc="204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của</a:t>
            </a:r>
            <a:r>
              <a:rPr sz="3200" b="1" spc="19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nền</a:t>
            </a:r>
            <a:r>
              <a:rPr sz="3200" b="1" spc="204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được</a:t>
            </a:r>
            <a:r>
              <a:rPr sz="3200" b="1" spc="19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tính</a:t>
            </a:r>
            <a:r>
              <a:rPr sz="3200" b="1" spc="19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toán</a:t>
            </a:r>
            <a:r>
              <a:rPr sz="3200" b="1" spc="19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theo</a:t>
            </a:r>
            <a:r>
              <a:rPr sz="3200" b="1" spc="20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công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440" y="1833499"/>
            <a:ext cx="9480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/>
                <a:cs typeface="Times New Roman"/>
              </a:rPr>
              <a:t>thức: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76803" y="3315158"/>
            <a:ext cx="2202815" cy="0"/>
          </a:xfrm>
          <a:custGeom>
            <a:avLst/>
            <a:gdLst/>
            <a:ahLst/>
            <a:cxnLst/>
            <a:rect l="l" t="t" r="r" b="b"/>
            <a:pathLst>
              <a:path w="2202815">
                <a:moveTo>
                  <a:pt x="0" y="0"/>
                </a:moveTo>
                <a:lnTo>
                  <a:pt x="2202512" y="0"/>
                </a:lnTo>
              </a:path>
            </a:pathLst>
          </a:custGeom>
          <a:ln w="18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46118" y="3297285"/>
            <a:ext cx="644525" cy="3270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50" i="1" spc="15" dirty="0">
                <a:latin typeface="Times New Roman"/>
                <a:cs typeface="Times New Roman"/>
              </a:rPr>
              <a:t>G</a:t>
            </a:r>
            <a:r>
              <a:rPr sz="1950" i="1" spc="-265" dirty="0">
                <a:latin typeface="Times New Roman"/>
                <a:cs typeface="Times New Roman"/>
              </a:rPr>
              <a:t> </a:t>
            </a:r>
            <a:r>
              <a:rPr sz="1950" spc="-40" dirty="0">
                <a:latin typeface="Times New Roman"/>
                <a:cs typeface="Times New Roman"/>
              </a:rPr>
              <a:t>max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43309" y="2092316"/>
            <a:ext cx="643255" cy="3270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50" i="1" spc="15" dirty="0">
                <a:latin typeface="Times New Roman"/>
                <a:cs typeface="Times New Roman"/>
              </a:rPr>
              <a:t>G</a:t>
            </a:r>
            <a:r>
              <a:rPr sz="1950" i="1" spc="-270" dirty="0">
                <a:latin typeface="Times New Roman"/>
                <a:cs typeface="Times New Roman"/>
              </a:rPr>
              <a:t> </a:t>
            </a:r>
            <a:r>
              <a:rPr sz="1950" spc="-40" dirty="0">
                <a:latin typeface="Times New Roman"/>
                <a:cs typeface="Times New Roman"/>
              </a:rPr>
              <a:t>max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0803" y="2942295"/>
            <a:ext cx="908685" cy="3270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50" i="1" spc="10" dirty="0">
                <a:latin typeface="Times New Roman"/>
                <a:cs typeface="Times New Roman"/>
              </a:rPr>
              <a:t>g</a:t>
            </a:r>
            <a:r>
              <a:rPr sz="1950" i="1" spc="-275" dirty="0">
                <a:latin typeface="Times New Roman"/>
                <a:cs typeface="Times New Roman"/>
              </a:rPr>
              <a:t> </a:t>
            </a:r>
            <a:r>
              <a:rPr sz="1950" spc="40" dirty="0">
                <a:latin typeface="Symbol"/>
                <a:cs typeface="Symbol"/>
              </a:rPr>
              <a:t></a:t>
            </a:r>
            <a:r>
              <a:rPr sz="1950" i="1" spc="40" dirty="0">
                <a:latin typeface="Times New Roman"/>
                <a:cs typeface="Times New Roman"/>
              </a:rPr>
              <a:t>G</a:t>
            </a:r>
            <a:r>
              <a:rPr sz="1950" i="1" spc="-24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min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21646" y="3339636"/>
            <a:ext cx="1372870" cy="802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7650" spc="-15" baseline="-8714" dirty="0">
                <a:latin typeface="Symbol"/>
                <a:cs typeface="Symbol"/>
              </a:rPr>
              <a:t></a:t>
            </a:r>
            <a:r>
              <a:rPr sz="7650" spc="-1312" baseline="-8714" dirty="0">
                <a:latin typeface="Times New Roman"/>
                <a:cs typeface="Times New Roman"/>
              </a:rPr>
              <a:t> </a:t>
            </a:r>
            <a:r>
              <a:rPr sz="3400" i="1" spc="135" dirty="0">
                <a:latin typeface="Times New Roman"/>
                <a:cs typeface="Times New Roman"/>
              </a:rPr>
              <a:t>h</a:t>
            </a:r>
            <a:r>
              <a:rPr sz="3400" spc="135" dirty="0">
                <a:latin typeface="Times New Roman"/>
                <a:cs typeface="Times New Roman"/>
              </a:rPr>
              <a:t>(</a:t>
            </a:r>
            <a:r>
              <a:rPr sz="3400" i="1" spc="135" dirty="0">
                <a:latin typeface="Times New Roman"/>
                <a:cs typeface="Times New Roman"/>
              </a:rPr>
              <a:t>g</a:t>
            </a:r>
            <a:r>
              <a:rPr sz="3400" spc="13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18846" y="2134666"/>
            <a:ext cx="1978025" cy="802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7650" spc="-15" baseline="-8714" dirty="0">
                <a:latin typeface="Symbol"/>
                <a:cs typeface="Symbol"/>
              </a:rPr>
              <a:t></a:t>
            </a:r>
            <a:r>
              <a:rPr sz="7650" spc="-1042" baseline="-8714" dirty="0">
                <a:latin typeface="Times New Roman"/>
                <a:cs typeface="Times New Roman"/>
              </a:rPr>
              <a:t> </a:t>
            </a:r>
            <a:r>
              <a:rPr sz="3400" i="1" spc="-10" dirty="0">
                <a:latin typeface="Times New Roman"/>
                <a:cs typeface="Times New Roman"/>
              </a:rPr>
              <a:t>g</a:t>
            </a:r>
            <a:r>
              <a:rPr sz="3400" i="1" spc="-285" dirty="0">
                <a:latin typeface="Times New Roman"/>
                <a:cs typeface="Times New Roman"/>
              </a:rPr>
              <a:t> </a:t>
            </a:r>
            <a:r>
              <a:rPr sz="3400" spc="-10" dirty="0">
                <a:latin typeface="Symbol"/>
                <a:cs typeface="Symbol"/>
              </a:rPr>
              <a:t></a:t>
            </a:r>
            <a:r>
              <a:rPr sz="3400" spc="-395" dirty="0">
                <a:latin typeface="Times New Roman"/>
                <a:cs typeface="Times New Roman"/>
              </a:rPr>
              <a:t> </a:t>
            </a:r>
            <a:r>
              <a:rPr sz="3400" i="1" spc="135" dirty="0">
                <a:latin typeface="Times New Roman"/>
                <a:cs typeface="Times New Roman"/>
              </a:rPr>
              <a:t>h</a:t>
            </a:r>
            <a:r>
              <a:rPr sz="3400" spc="135" dirty="0">
                <a:latin typeface="Times New Roman"/>
                <a:cs typeface="Times New Roman"/>
              </a:rPr>
              <a:t>(</a:t>
            </a:r>
            <a:r>
              <a:rPr sz="3400" i="1" spc="135" dirty="0">
                <a:latin typeface="Times New Roman"/>
                <a:cs typeface="Times New Roman"/>
              </a:rPr>
              <a:t>g</a:t>
            </a:r>
            <a:r>
              <a:rPr sz="3400" spc="13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00628" y="2052827"/>
            <a:ext cx="2379345" cy="2524125"/>
          </a:xfrm>
          <a:custGeom>
            <a:avLst/>
            <a:gdLst/>
            <a:ahLst/>
            <a:cxnLst/>
            <a:rect l="l" t="t" r="r" b="b"/>
            <a:pathLst>
              <a:path w="2379345" h="2524125">
                <a:moveTo>
                  <a:pt x="0" y="2523744"/>
                </a:moveTo>
                <a:lnTo>
                  <a:pt x="2378964" y="2523744"/>
                </a:lnTo>
                <a:lnTo>
                  <a:pt x="2378964" y="0"/>
                </a:lnTo>
                <a:lnTo>
                  <a:pt x="0" y="0"/>
                </a:lnTo>
                <a:lnTo>
                  <a:pt x="0" y="252374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5440" y="4147276"/>
            <a:ext cx="7799070" cy="1922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3365" algn="ctr">
              <a:lnSpc>
                <a:spcPct val="100000"/>
              </a:lnSpc>
              <a:spcBef>
                <a:spcPts val="130"/>
              </a:spcBef>
            </a:pPr>
            <a:r>
              <a:rPr sz="1950" i="1" spc="10" dirty="0">
                <a:latin typeface="Times New Roman"/>
                <a:cs typeface="Times New Roman"/>
              </a:rPr>
              <a:t>g</a:t>
            </a:r>
            <a:r>
              <a:rPr sz="1950" i="1" spc="-245" dirty="0">
                <a:latin typeface="Times New Roman"/>
                <a:cs typeface="Times New Roman"/>
              </a:rPr>
              <a:t> </a:t>
            </a:r>
            <a:r>
              <a:rPr sz="1950" spc="40" dirty="0">
                <a:latin typeface="Symbol"/>
                <a:cs typeface="Symbol"/>
              </a:rPr>
              <a:t></a:t>
            </a:r>
            <a:r>
              <a:rPr sz="1950" i="1" spc="40" dirty="0">
                <a:latin typeface="Times New Roman"/>
                <a:cs typeface="Times New Roman"/>
              </a:rPr>
              <a:t>G</a:t>
            </a:r>
            <a:r>
              <a:rPr sz="1950" i="1" spc="-20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min</a:t>
            </a: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  <a:spcBef>
                <a:spcPts val="1745"/>
              </a:spcBef>
            </a:pPr>
            <a:r>
              <a:rPr sz="2800" b="1" spc="-10" dirty="0">
                <a:latin typeface="Times New Roman"/>
                <a:cs typeface="Times New Roman"/>
              </a:rPr>
              <a:t>m(f,k) được </a:t>
            </a:r>
            <a:r>
              <a:rPr sz="2800" b="1" dirty="0">
                <a:latin typeface="Times New Roman"/>
                <a:cs typeface="Times New Roman"/>
              </a:rPr>
              <a:t>tính </a:t>
            </a:r>
            <a:r>
              <a:rPr sz="2800" b="1" spc="-5" dirty="0">
                <a:latin typeface="Times New Roman"/>
                <a:cs typeface="Times New Roman"/>
              </a:rPr>
              <a:t>với Gmin = 0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Gmax = </a:t>
            </a:r>
            <a:r>
              <a:rPr sz="2800" b="1" spc="-15" dirty="0">
                <a:latin typeface="Times New Roman"/>
                <a:cs typeface="Times New Roman"/>
              </a:rPr>
              <a:t>θ(k)  </a:t>
            </a:r>
            <a:r>
              <a:rPr sz="2800" b="1" spc="-10" dirty="0">
                <a:latin typeface="Times New Roman"/>
                <a:cs typeface="Times New Roman"/>
              </a:rPr>
              <a:t>m(b,k) được </a:t>
            </a:r>
            <a:r>
              <a:rPr sz="2800" b="1" dirty="0">
                <a:latin typeface="Times New Roman"/>
                <a:cs typeface="Times New Roman"/>
              </a:rPr>
              <a:t>tính </a:t>
            </a:r>
            <a:r>
              <a:rPr sz="2800" b="1" spc="-5" dirty="0">
                <a:latin typeface="Times New Roman"/>
                <a:cs typeface="Times New Roman"/>
              </a:rPr>
              <a:t>với Gmin = θ(k)+1và Gmax =</a:t>
            </a:r>
            <a:r>
              <a:rPr sz="2800" b="1" spc="18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255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13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857757"/>
            <a:ext cx="56318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Times New Roman"/>
                <a:cs typeface="Times New Roman"/>
              </a:rPr>
              <a:t>Ngưỡng θ(k) được </a:t>
            </a:r>
            <a:r>
              <a:rPr sz="3200" b="1" dirty="0">
                <a:latin typeface="Times New Roman"/>
                <a:cs typeface="Times New Roman"/>
              </a:rPr>
              <a:t>tính </a:t>
            </a:r>
            <a:r>
              <a:rPr sz="3200" b="1" spc="-5" dirty="0">
                <a:latin typeface="Times New Roman"/>
                <a:cs typeface="Times New Roman"/>
              </a:rPr>
              <a:t>như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sau: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49376" y="2491423"/>
            <a:ext cx="3483610" cy="0"/>
          </a:xfrm>
          <a:custGeom>
            <a:avLst/>
            <a:gdLst/>
            <a:ahLst/>
            <a:cxnLst/>
            <a:rect l="l" t="t" r="r" b="b"/>
            <a:pathLst>
              <a:path w="3483609">
                <a:moveTo>
                  <a:pt x="0" y="0"/>
                </a:moveTo>
                <a:lnTo>
                  <a:pt x="3483580" y="0"/>
                </a:lnTo>
              </a:path>
            </a:pathLst>
          </a:custGeom>
          <a:ln w="227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28665" y="1748670"/>
            <a:ext cx="5618480" cy="668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6300" b="0" i="1" spc="-82" baseline="-33730" dirty="0">
                <a:latin typeface="Symbol"/>
                <a:cs typeface="Symbol"/>
              </a:rPr>
              <a:t></a:t>
            </a:r>
            <a:r>
              <a:rPr sz="6300" b="0" i="1" spc="-862" baseline="-33730" dirty="0">
                <a:latin typeface="Times New Roman"/>
                <a:cs typeface="Times New Roman"/>
              </a:rPr>
              <a:t> </a:t>
            </a:r>
            <a:r>
              <a:rPr sz="6000" b="0" spc="104" baseline="-35416" dirty="0">
                <a:latin typeface="Times New Roman"/>
                <a:cs typeface="Times New Roman"/>
              </a:rPr>
              <a:t>(</a:t>
            </a:r>
            <a:r>
              <a:rPr sz="6000" b="0" i="1" spc="104" baseline="-35416" dirty="0">
                <a:latin typeface="Times New Roman"/>
                <a:cs typeface="Times New Roman"/>
              </a:rPr>
              <a:t>k</a:t>
            </a:r>
            <a:r>
              <a:rPr sz="6000" b="0" i="1" spc="-7" baseline="-35416" dirty="0">
                <a:latin typeface="Times New Roman"/>
                <a:cs typeface="Times New Roman"/>
              </a:rPr>
              <a:t> </a:t>
            </a:r>
            <a:r>
              <a:rPr sz="6000" b="0" spc="44" baseline="-35416" dirty="0">
                <a:latin typeface="Symbol"/>
                <a:cs typeface="Symbol"/>
              </a:rPr>
              <a:t></a:t>
            </a:r>
            <a:r>
              <a:rPr sz="6000" b="0" spc="44" baseline="-35416" dirty="0">
                <a:latin typeface="Times New Roman"/>
                <a:cs typeface="Times New Roman"/>
              </a:rPr>
              <a:t>1)</a:t>
            </a:r>
            <a:r>
              <a:rPr sz="6000" b="0" spc="-232" baseline="-35416" dirty="0">
                <a:latin typeface="Times New Roman"/>
                <a:cs typeface="Times New Roman"/>
              </a:rPr>
              <a:t> </a:t>
            </a:r>
            <a:r>
              <a:rPr sz="6000" b="0" spc="82" baseline="-35416" dirty="0">
                <a:latin typeface="Symbol"/>
                <a:cs typeface="Symbol"/>
              </a:rPr>
              <a:t></a:t>
            </a:r>
            <a:r>
              <a:rPr sz="6000" b="0" spc="270" baseline="-35416" dirty="0">
                <a:latin typeface="Times New Roman"/>
                <a:cs typeface="Times New Roman"/>
              </a:rPr>
              <a:t> </a:t>
            </a:r>
            <a:r>
              <a:rPr sz="4000" b="0" i="1" spc="40" dirty="0">
                <a:latin typeface="Times New Roman"/>
                <a:cs typeface="Times New Roman"/>
              </a:rPr>
              <a:t>m</a:t>
            </a:r>
            <a:r>
              <a:rPr sz="4000" b="0" spc="40" dirty="0">
                <a:latin typeface="Times New Roman"/>
                <a:cs typeface="Times New Roman"/>
              </a:rPr>
              <a:t>(</a:t>
            </a:r>
            <a:r>
              <a:rPr sz="4000" b="0" spc="-204" dirty="0">
                <a:latin typeface="Times New Roman"/>
                <a:cs typeface="Times New Roman"/>
              </a:rPr>
              <a:t> </a:t>
            </a:r>
            <a:r>
              <a:rPr sz="4000" b="0" i="1" spc="25" dirty="0">
                <a:latin typeface="Times New Roman"/>
                <a:cs typeface="Times New Roman"/>
              </a:rPr>
              <a:t>f</a:t>
            </a:r>
            <a:r>
              <a:rPr sz="4000" b="0" i="1" spc="-135" dirty="0">
                <a:latin typeface="Times New Roman"/>
                <a:cs typeface="Times New Roman"/>
              </a:rPr>
              <a:t> </a:t>
            </a:r>
            <a:r>
              <a:rPr sz="4000" b="0" spc="25" dirty="0">
                <a:latin typeface="Times New Roman"/>
                <a:cs typeface="Times New Roman"/>
              </a:rPr>
              <a:t>,</a:t>
            </a:r>
            <a:r>
              <a:rPr sz="4000" b="0" spc="-615" dirty="0">
                <a:latin typeface="Times New Roman"/>
                <a:cs typeface="Times New Roman"/>
              </a:rPr>
              <a:t> </a:t>
            </a:r>
            <a:r>
              <a:rPr sz="4000" b="0" i="1" spc="190" dirty="0">
                <a:latin typeface="Times New Roman"/>
                <a:cs typeface="Times New Roman"/>
              </a:rPr>
              <a:t>k</a:t>
            </a:r>
            <a:r>
              <a:rPr sz="4000" b="0" spc="190" dirty="0">
                <a:latin typeface="Times New Roman"/>
                <a:cs typeface="Times New Roman"/>
              </a:rPr>
              <a:t>)</a:t>
            </a:r>
            <a:r>
              <a:rPr sz="4000" b="0" spc="-280" dirty="0">
                <a:latin typeface="Times New Roman"/>
                <a:cs typeface="Times New Roman"/>
              </a:rPr>
              <a:t> </a:t>
            </a:r>
            <a:r>
              <a:rPr sz="4000" b="0" spc="55" dirty="0">
                <a:latin typeface="Symbol"/>
                <a:cs typeface="Symbol"/>
              </a:rPr>
              <a:t></a:t>
            </a:r>
            <a:r>
              <a:rPr sz="4000" b="0" spc="-260" dirty="0">
                <a:latin typeface="Times New Roman"/>
                <a:cs typeface="Times New Roman"/>
              </a:rPr>
              <a:t> </a:t>
            </a:r>
            <a:r>
              <a:rPr sz="4000" b="0" i="1" spc="15" dirty="0">
                <a:latin typeface="Times New Roman"/>
                <a:cs typeface="Times New Roman"/>
              </a:rPr>
              <a:t>m</a:t>
            </a:r>
            <a:r>
              <a:rPr sz="4000" b="0" spc="15" dirty="0">
                <a:latin typeface="Times New Roman"/>
                <a:cs typeface="Times New Roman"/>
              </a:rPr>
              <a:t>(</a:t>
            </a:r>
            <a:r>
              <a:rPr sz="4000" b="0" i="1" spc="15" dirty="0">
                <a:latin typeface="Times New Roman"/>
                <a:cs typeface="Times New Roman"/>
              </a:rPr>
              <a:t>b</a:t>
            </a:r>
            <a:r>
              <a:rPr sz="4000" b="0" spc="15" dirty="0">
                <a:latin typeface="Times New Roman"/>
                <a:cs typeface="Times New Roman"/>
              </a:rPr>
              <a:t>,</a:t>
            </a:r>
            <a:r>
              <a:rPr sz="4000" b="0" spc="-630" dirty="0">
                <a:latin typeface="Times New Roman"/>
                <a:cs typeface="Times New Roman"/>
              </a:rPr>
              <a:t> </a:t>
            </a:r>
            <a:r>
              <a:rPr sz="4000" b="0" i="1" spc="195" dirty="0">
                <a:latin typeface="Times New Roman"/>
                <a:cs typeface="Times New Roman"/>
              </a:rPr>
              <a:t>k</a:t>
            </a:r>
            <a:r>
              <a:rPr sz="4000" b="0" spc="195" dirty="0"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1580" y="1784604"/>
            <a:ext cx="5724525" cy="1344295"/>
          </a:xfrm>
          <a:custGeom>
            <a:avLst/>
            <a:gdLst/>
            <a:ahLst/>
            <a:cxnLst/>
            <a:rect l="l" t="t" r="r" b="b"/>
            <a:pathLst>
              <a:path w="5724525" h="1344295">
                <a:moveTo>
                  <a:pt x="0" y="1344168"/>
                </a:moveTo>
                <a:lnTo>
                  <a:pt x="5724144" y="1344168"/>
                </a:lnTo>
                <a:lnTo>
                  <a:pt x="5724144" y="0"/>
                </a:lnTo>
                <a:lnTo>
                  <a:pt x="0" y="0"/>
                </a:lnTo>
                <a:lnTo>
                  <a:pt x="0" y="134416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1140" y="2496092"/>
            <a:ext cx="7844790" cy="2518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01825" algn="ctr">
              <a:lnSpc>
                <a:spcPct val="100000"/>
              </a:lnSpc>
              <a:spcBef>
                <a:spcPts val="90"/>
              </a:spcBef>
            </a:pPr>
            <a:r>
              <a:rPr sz="4000" spc="50" dirty="0">
                <a:latin typeface="Times New Roman"/>
                <a:cs typeface="Times New Roman"/>
              </a:rPr>
              <a:t>2</a:t>
            </a:r>
            <a:endParaRPr sz="4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331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Thuật toán được </a:t>
            </a:r>
            <a:r>
              <a:rPr sz="3200" b="1" dirty="0">
                <a:latin typeface="Times New Roman"/>
                <a:cs typeface="Times New Roman"/>
              </a:rPr>
              <a:t>lặp </a:t>
            </a:r>
            <a:r>
              <a:rPr sz="3200" b="1" spc="-5" dirty="0">
                <a:latin typeface="Times New Roman"/>
                <a:cs typeface="Times New Roman"/>
              </a:rPr>
              <a:t>đi lặp </a:t>
            </a:r>
            <a:r>
              <a:rPr sz="3200" b="1" dirty="0">
                <a:latin typeface="Times New Roman"/>
                <a:cs typeface="Times New Roman"/>
              </a:rPr>
              <a:t>lại </a:t>
            </a:r>
            <a:r>
              <a:rPr sz="3200" b="1" spc="-5" dirty="0">
                <a:latin typeface="Times New Roman"/>
                <a:cs typeface="Times New Roman"/>
              </a:rPr>
              <a:t>cho đến </a:t>
            </a:r>
            <a:r>
              <a:rPr sz="3200" b="1" spc="-10" dirty="0">
                <a:latin typeface="Times New Roman"/>
                <a:cs typeface="Times New Roman"/>
              </a:rPr>
              <a:t>khi  </a:t>
            </a:r>
            <a:r>
              <a:rPr sz="3200" b="1" spc="-5" dirty="0">
                <a:latin typeface="Times New Roman"/>
                <a:cs typeface="Times New Roman"/>
              </a:rPr>
              <a:t>θ(k) </a:t>
            </a:r>
            <a:r>
              <a:rPr sz="3200" b="1" dirty="0">
                <a:latin typeface="Times New Roman"/>
                <a:cs typeface="Times New Roman"/>
              </a:rPr>
              <a:t>= θ(k+1) </a:t>
            </a:r>
            <a:r>
              <a:rPr sz="3200" b="1" spc="-5" dirty="0">
                <a:latin typeface="Times New Roman"/>
                <a:cs typeface="Times New Roman"/>
              </a:rPr>
              <a:t>thì ngưỡng được </a:t>
            </a:r>
            <a:r>
              <a:rPr sz="3200" b="1" dirty="0">
                <a:latin typeface="Times New Roman"/>
                <a:cs typeface="Times New Roman"/>
              </a:rPr>
              <a:t>chọn </a:t>
            </a:r>
            <a:r>
              <a:rPr sz="3200" b="1" spc="-15" dirty="0">
                <a:latin typeface="Times New Roman"/>
                <a:cs typeface="Times New Roman"/>
              </a:rPr>
              <a:t>là  </a:t>
            </a:r>
            <a:r>
              <a:rPr sz="3200" b="1" spc="-5" dirty="0">
                <a:latin typeface="Times New Roman"/>
                <a:cs typeface="Times New Roman"/>
              </a:rPr>
              <a:t>ngưỡng </a:t>
            </a:r>
            <a:r>
              <a:rPr sz="3200" b="1" dirty="0">
                <a:latin typeface="Times New Roman"/>
                <a:cs typeface="Times New Roman"/>
              </a:rPr>
              <a:t>không </a:t>
            </a:r>
            <a:r>
              <a:rPr sz="3200" b="1" spc="-5" dirty="0">
                <a:latin typeface="Times New Roman"/>
                <a:cs typeface="Times New Roman"/>
              </a:rPr>
              <a:t>đổi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này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14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685008"/>
            <a:ext cx="7897495" cy="11957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Ví </a:t>
            </a:r>
            <a:r>
              <a:rPr sz="3200" b="1" spc="-5" dirty="0">
                <a:latin typeface="Times New Roman"/>
                <a:cs typeface="Times New Roman"/>
              </a:rPr>
              <a:t>dụ: </a:t>
            </a:r>
            <a:r>
              <a:rPr sz="3200" b="1" dirty="0">
                <a:latin typeface="Times New Roman"/>
                <a:cs typeface="Times New Roman"/>
              </a:rPr>
              <a:t>Tìm </a:t>
            </a:r>
            <a:r>
              <a:rPr sz="3200" b="1" spc="-5" dirty="0">
                <a:latin typeface="Times New Roman"/>
                <a:cs typeface="Times New Roman"/>
              </a:rPr>
              <a:t>ngưỡng </a:t>
            </a:r>
            <a:r>
              <a:rPr sz="3200" b="1" dirty="0">
                <a:latin typeface="Times New Roman"/>
                <a:cs typeface="Times New Roman"/>
              </a:rPr>
              <a:t>từ </a:t>
            </a:r>
            <a:r>
              <a:rPr sz="3200" b="1" spc="-5" dirty="0">
                <a:latin typeface="Times New Roman"/>
                <a:cs typeface="Times New Roman"/>
              </a:rPr>
              <a:t>thuật </a:t>
            </a:r>
            <a:r>
              <a:rPr sz="3200" b="1" dirty="0">
                <a:latin typeface="Times New Roman"/>
                <a:cs typeface="Times New Roman"/>
              </a:rPr>
              <a:t>toán </a:t>
            </a:r>
            <a:r>
              <a:rPr sz="3200" b="1" spc="-5" dirty="0">
                <a:latin typeface="Times New Roman"/>
                <a:cs typeface="Times New Roman"/>
              </a:rPr>
              <a:t>đẳng</a:t>
            </a:r>
            <a:r>
              <a:rPr sz="3200" b="1" spc="-9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điệu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5600" algn="l"/>
                <a:tab pos="1693545" algn="l"/>
                <a:tab pos="2303145" algn="l"/>
                <a:tab pos="2913380" algn="l"/>
                <a:tab pos="3522979" algn="l"/>
                <a:tab pos="4132579" algn="l"/>
                <a:tab pos="4742180" algn="l"/>
                <a:tab pos="5556250" algn="l"/>
                <a:tab pos="6165850" algn="l"/>
              </a:tabLst>
            </a:pPr>
            <a:r>
              <a:rPr sz="3200" b="1" dirty="0">
                <a:latin typeface="Times New Roman"/>
                <a:cs typeface="Times New Roman"/>
              </a:rPr>
              <a:t>I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= [12	34	</a:t>
            </a:r>
            <a:r>
              <a:rPr sz="3200" b="1" spc="5" dirty="0">
                <a:latin typeface="Times New Roman"/>
                <a:cs typeface="Times New Roman"/>
              </a:rPr>
              <a:t>45	</a:t>
            </a:r>
            <a:r>
              <a:rPr sz="3200" b="1" dirty="0">
                <a:latin typeface="Times New Roman"/>
                <a:cs typeface="Times New Roman"/>
              </a:rPr>
              <a:t>45	46	78	201	78	60];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746883"/>
            <a:ext cx="8303259" cy="529336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77190" indent="-365125" algn="just">
              <a:lnSpc>
                <a:spcPct val="100000"/>
              </a:lnSpc>
              <a:spcBef>
                <a:spcPts val="96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4 kỹ thuật </a:t>
            </a:r>
            <a:r>
              <a:rPr sz="3600" b="1" spc="-5" dirty="0">
                <a:latin typeface="Times New Roman"/>
                <a:cs typeface="Times New Roman"/>
              </a:rPr>
              <a:t>cơ bản </a:t>
            </a:r>
            <a:r>
              <a:rPr sz="3600" b="1" dirty="0">
                <a:latin typeface="Times New Roman"/>
                <a:cs typeface="Times New Roman"/>
              </a:rPr>
              <a:t>trong </a:t>
            </a:r>
            <a:r>
              <a:rPr sz="3600" b="1" spc="-5" dirty="0">
                <a:latin typeface="Times New Roman"/>
                <a:cs typeface="Times New Roman"/>
              </a:rPr>
              <a:t>nén</a:t>
            </a:r>
            <a:r>
              <a:rPr sz="3600" b="1" spc="-5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ảnh:</a:t>
            </a:r>
            <a:endParaRPr sz="3600">
              <a:latin typeface="Times New Roman"/>
              <a:cs typeface="Times New Roman"/>
            </a:endParaRPr>
          </a:p>
          <a:p>
            <a:pPr marL="698500" marR="5080" lvl="1" indent="-3429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720725" algn="l"/>
              </a:tabLst>
            </a:pP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Nén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ảnh 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thống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kê: </a:t>
            </a:r>
            <a:r>
              <a:rPr sz="3600" b="1" spc="-5" dirty="0">
                <a:latin typeface="Times New Roman"/>
                <a:cs typeface="Times New Roman"/>
              </a:rPr>
              <a:t>dựa </a:t>
            </a:r>
            <a:r>
              <a:rPr sz="3600" b="1" dirty="0">
                <a:latin typeface="Times New Roman"/>
                <a:cs typeface="Times New Roman"/>
              </a:rPr>
              <a:t>vào việc thống  </a:t>
            </a:r>
            <a:r>
              <a:rPr sz="3600" b="1" spc="-5" dirty="0">
                <a:latin typeface="Times New Roman"/>
                <a:cs typeface="Times New Roman"/>
              </a:rPr>
              <a:t>kê </a:t>
            </a:r>
            <a:r>
              <a:rPr sz="3600" b="1" dirty="0">
                <a:latin typeface="Times New Roman"/>
                <a:cs typeface="Times New Roman"/>
              </a:rPr>
              <a:t>tần xuất xuất </a:t>
            </a:r>
            <a:r>
              <a:rPr sz="3600" b="1" spc="-5" dirty="0">
                <a:latin typeface="Times New Roman"/>
                <a:cs typeface="Times New Roman"/>
              </a:rPr>
              <a:t>hiện </a:t>
            </a:r>
            <a:r>
              <a:rPr sz="3600" b="1" dirty="0">
                <a:latin typeface="Times New Roman"/>
                <a:cs typeface="Times New Roman"/>
              </a:rPr>
              <a:t>của </a:t>
            </a:r>
            <a:r>
              <a:rPr sz="3600" b="1" spc="-10" dirty="0">
                <a:latin typeface="Times New Roman"/>
                <a:cs typeface="Times New Roman"/>
              </a:rPr>
              <a:t>giá </a:t>
            </a:r>
            <a:r>
              <a:rPr sz="3600" b="1" dirty="0">
                <a:latin typeface="Times New Roman"/>
                <a:cs typeface="Times New Roman"/>
              </a:rPr>
              <a:t>trị các  </a:t>
            </a:r>
            <a:r>
              <a:rPr sz="3600" b="1" spc="-5" dirty="0">
                <a:latin typeface="Times New Roman"/>
                <a:cs typeface="Times New Roman"/>
              </a:rPr>
              <a:t>điểm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ảnh</a:t>
            </a:r>
            <a:endParaRPr sz="3600">
              <a:latin typeface="Times New Roman"/>
              <a:cs typeface="Times New Roman"/>
            </a:endParaRPr>
          </a:p>
          <a:p>
            <a:pPr marL="698500" marR="5080" lvl="1" indent="-342900" algn="just">
              <a:lnSpc>
                <a:spcPct val="100000"/>
              </a:lnSpc>
              <a:spcBef>
                <a:spcPts val="870"/>
              </a:spcBef>
              <a:buSzPct val="97222"/>
              <a:buFont typeface="Wingdings"/>
              <a:buChar char=""/>
              <a:tabLst>
                <a:tab pos="720725" algn="l"/>
              </a:tabLst>
            </a:pP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Nén 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ảnh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không gian</a:t>
            </a:r>
            <a:r>
              <a:rPr sz="3600" b="1" i="1" spc="-5" dirty="0">
                <a:latin typeface="Times New Roman"/>
                <a:cs typeface="Times New Roman"/>
              </a:rPr>
              <a:t>: </a:t>
            </a:r>
            <a:r>
              <a:rPr sz="3600" b="1" spc="-5" dirty="0">
                <a:latin typeface="Times New Roman"/>
                <a:cs typeface="Times New Roman"/>
              </a:rPr>
              <a:t>dựa </a:t>
            </a:r>
            <a:r>
              <a:rPr sz="3600" b="1" dirty="0">
                <a:latin typeface="Times New Roman"/>
                <a:cs typeface="Times New Roman"/>
              </a:rPr>
              <a:t>vào vị trí  </a:t>
            </a:r>
            <a:r>
              <a:rPr sz="3600" b="1" spc="-5" dirty="0">
                <a:latin typeface="Times New Roman"/>
                <a:cs typeface="Times New Roman"/>
              </a:rPr>
              <a:t>không </a:t>
            </a:r>
            <a:r>
              <a:rPr sz="3600" b="1" dirty="0">
                <a:latin typeface="Times New Roman"/>
                <a:cs typeface="Times New Roman"/>
              </a:rPr>
              <a:t>gian của các điểm ảnh để tiến  hành mã </a:t>
            </a:r>
            <a:r>
              <a:rPr sz="3600" b="1" spc="-5" dirty="0">
                <a:latin typeface="Times New Roman"/>
                <a:cs typeface="Times New Roman"/>
              </a:rPr>
              <a:t>hóa. Kỹ </a:t>
            </a:r>
            <a:r>
              <a:rPr sz="3600" b="1" dirty="0">
                <a:latin typeface="Times New Roman"/>
                <a:cs typeface="Times New Roman"/>
              </a:rPr>
              <a:t>thuật lợi dụng sự  giống </a:t>
            </a:r>
            <a:r>
              <a:rPr sz="3600" b="1" spc="-5" dirty="0">
                <a:latin typeface="Times New Roman"/>
                <a:cs typeface="Times New Roman"/>
              </a:rPr>
              <a:t>nhau </a:t>
            </a:r>
            <a:r>
              <a:rPr sz="3600" b="1" dirty="0">
                <a:latin typeface="Times New Roman"/>
                <a:cs typeface="Times New Roman"/>
              </a:rPr>
              <a:t>của các </a:t>
            </a:r>
            <a:r>
              <a:rPr sz="3600" b="1" spc="-5" dirty="0">
                <a:latin typeface="Times New Roman"/>
                <a:cs typeface="Times New Roman"/>
              </a:rPr>
              <a:t>điểm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trong </a:t>
            </a:r>
            <a:r>
              <a:rPr sz="3600" b="1" dirty="0">
                <a:latin typeface="Times New Roman"/>
                <a:cs typeface="Times New Roman"/>
              </a:rPr>
              <a:t>các  </a:t>
            </a:r>
            <a:r>
              <a:rPr sz="3600" b="1" spc="-5" dirty="0">
                <a:latin typeface="Times New Roman"/>
                <a:cs typeface="Times New Roman"/>
              </a:rPr>
              <a:t>vùng </a:t>
            </a:r>
            <a:r>
              <a:rPr sz="3600" b="1" dirty="0">
                <a:latin typeface="Times New Roman"/>
                <a:cs typeface="Times New Roman"/>
              </a:rPr>
              <a:t>gần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nhau.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238757"/>
            <a:ext cx="8074025" cy="2075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Chúng </a:t>
            </a:r>
            <a:r>
              <a:rPr sz="3200" b="1" spc="-10" dirty="0">
                <a:latin typeface="Times New Roman"/>
                <a:cs typeface="Times New Roman"/>
              </a:rPr>
              <a:t>ta </a:t>
            </a:r>
            <a:r>
              <a:rPr sz="3200" b="1" dirty="0">
                <a:latin typeface="Times New Roman"/>
                <a:cs typeface="Times New Roman"/>
              </a:rPr>
              <a:t>giả </a:t>
            </a:r>
            <a:r>
              <a:rPr sz="3200" b="1" spc="-10" dirty="0">
                <a:latin typeface="Times New Roman"/>
                <a:cs typeface="Times New Roman"/>
              </a:rPr>
              <a:t>định </a:t>
            </a:r>
            <a:r>
              <a:rPr sz="3200" b="1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phân phối nền </a:t>
            </a:r>
            <a:r>
              <a:rPr sz="3200" b="1" dirty="0">
                <a:latin typeface="Times New Roman"/>
                <a:cs typeface="Times New Roman"/>
              </a:rPr>
              <a:t>rất </a:t>
            </a:r>
            <a:r>
              <a:rPr sz="3200" b="1" spc="-5" dirty="0">
                <a:latin typeface="Times New Roman"/>
                <a:cs typeface="Times New Roman"/>
              </a:rPr>
              <a:t>lớn  </a:t>
            </a:r>
            <a:r>
              <a:rPr sz="3200" b="1" dirty="0">
                <a:latin typeface="Times New Roman"/>
                <a:cs typeface="Times New Roman"/>
              </a:rPr>
              <a:t>so với </a:t>
            </a:r>
            <a:r>
              <a:rPr sz="3200" b="1" spc="-5" dirty="0">
                <a:latin typeface="Times New Roman"/>
                <a:cs typeface="Times New Roman"/>
              </a:rPr>
              <a:t>phân </a:t>
            </a:r>
            <a:r>
              <a:rPr sz="3200" b="1" spc="-10" dirty="0">
                <a:latin typeface="Times New Roman"/>
                <a:cs typeface="Times New Roman"/>
              </a:rPr>
              <a:t>phối </a:t>
            </a:r>
            <a:r>
              <a:rPr sz="3200" b="1" spc="-5" dirty="0">
                <a:latin typeface="Times New Roman"/>
                <a:cs typeface="Times New Roman"/>
              </a:rPr>
              <a:t>đối </a:t>
            </a:r>
            <a:r>
              <a:rPr sz="3200" b="1" dirty="0">
                <a:latin typeface="Times New Roman"/>
                <a:cs typeface="Times New Roman"/>
              </a:rPr>
              <a:t>tượng và </a:t>
            </a:r>
            <a:r>
              <a:rPr sz="3200" b="1" spc="-5" dirty="0">
                <a:latin typeface="Times New Roman"/>
                <a:cs typeface="Times New Roman"/>
              </a:rPr>
              <a:t>hai phân </a:t>
            </a:r>
            <a:r>
              <a:rPr sz="3200" b="1" spc="-10" dirty="0">
                <a:latin typeface="Times New Roman"/>
                <a:cs typeface="Times New Roman"/>
              </a:rPr>
              <a:t>phối  </a:t>
            </a:r>
            <a:r>
              <a:rPr sz="3200" b="1" dirty="0">
                <a:latin typeface="Times New Roman"/>
                <a:cs typeface="Times New Roman"/>
              </a:rPr>
              <a:t>này </a:t>
            </a:r>
            <a:r>
              <a:rPr sz="3200" b="1" spc="-5" dirty="0">
                <a:latin typeface="Times New Roman"/>
                <a:cs typeface="Times New Roman"/>
              </a:rPr>
              <a:t>là đối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xứng.</a:t>
            </a:r>
            <a:endParaRPr sz="32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5" dirty="0">
                <a:latin typeface="Times New Roman"/>
                <a:cs typeface="Times New Roman"/>
              </a:rPr>
              <a:t>nền là </a:t>
            </a:r>
            <a:r>
              <a:rPr sz="3200" b="1" dirty="0">
                <a:latin typeface="Times New Roman"/>
                <a:cs typeface="Times New Roman"/>
              </a:rPr>
              <a:t>sáng và </a:t>
            </a:r>
            <a:r>
              <a:rPr sz="3200" b="1" spc="-5" dirty="0">
                <a:latin typeface="Times New Roman"/>
                <a:cs typeface="Times New Roman"/>
              </a:rPr>
              <a:t>đối </a:t>
            </a:r>
            <a:r>
              <a:rPr sz="3200" b="1" dirty="0">
                <a:latin typeface="Times New Roman"/>
                <a:cs typeface="Times New Roman"/>
              </a:rPr>
              <a:t>tượng </a:t>
            </a:r>
            <a:r>
              <a:rPr sz="3200" b="1" spc="-5" dirty="0">
                <a:latin typeface="Times New Roman"/>
                <a:cs typeface="Times New Roman"/>
              </a:rPr>
              <a:t>là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tối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7994" y="706881"/>
            <a:ext cx="466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</a:rPr>
              <a:t>5.2.3. Thuật toán </a:t>
            </a:r>
            <a:r>
              <a:rPr sz="2800" dirty="0">
                <a:solidFill>
                  <a:srgbClr val="FF0000"/>
                </a:solidFill>
              </a:rPr>
              <a:t>đối </a:t>
            </a:r>
            <a:r>
              <a:rPr sz="2800" spc="-5" dirty="0">
                <a:solidFill>
                  <a:srgbClr val="FF0000"/>
                </a:solidFill>
              </a:rPr>
              <a:t>xứng</a:t>
            </a:r>
            <a:r>
              <a:rPr sz="2800" spc="20" dirty="0">
                <a:solidFill>
                  <a:srgbClr val="FF0000"/>
                </a:solidFill>
              </a:rPr>
              <a:t> </a:t>
            </a:r>
            <a:r>
              <a:rPr sz="2800" spc="-10" dirty="0">
                <a:solidFill>
                  <a:srgbClr val="FF0000"/>
                </a:solidFill>
              </a:rPr>
              <a:t>nền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597660" y="3836881"/>
            <a:ext cx="5362448" cy="2238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7757"/>
            <a:ext cx="8303259" cy="5293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Đỉnh </a:t>
            </a:r>
            <a:r>
              <a:rPr sz="3200" b="1" dirty="0">
                <a:latin typeface="Times New Roman"/>
                <a:cs typeface="Times New Roman"/>
              </a:rPr>
              <a:t>cực </a:t>
            </a:r>
            <a:r>
              <a:rPr sz="3200" b="1" spc="-5" dirty="0">
                <a:latin typeface="Times New Roman"/>
                <a:cs typeface="Times New Roman"/>
              </a:rPr>
              <a:t>đại </a:t>
            </a:r>
            <a:r>
              <a:rPr sz="3200" b="1" i="1" dirty="0">
                <a:latin typeface="Times New Roman"/>
                <a:cs typeface="Times New Roman"/>
              </a:rPr>
              <a:t>maxp </a:t>
            </a:r>
            <a:r>
              <a:rPr sz="3200" b="1" spc="-5" dirty="0">
                <a:latin typeface="Times New Roman"/>
                <a:cs typeface="Times New Roman"/>
              </a:rPr>
              <a:t>tìm được nhờ </a:t>
            </a:r>
            <a:r>
              <a:rPr sz="3200" b="1" dirty="0">
                <a:latin typeface="Times New Roman"/>
                <a:cs typeface="Times New Roman"/>
              </a:rPr>
              <a:t>tiến </a:t>
            </a:r>
            <a:r>
              <a:rPr sz="3200" b="1" spc="-5" dirty="0">
                <a:latin typeface="Times New Roman"/>
                <a:cs typeface="Times New Roman"/>
              </a:rPr>
              <a:t>hành  </a:t>
            </a:r>
            <a:r>
              <a:rPr sz="3200" b="1" dirty="0">
                <a:latin typeface="Times New Roman"/>
                <a:cs typeface="Times New Roman"/>
              </a:rPr>
              <a:t>tìm giá trị cực </a:t>
            </a:r>
            <a:r>
              <a:rPr sz="3200" b="1" spc="-5" dirty="0">
                <a:latin typeface="Times New Roman"/>
                <a:cs typeface="Times New Roman"/>
              </a:rPr>
              <a:t>đại </a:t>
            </a:r>
            <a:r>
              <a:rPr sz="3200" b="1" dirty="0">
                <a:latin typeface="Times New Roman"/>
                <a:cs typeface="Times New Roman"/>
              </a:rPr>
              <a:t>trong lược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đồ.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Vì </a:t>
            </a:r>
            <a:r>
              <a:rPr sz="3200" b="1" spc="-5" dirty="0">
                <a:latin typeface="Times New Roman"/>
                <a:cs typeface="Times New Roman"/>
              </a:rPr>
              <a:t>vậy đỉnh </a:t>
            </a:r>
            <a:r>
              <a:rPr sz="3200" b="1" i="1" spc="-5" dirty="0">
                <a:latin typeface="Times New Roman"/>
                <a:cs typeface="Times New Roman"/>
              </a:rPr>
              <a:t>maxp </a:t>
            </a:r>
            <a:r>
              <a:rPr sz="3200" b="1" spc="-5" dirty="0">
                <a:latin typeface="Times New Roman"/>
                <a:cs typeface="Times New Roman"/>
              </a:rPr>
              <a:t>có </a:t>
            </a:r>
            <a:r>
              <a:rPr sz="3200" b="1" dirty="0">
                <a:latin typeface="Times New Roman"/>
                <a:cs typeface="Times New Roman"/>
              </a:rPr>
              <a:t>thể </a:t>
            </a:r>
            <a:r>
              <a:rPr sz="3200" b="1" spc="5" dirty="0">
                <a:latin typeface="Times New Roman"/>
                <a:cs typeface="Times New Roman"/>
              </a:rPr>
              <a:t>coi </a:t>
            </a:r>
            <a:r>
              <a:rPr sz="3200" b="1" spc="-10" dirty="0">
                <a:latin typeface="Times New Roman"/>
                <a:cs typeface="Times New Roman"/>
              </a:rPr>
              <a:t>là đỉnh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phân  phối </a:t>
            </a:r>
            <a:r>
              <a:rPr sz="3200" b="1" dirty="0">
                <a:latin typeface="Times New Roman"/>
                <a:cs typeface="Times New Roman"/>
              </a:rPr>
              <a:t>của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nền</a:t>
            </a:r>
            <a:endParaRPr sz="3200">
              <a:latin typeface="Times New Roman"/>
              <a:cs typeface="Times New Roman"/>
            </a:endParaRPr>
          </a:p>
          <a:p>
            <a:pPr marL="355600" marR="6350" indent="-343535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Vì vậy </a:t>
            </a:r>
            <a:r>
              <a:rPr sz="3200" b="1" spc="-5" dirty="0">
                <a:latin typeface="Times New Roman"/>
                <a:cs typeface="Times New Roman"/>
              </a:rPr>
              <a:t>bằng </a:t>
            </a:r>
            <a:r>
              <a:rPr sz="3200" b="1" dirty="0">
                <a:latin typeface="Times New Roman"/>
                <a:cs typeface="Times New Roman"/>
              </a:rPr>
              <a:t>việc tính </a:t>
            </a:r>
            <a:r>
              <a:rPr sz="3200" b="1" spc="-5" dirty="0">
                <a:latin typeface="Times New Roman"/>
                <a:cs typeface="Times New Roman"/>
              </a:rPr>
              <a:t>giá </a:t>
            </a:r>
            <a:r>
              <a:rPr sz="3200" b="1" dirty="0">
                <a:latin typeface="Times New Roman"/>
                <a:cs typeface="Times New Roman"/>
              </a:rPr>
              <a:t>trị a </a:t>
            </a:r>
            <a:r>
              <a:rPr sz="3200" b="1" spc="-5" dirty="0">
                <a:latin typeface="Times New Roman"/>
                <a:cs typeface="Times New Roman"/>
              </a:rPr>
              <a:t>sao cho </a:t>
            </a:r>
            <a:r>
              <a:rPr sz="3200" b="1" i="1" dirty="0">
                <a:latin typeface="Times New Roman"/>
                <a:cs typeface="Times New Roman"/>
              </a:rPr>
              <a:t>a </a:t>
            </a:r>
            <a:r>
              <a:rPr sz="3200" b="1" dirty="0">
                <a:latin typeface="Times New Roman"/>
                <a:cs typeface="Times New Roman"/>
              </a:rPr>
              <a:t>chỉ  </a:t>
            </a:r>
            <a:r>
              <a:rPr sz="3200" b="1" spc="-5" dirty="0">
                <a:latin typeface="Times New Roman"/>
                <a:cs typeface="Times New Roman"/>
              </a:rPr>
              <a:t>định </a:t>
            </a:r>
            <a:r>
              <a:rPr sz="3200" b="1" dirty="0">
                <a:latin typeface="Times New Roman"/>
                <a:cs typeface="Times New Roman"/>
              </a:rPr>
              <a:t>mốc </a:t>
            </a:r>
            <a:r>
              <a:rPr sz="3200" b="1" i="1" dirty="0">
                <a:latin typeface="Times New Roman"/>
                <a:cs typeface="Times New Roman"/>
              </a:rPr>
              <a:t>(1-p%)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nền </a:t>
            </a:r>
            <a:r>
              <a:rPr sz="3200" b="1" dirty="0">
                <a:latin typeface="Times New Roman"/>
                <a:cs typeface="Times New Roman"/>
              </a:rPr>
              <a:t>tính từ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maxp</a:t>
            </a:r>
            <a:endParaRPr sz="3200">
              <a:latin typeface="Times New Roman"/>
              <a:cs typeface="Times New Roman"/>
            </a:endParaRPr>
          </a:p>
          <a:p>
            <a:pPr marL="355600" marR="6985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Ta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thể </a:t>
            </a:r>
            <a:r>
              <a:rPr sz="3200" b="1" dirty="0">
                <a:latin typeface="Times New Roman"/>
                <a:cs typeface="Times New Roman"/>
              </a:rPr>
              <a:t>lấy </a:t>
            </a:r>
            <a:r>
              <a:rPr sz="3200" b="1" spc="-5" dirty="0">
                <a:latin typeface="Times New Roman"/>
                <a:cs typeface="Times New Roman"/>
              </a:rPr>
              <a:t>đối </a:t>
            </a:r>
            <a:r>
              <a:rPr sz="3200" b="1" dirty="0">
                <a:latin typeface="Times New Roman"/>
                <a:cs typeface="Times New Roman"/>
              </a:rPr>
              <a:t>xứng </a:t>
            </a:r>
            <a:r>
              <a:rPr sz="3200" b="1" spc="-5" dirty="0">
                <a:latin typeface="Times New Roman"/>
                <a:cs typeface="Times New Roman"/>
              </a:rPr>
              <a:t>sang qua </a:t>
            </a:r>
            <a:r>
              <a:rPr sz="3200" b="1" i="1" dirty="0">
                <a:latin typeface="Times New Roman"/>
                <a:cs typeface="Times New Roman"/>
              </a:rPr>
              <a:t>maxp </a:t>
            </a:r>
            <a:r>
              <a:rPr sz="3200" b="1" spc="-5" dirty="0">
                <a:latin typeface="Times New Roman"/>
                <a:cs typeface="Times New Roman"/>
              </a:rPr>
              <a:t>để </a:t>
            </a:r>
            <a:r>
              <a:rPr sz="3200" b="1" spc="-10" dirty="0">
                <a:latin typeface="Times New Roman"/>
                <a:cs typeface="Times New Roman"/>
              </a:rPr>
              <a:t>có  </a:t>
            </a:r>
            <a:r>
              <a:rPr sz="3200" b="1" spc="-5" dirty="0">
                <a:latin typeface="Times New Roman"/>
                <a:cs typeface="Times New Roman"/>
              </a:rPr>
              <a:t>được ranh </a:t>
            </a:r>
            <a:r>
              <a:rPr sz="3200" b="1" dirty="0">
                <a:latin typeface="Times New Roman"/>
                <a:cs typeface="Times New Roman"/>
              </a:rPr>
              <a:t>giới </a:t>
            </a:r>
            <a:r>
              <a:rPr sz="3200" b="1" i="1" dirty="0">
                <a:latin typeface="Times New Roman"/>
                <a:cs typeface="Times New Roman"/>
              </a:rPr>
              <a:t>p%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đối tượng nền và </a:t>
            </a:r>
            <a:r>
              <a:rPr sz="3200" b="1" spc="-20" dirty="0">
                <a:latin typeface="Times New Roman"/>
                <a:cs typeface="Times New Roman"/>
              </a:rPr>
              <a:t>là  </a:t>
            </a:r>
            <a:r>
              <a:rPr sz="3200" b="1" dirty="0">
                <a:latin typeface="Times New Roman"/>
                <a:cs typeface="Times New Roman"/>
              </a:rPr>
              <a:t>ranh giới </a:t>
            </a:r>
            <a:r>
              <a:rPr sz="3200" b="1" spc="5" dirty="0">
                <a:latin typeface="Times New Roman"/>
                <a:cs typeface="Times New Roman"/>
              </a:rPr>
              <a:t>xác </a:t>
            </a:r>
            <a:r>
              <a:rPr sz="3200" b="1" spc="-5" dirty="0">
                <a:latin typeface="Times New Roman"/>
                <a:cs typeface="Times New Roman"/>
              </a:rPr>
              <a:t>định </a:t>
            </a:r>
            <a:r>
              <a:rPr sz="3200" b="1" dirty="0">
                <a:latin typeface="Times New Roman"/>
                <a:cs typeface="Times New Roman"/>
              </a:rPr>
              <a:t>sự </a:t>
            </a:r>
            <a:r>
              <a:rPr sz="3200" b="1" spc="-5" dirty="0">
                <a:latin typeface="Times New Roman"/>
                <a:cs typeface="Times New Roman"/>
              </a:rPr>
              <a:t>phân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chia</a:t>
            </a:r>
            <a:endParaRPr sz="32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 = maxp - (a -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maxp)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17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920952"/>
            <a:ext cx="8075295" cy="3538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Giả sử </a:t>
            </a:r>
            <a:r>
              <a:rPr sz="3200" b="1" spc="-5" dirty="0">
                <a:latin typeface="Times New Roman"/>
                <a:cs typeface="Times New Roman"/>
              </a:rPr>
              <a:t>chúng ta </a:t>
            </a:r>
            <a:r>
              <a:rPr sz="3200" b="1" dirty="0">
                <a:latin typeface="Times New Roman"/>
                <a:cs typeface="Times New Roman"/>
              </a:rPr>
              <a:t>chọn </a:t>
            </a:r>
            <a:r>
              <a:rPr sz="3200" b="1" spc="-10" dirty="0">
                <a:latin typeface="Times New Roman"/>
                <a:cs typeface="Times New Roman"/>
              </a:rPr>
              <a:t>p% </a:t>
            </a:r>
            <a:r>
              <a:rPr sz="3200" b="1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95% </a:t>
            </a:r>
            <a:r>
              <a:rPr sz="3200" b="1" dirty="0">
                <a:latin typeface="Times New Roman"/>
                <a:cs typeface="Times New Roman"/>
              </a:rPr>
              <a:t>thì chúng  ta sẽ </a:t>
            </a:r>
            <a:r>
              <a:rPr sz="3200" b="1" spc="-10" dirty="0">
                <a:latin typeface="Times New Roman"/>
                <a:cs typeface="Times New Roman"/>
              </a:rPr>
              <a:t>tính </a:t>
            </a:r>
            <a:r>
              <a:rPr sz="3200" b="1" dirty="0">
                <a:latin typeface="Times New Roman"/>
                <a:cs typeface="Times New Roman"/>
              </a:rPr>
              <a:t>sao </a:t>
            </a:r>
            <a:r>
              <a:rPr sz="3200" b="1" spc="-5" dirty="0">
                <a:latin typeface="Times New Roman"/>
                <a:cs typeface="Times New Roman"/>
              </a:rPr>
              <a:t>cho diện tích </a:t>
            </a:r>
            <a:r>
              <a:rPr sz="3200" b="1" dirty="0">
                <a:latin typeface="Times New Roman"/>
                <a:cs typeface="Times New Roman"/>
              </a:rPr>
              <a:t>từ a </a:t>
            </a:r>
            <a:r>
              <a:rPr sz="3200" b="1" spc="-5" dirty="0">
                <a:latin typeface="Times New Roman"/>
                <a:cs typeface="Times New Roman"/>
              </a:rPr>
              <a:t>đến max là  bằng </a:t>
            </a:r>
            <a:r>
              <a:rPr sz="3200" b="1" spc="5" dirty="0">
                <a:latin typeface="Times New Roman"/>
                <a:cs typeface="Times New Roman"/>
              </a:rPr>
              <a:t>5%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diện </a:t>
            </a:r>
            <a:r>
              <a:rPr sz="3200" b="1" dirty="0">
                <a:latin typeface="Times New Roman"/>
                <a:cs typeface="Times New Roman"/>
              </a:rPr>
              <a:t>tích từ maxp </a:t>
            </a:r>
            <a:r>
              <a:rPr sz="3200" b="1" spc="-5" dirty="0">
                <a:latin typeface="Times New Roman"/>
                <a:cs typeface="Times New Roman"/>
              </a:rPr>
              <a:t>đến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max.</a:t>
            </a:r>
            <a:endParaRPr sz="3200">
              <a:latin typeface="Times New Roman"/>
              <a:cs typeface="Times New Roman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Sau </a:t>
            </a:r>
            <a:r>
              <a:rPr sz="3200" b="1" spc="-5" dirty="0">
                <a:latin typeface="Times New Roman"/>
                <a:cs typeface="Times New Roman"/>
              </a:rPr>
              <a:t>đó lấy đối xứng </a:t>
            </a:r>
            <a:r>
              <a:rPr sz="3200" b="1" spc="-10" dirty="0">
                <a:latin typeface="Times New Roman"/>
                <a:cs typeface="Times New Roman"/>
              </a:rPr>
              <a:t>qua </a:t>
            </a:r>
            <a:r>
              <a:rPr sz="3200" b="1" spc="-5" dirty="0">
                <a:latin typeface="Times New Roman"/>
                <a:cs typeface="Times New Roman"/>
              </a:rPr>
              <a:t>maxp vì vậy diện  </a:t>
            </a:r>
            <a:r>
              <a:rPr sz="3200" b="1" dirty="0">
                <a:latin typeface="Times New Roman"/>
                <a:cs typeface="Times New Roman"/>
              </a:rPr>
              <a:t>tích từ T </a:t>
            </a:r>
            <a:r>
              <a:rPr sz="3200" b="1" spc="-5" dirty="0">
                <a:latin typeface="Times New Roman"/>
                <a:cs typeface="Times New Roman"/>
              </a:rPr>
              <a:t>đến </a:t>
            </a:r>
            <a:r>
              <a:rPr sz="3200" b="1" dirty="0">
                <a:latin typeface="Times New Roman"/>
                <a:cs typeface="Times New Roman"/>
              </a:rPr>
              <a:t>max sẽ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95% </a:t>
            </a:r>
            <a:r>
              <a:rPr sz="3200" b="1" spc="-5" dirty="0">
                <a:latin typeface="Times New Roman"/>
                <a:cs typeface="Times New Roman"/>
              </a:rPr>
              <a:t>tổng diện tích 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phân phối nền, </a:t>
            </a:r>
            <a:r>
              <a:rPr sz="3200" b="1" dirty="0">
                <a:latin typeface="Times New Roman"/>
                <a:cs typeface="Times New Roman"/>
              </a:rPr>
              <a:t>vì vậy T sẽ </a:t>
            </a:r>
            <a:r>
              <a:rPr sz="3200" b="1" spc="-5" dirty="0">
                <a:latin typeface="Times New Roman"/>
                <a:cs typeface="Times New Roman"/>
              </a:rPr>
              <a:t>là ngưỡng  phân </a:t>
            </a:r>
            <a:r>
              <a:rPr sz="3200" b="1" dirty="0">
                <a:latin typeface="Times New Roman"/>
                <a:cs typeface="Times New Roman"/>
              </a:rPr>
              <a:t>tách nền và </a:t>
            </a:r>
            <a:r>
              <a:rPr sz="3200" b="1" spc="-5" dirty="0">
                <a:latin typeface="Times New Roman"/>
                <a:cs typeface="Times New Roman"/>
              </a:rPr>
              <a:t>đối</a:t>
            </a:r>
            <a:r>
              <a:rPr sz="3200" b="1" spc="-8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tượng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0" y="4572000"/>
            <a:ext cx="5015484" cy="2150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18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783081"/>
            <a:ext cx="8072755" cy="2792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52955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5.2.4. Thuật toán tam</a:t>
            </a:r>
            <a:r>
              <a:rPr sz="2800" b="1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giác</a:t>
            </a:r>
            <a:endParaRPr sz="28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230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Thuật </a:t>
            </a:r>
            <a:r>
              <a:rPr sz="3200" b="1" dirty="0">
                <a:latin typeface="Times New Roman"/>
                <a:cs typeface="Times New Roman"/>
              </a:rPr>
              <a:t>toán tam giác </a:t>
            </a:r>
            <a:r>
              <a:rPr sz="3200" b="1" spc="-5" dirty="0">
                <a:latin typeface="Times New Roman"/>
                <a:cs typeface="Times New Roman"/>
              </a:rPr>
              <a:t>do </a:t>
            </a:r>
            <a:r>
              <a:rPr sz="3200" b="1" dirty="0">
                <a:latin typeface="Times New Roman"/>
                <a:cs typeface="Times New Roman"/>
              </a:rPr>
              <a:t>Zack </a:t>
            </a:r>
            <a:r>
              <a:rPr sz="3200" b="1" spc="-5" dirty="0">
                <a:latin typeface="Times New Roman"/>
                <a:cs typeface="Times New Roman"/>
              </a:rPr>
              <a:t>đề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xuất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Thuật </a:t>
            </a:r>
            <a:r>
              <a:rPr sz="3200" b="1" dirty="0">
                <a:latin typeface="Times New Roman"/>
                <a:cs typeface="Times New Roman"/>
              </a:rPr>
              <a:t>toán </a:t>
            </a:r>
            <a:r>
              <a:rPr sz="3200" b="1" spc="-5" dirty="0">
                <a:latin typeface="Times New Roman"/>
                <a:cs typeface="Times New Roman"/>
              </a:rPr>
              <a:t>này cũng </a:t>
            </a:r>
            <a:r>
              <a:rPr sz="3200" b="1" dirty="0">
                <a:latin typeface="Times New Roman"/>
                <a:cs typeface="Times New Roman"/>
              </a:rPr>
              <a:t>sử </a:t>
            </a:r>
            <a:r>
              <a:rPr sz="3200" b="1" spc="-10" dirty="0">
                <a:latin typeface="Times New Roman"/>
                <a:cs typeface="Times New Roman"/>
              </a:rPr>
              <a:t>dụng </a:t>
            </a:r>
            <a:r>
              <a:rPr sz="3200" b="1" dirty="0">
                <a:latin typeface="Times New Roman"/>
                <a:cs typeface="Times New Roman"/>
              </a:rPr>
              <a:t>ý </a:t>
            </a:r>
            <a:r>
              <a:rPr sz="3200" b="1" spc="-5" dirty="0">
                <a:latin typeface="Times New Roman"/>
                <a:cs typeface="Times New Roman"/>
              </a:rPr>
              <a:t>tưởng </a:t>
            </a:r>
            <a:r>
              <a:rPr sz="3200" b="1" spc="-10" dirty="0">
                <a:latin typeface="Times New Roman"/>
                <a:cs typeface="Times New Roman"/>
              </a:rPr>
              <a:t>như  </a:t>
            </a:r>
            <a:r>
              <a:rPr sz="3200" b="1" spc="-5" dirty="0">
                <a:latin typeface="Times New Roman"/>
                <a:cs typeface="Times New Roman"/>
              </a:rPr>
              <a:t>thuật </a:t>
            </a:r>
            <a:r>
              <a:rPr sz="3200" b="1" dirty="0">
                <a:latin typeface="Times New Roman"/>
                <a:cs typeface="Times New Roman"/>
              </a:rPr>
              <a:t>toán trên, </a:t>
            </a:r>
            <a:r>
              <a:rPr sz="3200" b="1" spc="-5" dirty="0">
                <a:latin typeface="Times New Roman"/>
                <a:cs typeface="Times New Roman"/>
              </a:rPr>
              <a:t>đó </a:t>
            </a:r>
            <a:r>
              <a:rPr sz="3200" b="1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tìm </a:t>
            </a:r>
            <a:r>
              <a:rPr sz="3200" b="1" dirty="0">
                <a:latin typeface="Times New Roman"/>
                <a:cs typeface="Times New Roman"/>
              </a:rPr>
              <a:t>ranh giới </a:t>
            </a:r>
            <a:r>
              <a:rPr sz="3200" b="1" spc="-5" dirty="0">
                <a:latin typeface="Times New Roman"/>
                <a:cs typeface="Times New Roman"/>
              </a:rPr>
              <a:t>giữa  phân phối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nền </a:t>
            </a: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5" dirty="0">
                <a:latin typeface="Times New Roman"/>
                <a:cs typeface="Times New Roman"/>
              </a:rPr>
              <a:t>đối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tượng.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8004" y="3733800"/>
            <a:ext cx="6547104" cy="2692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19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540" y="781557"/>
            <a:ext cx="8124190" cy="2075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marR="304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816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Trong thuật </a:t>
            </a:r>
            <a:r>
              <a:rPr sz="3200" b="1" dirty="0">
                <a:latin typeface="Times New Roman"/>
                <a:cs typeface="Times New Roman"/>
              </a:rPr>
              <a:t>toán này thì cách xác </a:t>
            </a:r>
            <a:r>
              <a:rPr sz="3200" b="1" spc="-5" dirty="0">
                <a:latin typeface="Times New Roman"/>
                <a:cs typeface="Times New Roman"/>
              </a:rPr>
              <a:t>định là </a:t>
            </a:r>
            <a:r>
              <a:rPr sz="3200" b="1" spc="-20" dirty="0">
                <a:latin typeface="Times New Roman"/>
                <a:cs typeface="Times New Roman"/>
              </a:rPr>
              <a:t>kẻ  </a:t>
            </a:r>
            <a:r>
              <a:rPr sz="3200" b="1" dirty="0">
                <a:latin typeface="Times New Roman"/>
                <a:cs typeface="Times New Roman"/>
              </a:rPr>
              <a:t>một </a:t>
            </a:r>
            <a:r>
              <a:rPr sz="3200" b="1" spc="-5" dirty="0">
                <a:latin typeface="Times New Roman"/>
                <a:cs typeface="Times New Roman"/>
              </a:rPr>
              <a:t>đường </a:t>
            </a:r>
            <a:r>
              <a:rPr sz="3200" b="1" dirty="0">
                <a:latin typeface="Times New Roman"/>
                <a:cs typeface="Times New Roman"/>
              </a:rPr>
              <a:t>Δ từ </a:t>
            </a:r>
            <a:r>
              <a:rPr sz="3200" b="1" spc="-5" dirty="0">
                <a:latin typeface="Times New Roman"/>
                <a:cs typeface="Times New Roman"/>
              </a:rPr>
              <a:t>đỉnh có </a:t>
            </a:r>
            <a:r>
              <a:rPr sz="3200" b="1" dirty="0">
                <a:latin typeface="Times New Roman"/>
                <a:cs typeface="Times New Roman"/>
              </a:rPr>
              <a:t>số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10" dirty="0">
                <a:latin typeface="Times New Roman"/>
                <a:cs typeface="Times New Roman"/>
              </a:rPr>
              <a:t>bằng  </a:t>
            </a:r>
            <a:r>
              <a:rPr sz="3200" b="1" dirty="0">
                <a:latin typeface="Times New Roman"/>
                <a:cs typeface="Times New Roman"/>
              </a:rPr>
              <a:t>max tới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có số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ảnh là</a:t>
            </a:r>
            <a:r>
              <a:rPr sz="3200" b="1" spc="-9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min</a:t>
            </a:r>
            <a:endParaRPr sz="3200">
              <a:latin typeface="Times New Roman"/>
              <a:cs typeface="Times New Roman"/>
            </a:endParaRPr>
          </a:p>
          <a:p>
            <a:pPr marL="38100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816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Rồi </a:t>
            </a:r>
            <a:r>
              <a:rPr sz="3200" b="1" dirty="0">
                <a:latin typeface="Times New Roman"/>
                <a:cs typeface="Times New Roman"/>
              </a:rPr>
              <a:t>tìm vị trí b sao cho d từ Δ </a:t>
            </a:r>
            <a:r>
              <a:rPr sz="3200" b="1" spc="-5" dirty="0">
                <a:latin typeface="Times New Roman"/>
                <a:cs typeface="Times New Roman"/>
              </a:rPr>
              <a:t>đến </a:t>
            </a:r>
            <a:r>
              <a:rPr sz="3200" b="1" spc="10" dirty="0">
                <a:latin typeface="Times New Roman"/>
                <a:cs typeface="Times New Roman"/>
              </a:rPr>
              <a:t>H</a:t>
            </a:r>
            <a:r>
              <a:rPr sz="3150" b="1" spc="15" baseline="-21164" dirty="0">
                <a:latin typeface="Times New Roman"/>
                <a:cs typeface="Times New Roman"/>
              </a:rPr>
              <a:t>b </a:t>
            </a:r>
            <a:r>
              <a:rPr sz="3200" b="1" spc="-5" dirty="0">
                <a:latin typeface="Times New Roman"/>
                <a:cs typeface="Times New Roman"/>
              </a:rPr>
              <a:t>là</a:t>
            </a:r>
            <a:r>
              <a:rPr sz="3200" b="1" spc="-37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max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8010" y="3573043"/>
            <a:ext cx="5250215" cy="2076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20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3458" rIns="0" bIns="0" rtlCol="0">
            <a:spAutoFit/>
          </a:bodyPr>
          <a:lstStyle/>
          <a:p>
            <a:pPr marL="433705" marR="5080" indent="-3435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34340" algn="l"/>
                <a:tab pos="1372235" algn="l"/>
                <a:tab pos="2558415" algn="l"/>
                <a:tab pos="4011295" algn="l"/>
                <a:tab pos="4923790" algn="l"/>
                <a:tab pos="5704840" algn="l"/>
                <a:tab pos="6821805" algn="l"/>
                <a:tab pos="7824470" algn="l"/>
              </a:tabLst>
            </a:pPr>
            <a:r>
              <a:rPr spc="-5" dirty="0"/>
              <a:t>Nế</a:t>
            </a:r>
            <a:r>
              <a:rPr dirty="0"/>
              <a:t>u	tr</a:t>
            </a:r>
            <a:r>
              <a:rPr spc="-15" dirty="0"/>
              <a:t>o</a:t>
            </a:r>
            <a:r>
              <a:rPr dirty="0"/>
              <a:t>ng	</a:t>
            </a:r>
            <a:r>
              <a:rPr spc="-10" dirty="0"/>
              <a:t>t</a:t>
            </a:r>
            <a:r>
              <a:rPr dirty="0"/>
              <a:t>rường	</a:t>
            </a:r>
            <a:r>
              <a:rPr spc="-5" dirty="0"/>
              <a:t>hợ</a:t>
            </a:r>
            <a:r>
              <a:rPr dirty="0"/>
              <a:t>p	</a:t>
            </a:r>
            <a:r>
              <a:rPr spc="-5" dirty="0"/>
              <a:t>m</a:t>
            </a:r>
            <a:r>
              <a:rPr dirty="0"/>
              <a:t>à	p</a:t>
            </a:r>
            <a:r>
              <a:rPr spc="-25" dirty="0"/>
              <a:t>h</a:t>
            </a:r>
            <a:r>
              <a:rPr dirty="0"/>
              <a:t>ân	</a:t>
            </a:r>
            <a:r>
              <a:rPr spc="-5" dirty="0"/>
              <a:t>p</a:t>
            </a:r>
            <a:r>
              <a:rPr spc="-25" dirty="0"/>
              <a:t>h</a:t>
            </a:r>
            <a:r>
              <a:rPr dirty="0"/>
              <a:t>ối	</a:t>
            </a:r>
            <a:r>
              <a:rPr spc="-5" dirty="0"/>
              <a:t>đối  </a:t>
            </a:r>
            <a:r>
              <a:rPr dirty="0"/>
              <a:t>tượng và </a:t>
            </a:r>
            <a:r>
              <a:rPr spc="-5" dirty="0"/>
              <a:t>nền là </a:t>
            </a:r>
            <a:r>
              <a:rPr dirty="0"/>
              <a:t>tương </a:t>
            </a:r>
            <a:r>
              <a:rPr spc="-5" dirty="0"/>
              <a:t>đương </a:t>
            </a:r>
            <a:r>
              <a:rPr dirty="0"/>
              <a:t>nhau về </a:t>
            </a:r>
            <a:r>
              <a:rPr spc="-5" dirty="0"/>
              <a:t>độ</a:t>
            </a:r>
            <a:r>
              <a:rPr spc="-80" dirty="0"/>
              <a:t> </a:t>
            </a:r>
            <a:r>
              <a:rPr dirty="0"/>
              <a:t>lớn</a:t>
            </a:r>
          </a:p>
          <a:p>
            <a:pPr marL="433705" marR="635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34340" algn="l"/>
              </a:tabLst>
            </a:pPr>
            <a:r>
              <a:rPr dirty="0"/>
              <a:t>Thì </a:t>
            </a:r>
            <a:r>
              <a:rPr spc="-5" dirty="0"/>
              <a:t>ngưỡng chúng ta </a:t>
            </a:r>
            <a:r>
              <a:rPr dirty="0"/>
              <a:t>sẽ chọn ở </a:t>
            </a:r>
            <a:r>
              <a:rPr spc="-5" dirty="0"/>
              <a:t>vị </a:t>
            </a:r>
            <a:r>
              <a:rPr dirty="0"/>
              <a:t>trí cực tiểu  </a:t>
            </a:r>
            <a:r>
              <a:rPr spc="-5" dirty="0"/>
              <a:t>địa phương </a:t>
            </a:r>
            <a:r>
              <a:rPr dirty="0"/>
              <a:t>giữa hai </a:t>
            </a:r>
            <a:r>
              <a:rPr spc="-5" dirty="0"/>
              <a:t>phân phối</a:t>
            </a:r>
            <a:r>
              <a:rPr spc="-60" dirty="0"/>
              <a:t> </a:t>
            </a:r>
            <a:r>
              <a:rPr dirty="0"/>
              <a:t>này</a:t>
            </a:r>
          </a:p>
          <a:p>
            <a:pPr marL="433705" marR="8255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34340" algn="l"/>
                <a:tab pos="1070610" algn="l"/>
                <a:tab pos="2090420" algn="l"/>
                <a:tab pos="3222625" algn="l"/>
                <a:tab pos="4017010" algn="l"/>
                <a:tab pos="4832350" algn="l"/>
                <a:tab pos="5762625" algn="l"/>
                <a:tab pos="6781800" algn="l"/>
                <a:tab pos="7710170" algn="l"/>
              </a:tabLst>
            </a:pPr>
            <a:r>
              <a:rPr dirty="0"/>
              <a:t>Để	giảm	</a:t>
            </a:r>
            <a:r>
              <a:rPr spc="-5" dirty="0"/>
              <a:t>nhiễ</a:t>
            </a:r>
            <a:r>
              <a:rPr dirty="0"/>
              <a:t>u	</a:t>
            </a:r>
            <a:r>
              <a:rPr spc="-20" dirty="0"/>
              <a:t>n</a:t>
            </a:r>
            <a:r>
              <a:rPr dirty="0"/>
              <a:t>ên	</a:t>
            </a:r>
            <a:r>
              <a:rPr spc="-20" dirty="0"/>
              <a:t>l</a:t>
            </a:r>
            <a:r>
              <a:rPr dirty="0"/>
              <a:t>àm	</a:t>
            </a:r>
            <a:r>
              <a:rPr spc="-10" dirty="0"/>
              <a:t>t</a:t>
            </a:r>
            <a:r>
              <a:rPr dirty="0"/>
              <a:t>rơn	</a:t>
            </a:r>
            <a:r>
              <a:rPr spc="-20" dirty="0"/>
              <a:t>b</a:t>
            </a:r>
            <a:r>
              <a:rPr dirty="0"/>
              <a:t>ằ</a:t>
            </a:r>
            <a:r>
              <a:rPr spc="-15" dirty="0"/>
              <a:t>n</a:t>
            </a:r>
            <a:r>
              <a:rPr dirty="0"/>
              <a:t>g	</a:t>
            </a:r>
            <a:r>
              <a:rPr spc="-20" dirty="0"/>
              <a:t>h</a:t>
            </a:r>
            <a:r>
              <a:rPr dirty="0"/>
              <a:t>àm	</a:t>
            </a:r>
            <a:r>
              <a:rPr spc="-20" dirty="0"/>
              <a:t>l</a:t>
            </a:r>
            <a:r>
              <a:rPr dirty="0"/>
              <a:t>àm  trơn.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77364" y="781557"/>
            <a:ext cx="55905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0000"/>
                </a:solidFill>
              </a:rPr>
              <a:t>Ngưỡng </a:t>
            </a:r>
            <a:r>
              <a:rPr sz="3200" dirty="0">
                <a:solidFill>
                  <a:srgbClr val="FF0000"/>
                </a:solidFill>
              </a:rPr>
              <a:t>với Bimodal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Histogram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2971800" y="4216908"/>
            <a:ext cx="5105400" cy="212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21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624672"/>
            <a:ext cx="8303895" cy="518287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381760">
              <a:lnSpc>
                <a:spcPct val="100000"/>
              </a:lnSpc>
              <a:spcBef>
                <a:spcPts val="1340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5.3. Phân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vùng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theo miền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đồng</a:t>
            </a:r>
            <a:r>
              <a:rPr sz="2800" b="1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nhất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235" algn="l"/>
                <a:tab pos="1483360" algn="l"/>
                <a:tab pos="2565400" algn="l"/>
                <a:tab pos="3444875" algn="l"/>
                <a:tab pos="4344670" algn="l"/>
                <a:tab pos="5290820" algn="l"/>
                <a:tab pos="6485890" algn="l"/>
                <a:tab pos="7409815" algn="l"/>
              </a:tabLst>
            </a:pPr>
            <a:r>
              <a:rPr sz="3200" b="1" dirty="0">
                <a:latin typeface="Times New Roman"/>
                <a:cs typeface="Times New Roman"/>
              </a:rPr>
              <a:t>P</a:t>
            </a:r>
            <a:r>
              <a:rPr sz="3200" b="1" spc="-10" dirty="0">
                <a:latin typeface="Times New Roman"/>
                <a:cs typeface="Times New Roman"/>
              </a:rPr>
              <a:t>h</a:t>
            </a:r>
            <a:r>
              <a:rPr sz="3200" b="1" dirty="0">
                <a:latin typeface="Times New Roman"/>
                <a:cs typeface="Times New Roman"/>
              </a:rPr>
              <a:t>ân	v</a:t>
            </a:r>
            <a:r>
              <a:rPr sz="3200" b="1" spc="-15" dirty="0">
                <a:latin typeface="Times New Roman"/>
                <a:cs typeface="Times New Roman"/>
              </a:rPr>
              <a:t>ù</a:t>
            </a:r>
            <a:r>
              <a:rPr sz="3200" b="1" dirty="0">
                <a:latin typeface="Times New Roman"/>
                <a:cs typeface="Times New Roman"/>
              </a:rPr>
              <a:t>ng	ảnh	</a:t>
            </a:r>
            <a:r>
              <a:rPr sz="3200" b="1" spc="-5" dirty="0">
                <a:latin typeface="Times New Roman"/>
                <a:cs typeface="Times New Roman"/>
              </a:rPr>
              <a:t>d</a:t>
            </a:r>
            <a:r>
              <a:rPr sz="3200" b="1" spc="-15" dirty="0">
                <a:latin typeface="Times New Roman"/>
                <a:cs typeface="Times New Roman"/>
              </a:rPr>
              <a:t>ự</a:t>
            </a:r>
            <a:r>
              <a:rPr sz="3200" b="1" dirty="0">
                <a:latin typeface="Times New Roman"/>
                <a:cs typeface="Times New Roman"/>
              </a:rPr>
              <a:t>a	tr</a:t>
            </a:r>
            <a:r>
              <a:rPr sz="3200" b="1" spc="-20" dirty="0">
                <a:latin typeface="Times New Roman"/>
                <a:cs typeface="Times New Roman"/>
              </a:rPr>
              <a:t>ê</a:t>
            </a:r>
            <a:r>
              <a:rPr sz="3200" b="1" dirty="0">
                <a:latin typeface="Times New Roman"/>
                <a:cs typeface="Times New Roman"/>
              </a:rPr>
              <a:t>n	th</a:t>
            </a:r>
            <a:r>
              <a:rPr sz="3200" b="1" spc="-30" dirty="0">
                <a:latin typeface="Times New Roman"/>
                <a:cs typeface="Times New Roman"/>
              </a:rPr>
              <a:t>u</a:t>
            </a:r>
            <a:r>
              <a:rPr sz="3200" b="1" dirty="0">
                <a:latin typeface="Times New Roman"/>
                <a:cs typeface="Times New Roman"/>
              </a:rPr>
              <a:t>ộc	tí</a:t>
            </a:r>
            <a:r>
              <a:rPr sz="3200" b="1" spc="-1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h	</a:t>
            </a:r>
            <a:r>
              <a:rPr sz="3200" b="1" spc="-20" dirty="0">
                <a:latin typeface="Times New Roman"/>
                <a:cs typeface="Times New Roman"/>
              </a:rPr>
              <a:t>q</a:t>
            </a:r>
            <a:r>
              <a:rPr sz="3200" b="1" dirty="0">
                <a:latin typeface="Times New Roman"/>
                <a:cs typeface="Times New Roman"/>
              </a:rPr>
              <a:t>uan  trọng nào </a:t>
            </a:r>
            <a:r>
              <a:rPr sz="3200" b="1" spc="-5" dirty="0">
                <a:latin typeface="Times New Roman"/>
                <a:cs typeface="Times New Roman"/>
              </a:rPr>
              <a:t>đó </a:t>
            </a:r>
            <a:r>
              <a:rPr sz="3200" b="1" dirty="0">
                <a:latin typeface="Times New Roman"/>
                <a:cs typeface="Times New Roman"/>
              </a:rPr>
              <a:t>của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miền</a:t>
            </a:r>
            <a:endParaRPr sz="3200">
              <a:latin typeface="Times New Roman"/>
              <a:cs typeface="Times New Roman"/>
            </a:endParaRPr>
          </a:p>
          <a:p>
            <a:pPr marL="355600" marR="8255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  <a:tab pos="1225550" algn="l"/>
                <a:tab pos="2366010" algn="l"/>
                <a:tab pos="3233420" algn="l"/>
                <a:tab pos="3968115" algn="l"/>
                <a:tab pos="4540885" algn="l"/>
                <a:tab pos="5589905" algn="l"/>
                <a:tab pos="6231255" algn="l"/>
                <a:tab pos="6786245" algn="l"/>
                <a:tab pos="7632065" algn="l"/>
              </a:tabLst>
            </a:pPr>
            <a:r>
              <a:rPr sz="3200" b="1" dirty="0">
                <a:latin typeface="Times New Roman"/>
                <a:cs typeface="Times New Roman"/>
              </a:rPr>
              <a:t>Mỗi	th</a:t>
            </a:r>
            <a:r>
              <a:rPr sz="3200" b="1" spc="-25" dirty="0">
                <a:latin typeface="Times New Roman"/>
                <a:cs typeface="Times New Roman"/>
              </a:rPr>
              <a:t>u</a:t>
            </a:r>
            <a:r>
              <a:rPr sz="3200" b="1" dirty="0">
                <a:latin typeface="Times New Roman"/>
                <a:cs typeface="Times New Roman"/>
              </a:rPr>
              <a:t>ộc	tính	</a:t>
            </a:r>
            <a:r>
              <a:rPr sz="3200" b="1" spc="-10" dirty="0">
                <a:latin typeface="Times New Roman"/>
                <a:cs typeface="Times New Roman"/>
              </a:rPr>
              <a:t>kh</a:t>
            </a:r>
            <a:r>
              <a:rPr sz="3200" b="1" dirty="0">
                <a:latin typeface="Times New Roman"/>
                <a:cs typeface="Times New Roman"/>
              </a:rPr>
              <a:t>i	sử	</a:t>
            </a:r>
            <a:r>
              <a:rPr sz="3200" b="1" spc="-20" dirty="0">
                <a:latin typeface="Times New Roman"/>
                <a:cs typeface="Times New Roman"/>
              </a:rPr>
              <a:t>d</a:t>
            </a:r>
            <a:r>
              <a:rPr sz="3200" b="1" spc="-5" dirty="0">
                <a:latin typeface="Times New Roman"/>
                <a:cs typeface="Times New Roman"/>
              </a:rPr>
              <a:t>ụ</a:t>
            </a:r>
            <a:r>
              <a:rPr sz="3200" b="1" spc="-15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g	thì	</a:t>
            </a:r>
            <a:r>
              <a:rPr sz="3200" b="1" spc="5" dirty="0">
                <a:latin typeface="Times New Roman"/>
                <a:cs typeface="Times New Roman"/>
              </a:rPr>
              <a:t>c</a:t>
            </a:r>
            <a:r>
              <a:rPr sz="3200" b="1" dirty="0">
                <a:latin typeface="Times New Roman"/>
                <a:cs typeface="Times New Roman"/>
              </a:rPr>
              <a:t>ó	m</a:t>
            </a:r>
            <a:r>
              <a:rPr sz="3200" b="1" spc="-10" dirty="0">
                <a:latin typeface="Times New Roman"/>
                <a:cs typeface="Times New Roman"/>
              </a:rPr>
              <a:t>ộ</a:t>
            </a:r>
            <a:r>
              <a:rPr sz="3200" b="1" dirty="0">
                <a:latin typeface="Times New Roman"/>
                <a:cs typeface="Times New Roman"/>
              </a:rPr>
              <a:t>t	</a:t>
            </a:r>
            <a:r>
              <a:rPr sz="3200" b="1" spc="-10" dirty="0">
                <a:latin typeface="Times New Roman"/>
                <a:cs typeface="Times New Roman"/>
              </a:rPr>
              <a:t>t</a:t>
            </a:r>
            <a:r>
              <a:rPr sz="3200" b="1" dirty="0">
                <a:latin typeface="Times New Roman"/>
                <a:cs typeface="Times New Roman"/>
              </a:rPr>
              <a:t>iêu  chuẩn </a:t>
            </a:r>
            <a:r>
              <a:rPr sz="3200" b="1" spc="-5" dirty="0">
                <a:latin typeface="Times New Roman"/>
                <a:cs typeface="Times New Roman"/>
              </a:rPr>
              <a:t>phân đoạn </a:t>
            </a:r>
            <a:r>
              <a:rPr sz="3200" b="1" dirty="0">
                <a:latin typeface="Times New Roman"/>
                <a:cs typeface="Times New Roman"/>
              </a:rPr>
              <a:t>tương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ứng.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Thuộc tính: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mức </a:t>
            </a:r>
            <a:r>
              <a:rPr sz="3200" b="1" dirty="0">
                <a:latin typeface="Times New Roman"/>
                <a:cs typeface="Times New Roman"/>
              </a:rPr>
              <a:t>xám,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màu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sắc,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kết </a:t>
            </a:r>
            <a:r>
              <a:rPr sz="3200" b="1" dirty="0">
                <a:latin typeface="Times New Roman"/>
                <a:cs typeface="Times New Roman"/>
              </a:rPr>
              <a:t>cấu…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22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7757"/>
            <a:ext cx="8300720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Mức </a:t>
            </a:r>
            <a:r>
              <a:rPr sz="3200" b="1" spc="-5" dirty="0">
                <a:latin typeface="Times New Roman"/>
                <a:cs typeface="Times New Roman"/>
              </a:rPr>
              <a:t>độ hiệu </a:t>
            </a:r>
            <a:r>
              <a:rPr sz="3200" b="1" spc="-10" dirty="0">
                <a:latin typeface="Times New Roman"/>
                <a:cs typeface="Times New Roman"/>
              </a:rPr>
              <a:t>quả </a:t>
            </a:r>
            <a:r>
              <a:rPr sz="3200" b="1" spc="-5" dirty="0">
                <a:latin typeface="Times New Roman"/>
                <a:cs typeface="Times New Roman"/>
              </a:rPr>
              <a:t>thường phụ </a:t>
            </a:r>
            <a:r>
              <a:rPr sz="3200" b="1" spc="-10" dirty="0">
                <a:latin typeface="Times New Roman"/>
                <a:cs typeface="Times New Roman"/>
              </a:rPr>
              <a:t>thuộc </a:t>
            </a:r>
            <a:r>
              <a:rPr sz="3200" b="1" spc="-5" dirty="0">
                <a:latin typeface="Times New Roman"/>
                <a:cs typeface="Times New Roman"/>
              </a:rPr>
              <a:t>vào </a:t>
            </a:r>
            <a:r>
              <a:rPr sz="3200" b="1" dirty="0">
                <a:latin typeface="Times New Roman"/>
                <a:cs typeface="Times New Roman"/>
              </a:rPr>
              <a:t>việc  </a:t>
            </a:r>
            <a:r>
              <a:rPr sz="3200" b="1" spc="-5" dirty="0">
                <a:latin typeface="Times New Roman"/>
                <a:cs typeface="Times New Roman"/>
              </a:rPr>
              <a:t>đánh </a:t>
            </a:r>
            <a:r>
              <a:rPr sz="3200" b="1" dirty="0">
                <a:latin typeface="Times New Roman"/>
                <a:cs typeface="Times New Roman"/>
              </a:rPr>
              <a:t>giá </a:t>
            </a:r>
            <a:r>
              <a:rPr sz="3200" b="1" spc="-5" dirty="0">
                <a:latin typeface="Times New Roman"/>
                <a:cs typeface="Times New Roman"/>
              </a:rPr>
              <a:t>độ </a:t>
            </a:r>
            <a:r>
              <a:rPr sz="3200" b="1" dirty="0">
                <a:latin typeface="Times New Roman"/>
                <a:cs typeface="Times New Roman"/>
              </a:rPr>
              <a:t>thuần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nhất.</a:t>
            </a:r>
            <a:endParaRPr sz="3200">
              <a:latin typeface="Times New Roman"/>
              <a:cs typeface="Times New Roman"/>
            </a:endParaRPr>
          </a:p>
          <a:p>
            <a:pPr marL="584200" marR="956944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i="1" dirty="0">
                <a:latin typeface="Times New Roman"/>
                <a:cs typeface="Times New Roman"/>
              </a:rPr>
              <a:t>Thông </a:t>
            </a:r>
            <a:r>
              <a:rPr sz="3200" b="1" i="1" spc="-5" dirty="0">
                <a:latin typeface="Times New Roman"/>
                <a:cs typeface="Times New Roman"/>
              </a:rPr>
              <a:t>thường </a:t>
            </a:r>
            <a:r>
              <a:rPr sz="3200" b="1" i="1" dirty="0">
                <a:latin typeface="Times New Roman"/>
                <a:cs typeface="Times New Roman"/>
              </a:rPr>
              <a:t>là </a:t>
            </a:r>
            <a:r>
              <a:rPr sz="3200" b="1" i="1" spc="-5" dirty="0">
                <a:latin typeface="Times New Roman"/>
                <a:cs typeface="Times New Roman"/>
              </a:rPr>
              <a:t>trung </a:t>
            </a:r>
            <a:r>
              <a:rPr sz="3200" b="1" i="1" dirty="0">
                <a:latin typeface="Times New Roman"/>
                <a:cs typeface="Times New Roman"/>
              </a:rPr>
              <a:t>bình và độ</a:t>
            </a:r>
            <a:r>
              <a:rPr sz="3200" b="1" i="1" spc="-110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lệch  chuẩn</a:t>
            </a:r>
            <a:r>
              <a:rPr sz="3200" b="1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ba </a:t>
            </a:r>
            <a:r>
              <a:rPr sz="3200" b="1" dirty="0">
                <a:latin typeface="Times New Roman"/>
                <a:cs typeface="Times New Roman"/>
              </a:rPr>
              <a:t>cách tiếp cận chủ</a:t>
            </a:r>
            <a:r>
              <a:rPr sz="3200" b="1" spc="-9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yếu:</a:t>
            </a:r>
            <a:endParaRPr sz="3200">
              <a:latin typeface="Times New Roman"/>
              <a:cs typeface="Times New Roman"/>
            </a:endParaRPr>
          </a:p>
          <a:p>
            <a:pPr marL="584200" marR="228600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i="1" spc="-5" dirty="0">
                <a:latin typeface="Times New Roman"/>
                <a:cs typeface="Times New Roman"/>
              </a:rPr>
              <a:t>Phương </a:t>
            </a:r>
            <a:r>
              <a:rPr sz="3200" b="1" i="1" dirty="0">
                <a:latin typeface="Times New Roman"/>
                <a:cs typeface="Times New Roman"/>
              </a:rPr>
              <a:t>pháp phân tách-cây tứ phân</a:t>
            </a:r>
            <a:r>
              <a:rPr sz="3200" b="1" i="1" spc="-130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(split-  quad</a:t>
            </a:r>
            <a:r>
              <a:rPr sz="3200" b="1" i="1" spc="-20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trees)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i="1" spc="-5" dirty="0">
                <a:latin typeface="Times New Roman"/>
                <a:cs typeface="Times New Roman"/>
              </a:rPr>
              <a:t>Phương </a:t>
            </a:r>
            <a:r>
              <a:rPr sz="3200" b="1" i="1" dirty="0">
                <a:latin typeface="Times New Roman"/>
                <a:cs typeface="Times New Roman"/>
              </a:rPr>
              <a:t>pháp </a:t>
            </a:r>
            <a:r>
              <a:rPr sz="3200" b="1" i="1" spc="-5" dirty="0">
                <a:latin typeface="Times New Roman"/>
                <a:cs typeface="Times New Roman"/>
              </a:rPr>
              <a:t>hợp</a:t>
            </a:r>
            <a:r>
              <a:rPr sz="3200" b="1" i="1" spc="-50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(merge)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i="1" spc="-5" dirty="0">
                <a:latin typeface="Times New Roman"/>
                <a:cs typeface="Times New Roman"/>
              </a:rPr>
              <a:t>Phương </a:t>
            </a:r>
            <a:r>
              <a:rPr sz="3200" b="1" i="1" dirty="0">
                <a:latin typeface="Times New Roman"/>
                <a:cs typeface="Times New Roman"/>
              </a:rPr>
              <a:t>pháp tách-hợp</a:t>
            </a:r>
            <a:r>
              <a:rPr sz="3200" b="1" i="1" spc="-80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(split-merge)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23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1465529"/>
            <a:ext cx="8303895" cy="3977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Về </a:t>
            </a:r>
            <a:r>
              <a:rPr sz="3600" b="1" spc="-5" dirty="0">
                <a:latin typeface="Times New Roman"/>
                <a:cs typeface="Times New Roman"/>
              </a:rPr>
              <a:t>nguyên </a:t>
            </a:r>
            <a:r>
              <a:rPr sz="3600" b="1" dirty="0">
                <a:latin typeface="Times New Roman"/>
                <a:cs typeface="Times New Roman"/>
              </a:rPr>
              <a:t>tắc, </a:t>
            </a:r>
            <a:r>
              <a:rPr sz="3600" b="1" spc="-5" dirty="0">
                <a:latin typeface="Times New Roman"/>
                <a:cs typeface="Times New Roman"/>
              </a:rPr>
              <a:t>phương pháp </a:t>
            </a:r>
            <a:r>
              <a:rPr sz="3600" b="1" dirty="0">
                <a:latin typeface="Times New Roman"/>
                <a:cs typeface="Times New Roman"/>
              </a:rPr>
              <a:t>này </a:t>
            </a:r>
            <a:r>
              <a:rPr sz="3600" b="1" spc="-5" dirty="0">
                <a:latin typeface="Times New Roman"/>
                <a:cs typeface="Times New Roman"/>
              </a:rPr>
              <a:t>kiểm  </a:t>
            </a:r>
            <a:r>
              <a:rPr sz="3600" b="1" dirty="0">
                <a:latin typeface="Times New Roman"/>
                <a:cs typeface="Times New Roman"/>
              </a:rPr>
              <a:t>tra tính </a:t>
            </a:r>
            <a:r>
              <a:rPr sz="3600" b="1" spc="-5" dirty="0">
                <a:latin typeface="Times New Roman"/>
                <a:cs typeface="Times New Roman"/>
              </a:rPr>
              <a:t>hợp </a:t>
            </a:r>
            <a:r>
              <a:rPr sz="3600" b="1" dirty="0">
                <a:latin typeface="Times New Roman"/>
                <a:cs typeface="Times New Roman"/>
              </a:rPr>
              <a:t>thức của tiêu chuẩn tổng  thể trên miền </a:t>
            </a:r>
            <a:r>
              <a:rPr sz="3600" b="1" spc="-5" dirty="0">
                <a:latin typeface="Times New Roman"/>
                <a:cs typeface="Times New Roman"/>
              </a:rPr>
              <a:t>lớn. Nếu </a:t>
            </a:r>
            <a:r>
              <a:rPr sz="3600" b="1" dirty="0">
                <a:latin typeface="Times New Roman"/>
                <a:cs typeface="Times New Roman"/>
              </a:rPr>
              <a:t>đã </a:t>
            </a:r>
            <a:r>
              <a:rPr sz="3600" b="1" spc="-5" dirty="0">
                <a:latin typeface="Times New Roman"/>
                <a:cs typeface="Times New Roman"/>
              </a:rPr>
              <a:t>đạt </a:t>
            </a:r>
            <a:r>
              <a:rPr sz="3600" b="1" dirty="0">
                <a:latin typeface="Times New Roman"/>
                <a:cs typeface="Times New Roman"/>
              </a:rPr>
              <a:t>chuẩn </a:t>
            </a:r>
            <a:r>
              <a:rPr sz="3600" b="1" spc="-5" dirty="0">
                <a:latin typeface="Times New Roman"/>
                <a:cs typeface="Times New Roman"/>
              </a:rPr>
              <a:t>thì  </a:t>
            </a:r>
            <a:r>
              <a:rPr sz="3600" b="1" dirty="0">
                <a:latin typeface="Times New Roman"/>
                <a:cs typeface="Times New Roman"/>
              </a:rPr>
              <a:t>việc phân </a:t>
            </a:r>
            <a:r>
              <a:rPr sz="3600" b="1" spc="-5" dirty="0">
                <a:latin typeface="Times New Roman"/>
                <a:cs typeface="Times New Roman"/>
              </a:rPr>
              <a:t>đoạn kết</a:t>
            </a:r>
            <a:r>
              <a:rPr sz="3600" b="1" spc="-3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thúc.</a:t>
            </a:r>
            <a:endParaRPr sz="3600">
              <a:latin typeface="Times New Roman"/>
              <a:cs typeface="Times New Roman"/>
            </a:endParaRPr>
          </a:p>
          <a:p>
            <a:pPr marL="355600" marR="6985" indent="-343535" algn="just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Nếu không, vùng </a:t>
            </a:r>
            <a:r>
              <a:rPr sz="3600" b="1" spc="-10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chia nhỏ làm 4  vùng </a:t>
            </a:r>
            <a:r>
              <a:rPr sz="3600" b="1" spc="-10" dirty="0">
                <a:latin typeface="Times New Roman"/>
                <a:cs typeface="Times New Roman"/>
              </a:rPr>
              <a:t>và </a:t>
            </a:r>
            <a:r>
              <a:rPr sz="3600" b="1" dirty="0">
                <a:latin typeface="Times New Roman"/>
                <a:cs typeface="Times New Roman"/>
              </a:rPr>
              <a:t>sử </a:t>
            </a:r>
            <a:r>
              <a:rPr sz="3600" b="1" spc="-5" dirty="0">
                <a:latin typeface="Times New Roman"/>
                <a:cs typeface="Times New Roman"/>
              </a:rPr>
              <a:t>dụng </a:t>
            </a:r>
            <a:r>
              <a:rPr sz="3600" b="1" dirty="0">
                <a:latin typeface="Times New Roman"/>
                <a:cs typeface="Times New Roman"/>
              </a:rPr>
              <a:t>đệ quy </a:t>
            </a:r>
            <a:r>
              <a:rPr sz="3600" b="1" spc="-10" dirty="0">
                <a:latin typeface="Times New Roman"/>
                <a:cs typeface="Times New Roman"/>
              </a:rPr>
              <a:t>để </a:t>
            </a:r>
            <a:r>
              <a:rPr sz="3600" b="1" dirty="0">
                <a:latin typeface="Times New Roman"/>
                <a:cs typeface="Times New Roman"/>
              </a:rPr>
              <a:t>thực </a:t>
            </a:r>
            <a:r>
              <a:rPr sz="3600" b="1" spc="-5" dirty="0">
                <a:latin typeface="Times New Roman"/>
                <a:cs typeface="Times New Roman"/>
              </a:rPr>
              <a:t>hiện  trên từng vùng</a:t>
            </a:r>
            <a:r>
              <a:rPr sz="3600" b="1" spc="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nhỏ.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25776" y="865758"/>
            <a:ext cx="50907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</a:rPr>
              <a:t>Tách </a:t>
            </a:r>
            <a:r>
              <a:rPr sz="3200" spc="5" dirty="0">
                <a:solidFill>
                  <a:srgbClr val="FF0000"/>
                </a:solidFill>
              </a:rPr>
              <a:t>cây </a:t>
            </a:r>
            <a:r>
              <a:rPr sz="3200" dirty="0">
                <a:solidFill>
                  <a:srgbClr val="FF0000"/>
                </a:solidFill>
              </a:rPr>
              <a:t>tứ </a:t>
            </a:r>
            <a:r>
              <a:rPr sz="3200" spc="-5" dirty="0">
                <a:solidFill>
                  <a:srgbClr val="FF0000"/>
                </a:solidFill>
              </a:rPr>
              <a:t>phân (quad</a:t>
            </a:r>
            <a:r>
              <a:rPr sz="3200" spc="-8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tree)</a:t>
            </a:r>
            <a:endParaRPr sz="3200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9282"/>
            <a:ext cx="8303895" cy="35979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69900" marR="6350" indent="-457834">
              <a:lnSpc>
                <a:spcPts val="3829"/>
              </a:lnSpc>
              <a:spcBef>
                <a:spcPts val="240"/>
              </a:spcBef>
              <a:buFont typeface="Wingdings"/>
              <a:buChar char=""/>
              <a:tabLst>
                <a:tab pos="470534" algn="l"/>
                <a:tab pos="1303655" algn="l"/>
                <a:tab pos="2832100" algn="l"/>
                <a:tab pos="3245485" algn="l"/>
                <a:tab pos="4056379" algn="l"/>
                <a:tab pos="5223510" algn="l"/>
                <a:tab pos="6282055" algn="l"/>
                <a:tab pos="7499984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Vớ</a:t>
            </a:r>
            <a:r>
              <a:rPr sz="3200" b="1" dirty="0">
                <a:latin typeface="Times New Roman"/>
                <a:cs typeface="Times New Roman"/>
              </a:rPr>
              <a:t>i	</a:t>
            </a:r>
            <a:r>
              <a:rPr sz="3200" b="1" spc="-5" dirty="0">
                <a:latin typeface="Times New Roman"/>
                <a:cs typeface="Times New Roman"/>
              </a:rPr>
              <a:t>ng</a:t>
            </a:r>
            <a:r>
              <a:rPr sz="3200" b="1" spc="-15" dirty="0">
                <a:latin typeface="Times New Roman"/>
                <a:cs typeface="Times New Roman"/>
              </a:rPr>
              <a:t>ư</a:t>
            </a:r>
            <a:r>
              <a:rPr sz="3200" b="1" dirty="0">
                <a:latin typeface="Times New Roman"/>
                <a:cs typeface="Times New Roman"/>
              </a:rPr>
              <a:t>ỡng	</a:t>
            </a:r>
            <a:r>
              <a:rPr sz="3200" b="1" dirty="0">
                <a:latin typeface="Symbol"/>
                <a:cs typeface="Symbol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b="1" dirty="0">
                <a:latin typeface="Times New Roman"/>
                <a:cs typeface="Times New Roman"/>
              </a:rPr>
              <a:t>c</a:t>
            </a:r>
            <a:r>
              <a:rPr sz="3200" b="1" spc="-15" dirty="0">
                <a:latin typeface="Times New Roman"/>
                <a:cs typeface="Times New Roman"/>
              </a:rPr>
              <a:t>h</a:t>
            </a:r>
            <a:r>
              <a:rPr sz="3200" b="1" dirty="0">
                <a:latin typeface="Times New Roman"/>
                <a:cs typeface="Times New Roman"/>
              </a:rPr>
              <a:t>o	trước	vù</a:t>
            </a:r>
            <a:r>
              <a:rPr sz="3200" b="1" spc="-2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g	th</a:t>
            </a:r>
            <a:r>
              <a:rPr sz="3200" b="1" spc="-10" dirty="0">
                <a:latin typeface="Times New Roman"/>
                <a:cs typeface="Times New Roman"/>
              </a:rPr>
              <a:t>u</a:t>
            </a:r>
            <a:r>
              <a:rPr sz="3200" b="1" dirty="0">
                <a:latin typeface="Times New Roman"/>
                <a:cs typeface="Times New Roman"/>
              </a:rPr>
              <a:t>ần	</a:t>
            </a:r>
            <a:r>
              <a:rPr sz="3200" b="1" spc="-20" dirty="0">
                <a:latin typeface="Times New Roman"/>
                <a:cs typeface="Times New Roman"/>
              </a:rPr>
              <a:t>n</a:t>
            </a:r>
            <a:r>
              <a:rPr sz="3200" b="1" spc="-5" dirty="0">
                <a:latin typeface="Times New Roman"/>
                <a:cs typeface="Times New Roman"/>
              </a:rPr>
              <a:t>hất  phải </a:t>
            </a:r>
            <a:r>
              <a:rPr sz="3200" b="1" dirty="0">
                <a:latin typeface="Times New Roman"/>
                <a:cs typeface="Times New Roman"/>
              </a:rPr>
              <a:t>thỏa mãn </a:t>
            </a:r>
            <a:r>
              <a:rPr sz="3200" b="1" spc="-5" dirty="0">
                <a:latin typeface="Times New Roman"/>
                <a:cs typeface="Times New Roman"/>
              </a:rPr>
              <a:t>điều kiện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|max-min|&lt;</a:t>
            </a:r>
            <a:r>
              <a:rPr sz="3200" b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θ</a:t>
            </a:r>
            <a:endParaRPr sz="3200">
              <a:latin typeface="Times New Roman"/>
              <a:cs typeface="Times New Roman"/>
            </a:endParaRPr>
          </a:p>
          <a:p>
            <a:pPr marL="812800" marR="96520" lvl="1" indent="-457200">
              <a:lnSpc>
                <a:spcPct val="100000"/>
              </a:lnSpc>
              <a:spcBef>
                <a:spcPts val="550"/>
              </a:spcBef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với max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min là </a:t>
            </a:r>
            <a:r>
              <a:rPr sz="2800" b="1" dirty="0">
                <a:latin typeface="Times New Roman"/>
                <a:cs typeface="Times New Roman"/>
              </a:rPr>
              <a:t>giá </a:t>
            </a:r>
            <a:r>
              <a:rPr sz="2800" b="1" spc="-5" dirty="0">
                <a:latin typeface="Times New Roman"/>
                <a:cs typeface="Times New Roman"/>
              </a:rPr>
              <a:t>trị độ xám lớn nhất và </a:t>
            </a:r>
            <a:r>
              <a:rPr sz="2800" b="1" spc="-10" dirty="0">
                <a:latin typeface="Times New Roman"/>
                <a:cs typeface="Times New Roman"/>
              </a:rPr>
              <a:t>nhỏ  </a:t>
            </a:r>
            <a:r>
              <a:rPr sz="2800" b="1" spc="-5" dirty="0">
                <a:latin typeface="Times New Roman"/>
                <a:cs typeface="Times New Roman"/>
              </a:rPr>
              <a:t>nhất trong miền cần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chia.</a:t>
            </a:r>
            <a:endParaRPr sz="2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Wingdings"/>
              <a:buChar char=""/>
            </a:pPr>
            <a:endParaRPr sz="31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spcBef>
                <a:spcPts val="1810"/>
              </a:spcBef>
              <a:buFont typeface="Wingdings"/>
              <a:buChar char=""/>
              <a:tabLst>
                <a:tab pos="470534" algn="l"/>
                <a:tab pos="1629410" algn="l"/>
                <a:tab pos="2540000" algn="l"/>
                <a:tab pos="3855085" algn="l"/>
                <a:tab pos="4493895" algn="l"/>
                <a:tab pos="5290820" algn="l"/>
                <a:tab pos="5862955" algn="l"/>
                <a:tab pos="6545580" algn="l"/>
                <a:tab pos="7501255" algn="l"/>
              </a:tabLst>
            </a:pPr>
            <a:r>
              <a:rPr sz="3200" b="1" dirty="0">
                <a:latin typeface="Times New Roman"/>
                <a:cs typeface="Times New Roman"/>
              </a:rPr>
              <a:t>Hoặc	t</a:t>
            </a:r>
            <a:r>
              <a:rPr sz="3200" b="1" spc="-15" dirty="0">
                <a:latin typeface="Times New Roman"/>
                <a:cs typeface="Times New Roman"/>
              </a:rPr>
              <a:t>i</a:t>
            </a:r>
            <a:r>
              <a:rPr sz="3200" b="1" dirty="0">
                <a:latin typeface="Times New Roman"/>
                <a:cs typeface="Times New Roman"/>
              </a:rPr>
              <a:t>êu	ch</a:t>
            </a:r>
            <a:r>
              <a:rPr sz="3200" b="1" spc="-20" dirty="0">
                <a:latin typeface="Times New Roman"/>
                <a:cs typeface="Times New Roman"/>
              </a:rPr>
              <a:t>u</a:t>
            </a:r>
            <a:r>
              <a:rPr sz="3200" b="1" dirty="0">
                <a:latin typeface="Times New Roman"/>
                <a:cs typeface="Times New Roman"/>
              </a:rPr>
              <a:t>ẩn	</a:t>
            </a:r>
            <a:r>
              <a:rPr sz="3200" b="1" spc="-10" dirty="0">
                <a:latin typeface="Times New Roman"/>
                <a:cs typeface="Times New Roman"/>
              </a:rPr>
              <a:t>c</a:t>
            </a:r>
            <a:r>
              <a:rPr sz="3200" b="1" dirty="0">
                <a:latin typeface="Times New Roman"/>
                <a:cs typeface="Times New Roman"/>
              </a:rPr>
              <a:t>ó	t</a:t>
            </a:r>
            <a:r>
              <a:rPr sz="3200" b="1" spc="-20" dirty="0">
                <a:latin typeface="Times New Roman"/>
                <a:cs typeface="Times New Roman"/>
              </a:rPr>
              <a:t>h</a:t>
            </a:r>
            <a:r>
              <a:rPr sz="3200" b="1" dirty="0">
                <a:latin typeface="Times New Roman"/>
                <a:cs typeface="Times New Roman"/>
              </a:rPr>
              <a:t>ể	</a:t>
            </a:r>
            <a:r>
              <a:rPr sz="3200" b="1" spc="-15" dirty="0">
                <a:latin typeface="Times New Roman"/>
                <a:cs typeface="Times New Roman"/>
              </a:rPr>
              <a:t>l</a:t>
            </a:r>
            <a:r>
              <a:rPr sz="3200" b="1" dirty="0">
                <a:latin typeface="Times New Roman"/>
                <a:cs typeface="Times New Roman"/>
              </a:rPr>
              <a:t>à	</a:t>
            </a:r>
            <a:r>
              <a:rPr sz="3200" b="1" spc="-20" dirty="0">
                <a:latin typeface="Times New Roman"/>
                <a:cs typeface="Times New Roman"/>
              </a:rPr>
              <a:t>đ</a:t>
            </a:r>
            <a:r>
              <a:rPr sz="3200" b="1" dirty="0">
                <a:latin typeface="Times New Roman"/>
                <a:cs typeface="Times New Roman"/>
              </a:rPr>
              <a:t>ộ	lệch	b</a:t>
            </a:r>
            <a:r>
              <a:rPr sz="3200" b="1" spc="-20" dirty="0">
                <a:latin typeface="Times New Roman"/>
                <a:cs typeface="Times New Roman"/>
              </a:rPr>
              <a:t>ì</a:t>
            </a:r>
            <a:r>
              <a:rPr sz="3200" b="1" dirty="0">
                <a:latin typeface="Times New Roman"/>
                <a:cs typeface="Times New Roman"/>
              </a:rPr>
              <a:t>nh  </a:t>
            </a:r>
            <a:r>
              <a:rPr sz="3200" b="1" spc="-5" dirty="0">
                <a:latin typeface="Times New Roman"/>
                <a:cs typeface="Times New Roman"/>
              </a:rPr>
              <a:t>phương</a:t>
            </a:r>
            <a:r>
              <a:rPr sz="3200" b="1" spc="3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trung</a:t>
            </a:r>
            <a:r>
              <a:rPr sz="3200" b="1" spc="35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bình</a:t>
            </a:r>
            <a:r>
              <a:rPr sz="3200" b="1" spc="33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nhỏ</a:t>
            </a:r>
            <a:r>
              <a:rPr sz="3200" b="1" spc="3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hơn</a:t>
            </a:r>
            <a:r>
              <a:rPr sz="3200" b="1" spc="3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θ</a:t>
            </a:r>
            <a:r>
              <a:rPr sz="3200" b="1" spc="3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(</a:t>
            </a:r>
            <a:r>
              <a:rPr sz="3200" b="1" spc="3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với</a:t>
            </a:r>
            <a:r>
              <a:rPr sz="3200" b="1" spc="3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x</a:t>
            </a:r>
            <a:r>
              <a:rPr sz="3200" b="1" spc="34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là</a:t>
            </a:r>
            <a:r>
              <a:rPr sz="3200" b="1" spc="3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giá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244" y="4430344"/>
            <a:ext cx="25539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/>
                <a:cs typeface="Times New Roman"/>
              </a:rPr>
              <a:t>trị trung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bình)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06504" y="5299769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680" y="0"/>
                </a:lnTo>
              </a:path>
            </a:pathLst>
          </a:custGeom>
          <a:ln w="167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56643" y="5120591"/>
            <a:ext cx="13271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50" spc="15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66585" y="4676966"/>
            <a:ext cx="782320" cy="753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3150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150" spc="-135" dirty="0">
                <a:latin typeface="Times New Roman"/>
                <a:cs typeface="Times New Roman"/>
              </a:rPr>
              <a:t> </a:t>
            </a:r>
            <a:r>
              <a:rPr sz="7125" spc="-3247" baseline="-32163" dirty="0">
                <a:latin typeface="Symbol"/>
                <a:cs typeface="Symbol"/>
              </a:rPr>
              <a:t></a:t>
            </a:r>
            <a:endParaRPr sz="7125" baseline="-32163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3569" y="5110732"/>
            <a:ext cx="1943100" cy="537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520065" algn="l"/>
                <a:tab pos="1438275" algn="l"/>
              </a:tabLst>
            </a:pPr>
            <a:r>
              <a:rPr sz="3150" spc="135" dirty="0">
                <a:latin typeface="Times New Roman"/>
                <a:cs typeface="Times New Roman"/>
              </a:rPr>
              <a:t>(</a:t>
            </a:r>
            <a:r>
              <a:rPr sz="3150" i="1" spc="135" dirty="0">
                <a:latin typeface="Times New Roman"/>
                <a:cs typeface="Times New Roman"/>
              </a:rPr>
              <a:t>x	</a:t>
            </a:r>
            <a:r>
              <a:rPr sz="3150" spc="45" dirty="0">
                <a:latin typeface="Symbol"/>
                <a:cs typeface="Symbol"/>
              </a:rPr>
              <a:t></a:t>
            </a:r>
            <a:r>
              <a:rPr sz="3150" spc="-130" dirty="0">
                <a:latin typeface="Times New Roman"/>
                <a:cs typeface="Times New Roman"/>
              </a:rPr>
              <a:t> </a:t>
            </a:r>
            <a:r>
              <a:rPr sz="3150" i="1" spc="135" dirty="0">
                <a:latin typeface="Times New Roman"/>
                <a:cs typeface="Times New Roman"/>
              </a:rPr>
              <a:t>x</a:t>
            </a:r>
            <a:r>
              <a:rPr sz="3150" spc="135" dirty="0">
                <a:latin typeface="Times New Roman"/>
                <a:cs typeface="Times New Roman"/>
              </a:rPr>
              <a:t>)	</a:t>
            </a:r>
            <a:r>
              <a:rPr sz="3150" spc="45" dirty="0">
                <a:latin typeface="Symbol"/>
                <a:cs typeface="Symbol"/>
              </a:rPr>
              <a:t></a:t>
            </a:r>
            <a:r>
              <a:rPr sz="3150" spc="-459" dirty="0">
                <a:latin typeface="Times New Roman"/>
                <a:cs typeface="Times New Roman"/>
              </a:rPr>
              <a:t> </a:t>
            </a:r>
            <a:r>
              <a:rPr sz="3350" i="1" spc="-60" dirty="0">
                <a:latin typeface="Symbol"/>
                <a:cs typeface="Symbol"/>
              </a:rPr>
              <a:t>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95228" y="5449544"/>
            <a:ext cx="218440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150" i="1" spc="40" dirty="0">
                <a:latin typeface="Times New Roman"/>
                <a:cs typeface="Times New Roman"/>
              </a:rPr>
              <a:t>n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9377" y="4891202"/>
            <a:ext cx="13271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50" i="1" spc="15" dirty="0">
                <a:latin typeface="Times New Roman"/>
                <a:cs typeface="Times New Roman"/>
              </a:rPr>
              <a:t>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6984" y="5687709"/>
            <a:ext cx="33401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50" i="1" spc="145" dirty="0">
                <a:latin typeface="Times New Roman"/>
                <a:cs typeface="Times New Roman"/>
              </a:rPr>
              <a:t>i</a:t>
            </a:r>
            <a:r>
              <a:rPr sz="1850" spc="-100" dirty="0">
                <a:latin typeface="Symbol"/>
                <a:cs typeface="Symbol"/>
              </a:rPr>
              <a:t></a:t>
            </a:r>
            <a:r>
              <a:rPr sz="1850" spc="15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02377" y="5402576"/>
            <a:ext cx="7937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50" i="1" spc="10" dirty="0">
                <a:latin typeface="Times New Roman"/>
                <a:cs typeface="Times New Roman"/>
              </a:rPr>
              <a:t>i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95827" y="4872228"/>
            <a:ext cx="2900680" cy="1152525"/>
          </a:xfrm>
          <a:custGeom>
            <a:avLst/>
            <a:gdLst/>
            <a:ahLst/>
            <a:cxnLst/>
            <a:rect l="l" t="t" r="r" b="b"/>
            <a:pathLst>
              <a:path w="2900679" h="1152525">
                <a:moveTo>
                  <a:pt x="0" y="1152144"/>
                </a:moveTo>
                <a:lnTo>
                  <a:pt x="2900172" y="1152144"/>
                </a:lnTo>
                <a:lnTo>
                  <a:pt x="2900172" y="0"/>
                </a:lnTo>
                <a:lnTo>
                  <a:pt x="0" y="0"/>
                </a:lnTo>
                <a:lnTo>
                  <a:pt x="0" y="115214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1640" y="780034"/>
            <a:ext cx="8418195" cy="562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Nén 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ảnh sử dụng phép biến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đổi: </a:t>
            </a:r>
            <a:r>
              <a:rPr sz="3600" b="1" spc="-5" dirty="0">
                <a:latin typeface="Times New Roman"/>
                <a:cs typeface="Times New Roman"/>
              </a:rPr>
              <a:t>Đây là  </a:t>
            </a:r>
            <a:r>
              <a:rPr sz="3600" b="1" dirty="0">
                <a:latin typeface="Times New Roman"/>
                <a:cs typeface="Times New Roman"/>
              </a:rPr>
              <a:t>kỹ thuật tiếp cận theo </a:t>
            </a:r>
            <a:r>
              <a:rPr sz="3600" b="1" spc="-5" dirty="0">
                <a:latin typeface="Times New Roman"/>
                <a:cs typeface="Times New Roman"/>
              </a:rPr>
              <a:t>hướng </a:t>
            </a:r>
            <a:r>
              <a:rPr sz="3600" b="1" dirty="0">
                <a:latin typeface="Times New Roman"/>
                <a:cs typeface="Times New Roman"/>
              </a:rPr>
              <a:t>nén không  </a:t>
            </a:r>
            <a:r>
              <a:rPr sz="3600" b="1" spc="-5" dirty="0">
                <a:latin typeface="Times New Roman"/>
                <a:cs typeface="Times New Roman"/>
              </a:rPr>
              <a:t>bảo </a:t>
            </a:r>
            <a:r>
              <a:rPr sz="3600" b="1" dirty="0">
                <a:latin typeface="Times New Roman"/>
                <a:cs typeface="Times New Roman"/>
              </a:rPr>
              <a:t>toàn và </a:t>
            </a:r>
            <a:r>
              <a:rPr sz="3600" b="1" spc="-5" dirty="0">
                <a:latin typeface="Times New Roman"/>
                <a:cs typeface="Times New Roman"/>
              </a:rPr>
              <a:t>do </a:t>
            </a:r>
            <a:r>
              <a:rPr sz="3600" b="1" dirty="0">
                <a:latin typeface="Times New Roman"/>
                <a:cs typeface="Times New Roman"/>
              </a:rPr>
              <a:t>vậy, kỹ thuật </a:t>
            </a:r>
            <a:r>
              <a:rPr sz="3600" b="1" spc="-5" dirty="0">
                <a:latin typeface="Times New Roman"/>
                <a:cs typeface="Times New Roman"/>
              </a:rPr>
              <a:t>thướng nén  hiệu </a:t>
            </a:r>
            <a:r>
              <a:rPr sz="3600" b="1" dirty="0">
                <a:latin typeface="Times New Roman"/>
                <a:cs typeface="Times New Roman"/>
              </a:rPr>
              <a:t>quả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hơn.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Nén </a:t>
            </a:r>
            <a:r>
              <a:rPr sz="36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ảnh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Fractal: </a:t>
            </a:r>
            <a:r>
              <a:rPr sz="3600" b="1" dirty="0">
                <a:latin typeface="Times New Roman"/>
                <a:cs typeface="Times New Roman"/>
              </a:rPr>
              <a:t>Sử </a:t>
            </a:r>
            <a:r>
              <a:rPr sz="3600" b="1" spc="-5" dirty="0">
                <a:latin typeface="Times New Roman"/>
                <a:cs typeface="Times New Roman"/>
              </a:rPr>
              <a:t>dụng </a:t>
            </a:r>
            <a:r>
              <a:rPr sz="3600" b="1" dirty="0">
                <a:latin typeface="Times New Roman"/>
                <a:cs typeface="Times New Roman"/>
              </a:rPr>
              <a:t>tính chất  Fractal (tự </a:t>
            </a:r>
            <a:r>
              <a:rPr sz="3600" b="1" spc="-5" dirty="0">
                <a:latin typeface="Times New Roman"/>
                <a:cs typeface="Times New Roman"/>
              </a:rPr>
              <a:t>đồng dạng) </a:t>
            </a:r>
            <a:r>
              <a:rPr sz="3600" b="1" dirty="0">
                <a:latin typeface="Times New Roman"/>
                <a:cs typeface="Times New Roman"/>
              </a:rPr>
              <a:t>của các </a:t>
            </a:r>
            <a:r>
              <a:rPr sz="3600" b="1" spc="-5" dirty="0">
                <a:latin typeface="Times New Roman"/>
                <a:cs typeface="Times New Roman"/>
              </a:rPr>
              <a:t>đối </a:t>
            </a:r>
            <a:r>
              <a:rPr sz="3600" b="1" dirty="0">
                <a:latin typeface="Times New Roman"/>
                <a:cs typeface="Times New Roman"/>
              </a:rPr>
              <a:t>tượng  ảnh để thể </a:t>
            </a:r>
            <a:r>
              <a:rPr sz="3600" b="1" spc="-5" dirty="0">
                <a:latin typeface="Times New Roman"/>
                <a:cs typeface="Times New Roman"/>
              </a:rPr>
              <a:t>hiện </a:t>
            </a:r>
            <a:r>
              <a:rPr sz="3600" b="1" dirty="0">
                <a:latin typeface="Times New Roman"/>
                <a:cs typeface="Times New Roman"/>
              </a:rPr>
              <a:t>sự lặp lại của các chi </a:t>
            </a:r>
            <a:r>
              <a:rPr sz="3600" b="1" spc="-5" dirty="0">
                <a:latin typeface="Times New Roman"/>
                <a:cs typeface="Times New Roman"/>
              </a:rPr>
              <a:t>tiết.  Kỹ </a:t>
            </a:r>
            <a:r>
              <a:rPr sz="3600" b="1" dirty="0">
                <a:latin typeface="Times New Roman"/>
                <a:cs typeface="Times New Roman"/>
              </a:rPr>
              <a:t>thuật </a:t>
            </a:r>
            <a:r>
              <a:rPr sz="3600" b="1" spc="-5" dirty="0">
                <a:latin typeface="Times New Roman"/>
                <a:cs typeface="Times New Roman"/>
              </a:rPr>
              <a:t>nén </a:t>
            </a:r>
            <a:r>
              <a:rPr sz="3600" b="1" dirty="0">
                <a:latin typeface="Times New Roman"/>
                <a:cs typeface="Times New Roman"/>
              </a:rPr>
              <a:t>sẽ </a:t>
            </a:r>
            <a:r>
              <a:rPr sz="3600" b="1" spc="-5" dirty="0">
                <a:latin typeface="Times New Roman"/>
                <a:cs typeface="Times New Roman"/>
              </a:rPr>
              <a:t>tính </a:t>
            </a:r>
            <a:r>
              <a:rPr sz="3600" b="1" dirty="0">
                <a:latin typeface="Times New Roman"/>
                <a:cs typeface="Times New Roman"/>
              </a:rPr>
              <a:t>toán để chỉ cần lưu  trữ </a:t>
            </a:r>
            <a:r>
              <a:rPr sz="3600" b="1" spc="-5" dirty="0">
                <a:latin typeface="Times New Roman"/>
                <a:cs typeface="Times New Roman"/>
              </a:rPr>
              <a:t>phần </a:t>
            </a:r>
            <a:r>
              <a:rPr sz="3600" b="1" dirty="0">
                <a:latin typeface="Times New Roman"/>
                <a:cs typeface="Times New Roman"/>
              </a:rPr>
              <a:t>gốc ảnh </a:t>
            </a:r>
            <a:r>
              <a:rPr sz="3600" b="1" spc="-10" dirty="0">
                <a:latin typeface="Times New Roman"/>
                <a:cs typeface="Times New Roman"/>
              </a:rPr>
              <a:t>và </a:t>
            </a:r>
            <a:r>
              <a:rPr sz="3600" b="1" spc="-5" dirty="0">
                <a:latin typeface="Times New Roman"/>
                <a:cs typeface="Times New Roman"/>
              </a:rPr>
              <a:t>quy </a:t>
            </a:r>
            <a:r>
              <a:rPr sz="3600" b="1" spc="-10" dirty="0">
                <a:latin typeface="Times New Roman"/>
                <a:cs typeface="Times New Roman"/>
              </a:rPr>
              <a:t>luật </a:t>
            </a:r>
            <a:r>
              <a:rPr sz="3600" b="1" spc="-5" dirty="0">
                <a:latin typeface="Times New Roman"/>
                <a:cs typeface="Times New Roman"/>
              </a:rPr>
              <a:t>sinh ra  </a:t>
            </a:r>
            <a:r>
              <a:rPr sz="3600" b="1" dirty="0">
                <a:latin typeface="Times New Roman"/>
                <a:cs typeface="Times New Roman"/>
              </a:rPr>
              <a:t>ảnh.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290" dirty="0">
                <a:latin typeface="Times New Roman"/>
                <a:cs typeface="Times New Roman"/>
              </a:rPr>
              <a:t>KTD</a:t>
            </a:r>
            <a:r>
              <a:rPr sz="3000" b="1" spc="-434" baseline="-13888" dirty="0">
                <a:latin typeface="Times New Roman"/>
                <a:cs typeface="Times New Roman"/>
              </a:rPr>
              <a:t>25</a:t>
            </a:r>
            <a:r>
              <a:rPr sz="1600" b="1" spc="-290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9740" y="100076"/>
            <a:ext cx="8302625" cy="6149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Trong giải thuật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|max-min|&lt;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θ </a:t>
            </a:r>
            <a:r>
              <a:rPr sz="2800" b="1" spc="-5" dirty="0">
                <a:latin typeface="Times New Roman"/>
                <a:cs typeface="Times New Roman"/>
              </a:rPr>
              <a:t>, </a:t>
            </a:r>
            <a:r>
              <a:rPr sz="2800" b="1" spc="-10" dirty="0">
                <a:latin typeface="Times New Roman"/>
                <a:cs typeface="Times New Roman"/>
              </a:rPr>
              <a:t>khi </a:t>
            </a:r>
            <a:r>
              <a:rPr sz="2800" b="1" spc="-5" dirty="0">
                <a:latin typeface="Times New Roman"/>
                <a:cs typeface="Times New Roman"/>
              </a:rPr>
              <a:t>miền là </a:t>
            </a:r>
            <a:r>
              <a:rPr sz="2800" b="1" dirty="0">
                <a:latin typeface="Times New Roman"/>
                <a:cs typeface="Times New Roman"/>
              </a:rPr>
              <a:t>đồng  nhất </a:t>
            </a:r>
            <a:r>
              <a:rPr sz="2800" b="1" spc="-5" dirty="0">
                <a:latin typeface="Times New Roman"/>
                <a:cs typeface="Times New Roman"/>
              </a:rPr>
              <a:t>cần </a:t>
            </a:r>
            <a:r>
              <a:rPr sz="2800" b="1" dirty="0">
                <a:latin typeface="Times New Roman"/>
                <a:cs typeface="Times New Roman"/>
              </a:rPr>
              <a:t>tính lại </a:t>
            </a:r>
            <a:r>
              <a:rPr sz="2800" b="1" spc="-5" dirty="0">
                <a:latin typeface="Times New Roman"/>
                <a:cs typeface="Times New Roman"/>
              </a:rPr>
              <a:t>giá trị </a:t>
            </a:r>
            <a:r>
              <a:rPr sz="2800" b="1" dirty="0">
                <a:latin typeface="Times New Roman"/>
                <a:cs typeface="Times New Roman"/>
              </a:rPr>
              <a:t>trung bình và </a:t>
            </a:r>
            <a:r>
              <a:rPr sz="2800" b="1" spc="-5" dirty="0">
                <a:latin typeface="Times New Roman"/>
                <a:cs typeface="Times New Roman"/>
              </a:rPr>
              <a:t>cập </a:t>
            </a:r>
            <a:r>
              <a:rPr sz="2800" b="1" dirty="0">
                <a:latin typeface="Times New Roman"/>
                <a:cs typeface="Times New Roman"/>
              </a:rPr>
              <a:t>nhật lại  ảnh đầu </a:t>
            </a:r>
            <a:r>
              <a:rPr sz="2800" b="1" spc="-5" dirty="0">
                <a:latin typeface="Times New Roman"/>
                <a:cs typeface="Times New Roman"/>
              </a:rPr>
              <a:t>ra. Giá trị trung </a:t>
            </a:r>
            <a:r>
              <a:rPr sz="2800" b="1" dirty="0">
                <a:latin typeface="Times New Roman"/>
                <a:cs typeface="Times New Roman"/>
              </a:rPr>
              <a:t>bình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dirty="0">
                <a:latin typeface="Times New Roman"/>
                <a:cs typeface="Times New Roman"/>
              </a:rPr>
              <a:t>tính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bởi:</a:t>
            </a:r>
            <a:endParaRPr sz="2800">
              <a:latin typeface="Times New Roman"/>
              <a:cs typeface="Times New Roman"/>
            </a:endParaRPr>
          </a:p>
          <a:p>
            <a:pPr marL="698500" lvl="1" indent="-343535" algn="just">
              <a:lnSpc>
                <a:spcPct val="100000"/>
              </a:lnSpc>
              <a:spcBef>
                <a:spcPts val="600"/>
              </a:spcBef>
              <a:buFont typeface="Wingdings"/>
              <a:buChar char=""/>
              <a:tabLst>
                <a:tab pos="699135" algn="l"/>
              </a:tabLst>
            </a:pP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Tổng giá trị mức xám/ tổng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sz="2400" b="1" i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điểm.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5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Thuật toán </a:t>
            </a:r>
            <a:r>
              <a:rPr sz="2800" b="1" dirty="0">
                <a:latin typeface="Times New Roman"/>
                <a:cs typeface="Times New Roman"/>
              </a:rPr>
              <a:t>này </a:t>
            </a:r>
            <a:r>
              <a:rPr sz="2800" b="1" spc="-5" dirty="0">
                <a:latin typeface="Times New Roman"/>
                <a:cs typeface="Times New Roman"/>
              </a:rPr>
              <a:t>tạo nên một </a:t>
            </a:r>
            <a:r>
              <a:rPr sz="2800" b="1" dirty="0">
                <a:latin typeface="Times New Roman"/>
                <a:cs typeface="Times New Roman"/>
              </a:rPr>
              <a:t>cây </a:t>
            </a:r>
            <a:r>
              <a:rPr sz="2800" b="1" spc="-5" dirty="0">
                <a:latin typeface="Times New Roman"/>
                <a:cs typeface="Times New Roman"/>
              </a:rPr>
              <a:t>mà mỗi </a:t>
            </a:r>
            <a:r>
              <a:rPr sz="2800" b="1" dirty="0">
                <a:latin typeface="Times New Roman"/>
                <a:cs typeface="Times New Roman"/>
              </a:rPr>
              <a:t>nút </a:t>
            </a:r>
            <a:r>
              <a:rPr sz="2800" b="1" spc="-5" dirty="0">
                <a:latin typeface="Times New Roman"/>
                <a:cs typeface="Times New Roman"/>
              </a:rPr>
              <a:t>cha </a:t>
            </a:r>
            <a:r>
              <a:rPr sz="2800" b="1" spc="-15" dirty="0">
                <a:latin typeface="Times New Roman"/>
                <a:cs typeface="Times New Roman"/>
              </a:rPr>
              <a:t>có </a:t>
            </a:r>
            <a:r>
              <a:rPr sz="2800" b="1" spc="67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4 nút con ở mọi mức, trừ mức </a:t>
            </a:r>
            <a:r>
              <a:rPr sz="2800" b="1" dirty="0">
                <a:latin typeface="Times New Roman"/>
                <a:cs typeface="Times New Roman"/>
              </a:rPr>
              <a:t>ngoài cùng. </a:t>
            </a:r>
            <a:r>
              <a:rPr sz="2800" b="1" spc="-5" dirty="0">
                <a:latin typeface="Times New Roman"/>
                <a:cs typeface="Times New Roman"/>
              </a:rPr>
              <a:t>Vì thế  cây </a:t>
            </a:r>
            <a:r>
              <a:rPr sz="2800" b="1" dirty="0">
                <a:latin typeface="Times New Roman"/>
                <a:cs typeface="Times New Roman"/>
              </a:rPr>
              <a:t>này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tên là cây tứ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phân.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Một </a:t>
            </a:r>
            <a:r>
              <a:rPr sz="2800" b="1" dirty="0">
                <a:latin typeface="Times New Roman"/>
                <a:cs typeface="Times New Roman"/>
              </a:rPr>
              <a:t>vùng thoả mãn </a:t>
            </a:r>
            <a:r>
              <a:rPr sz="2800" b="1" spc="-5" dirty="0">
                <a:latin typeface="Times New Roman"/>
                <a:cs typeface="Times New Roman"/>
              </a:rPr>
              <a:t>tiêu chuẩn tạo nên một </a:t>
            </a:r>
            <a:r>
              <a:rPr sz="2800" b="1" dirty="0">
                <a:latin typeface="Times New Roman"/>
                <a:cs typeface="Times New Roman"/>
              </a:rPr>
              <a:t>nút lá,  </a:t>
            </a:r>
            <a:r>
              <a:rPr sz="2800" b="1" spc="-5" dirty="0">
                <a:latin typeface="Times New Roman"/>
                <a:cs typeface="Times New Roman"/>
              </a:rPr>
              <a:t>nếu </a:t>
            </a:r>
            <a:r>
              <a:rPr sz="2800" b="1" dirty="0">
                <a:latin typeface="Times New Roman"/>
                <a:cs typeface="Times New Roman"/>
              </a:rPr>
              <a:t>không </a:t>
            </a:r>
            <a:r>
              <a:rPr sz="2800" b="1" spc="-5" dirty="0">
                <a:latin typeface="Times New Roman"/>
                <a:cs typeface="Times New Roman"/>
              </a:rPr>
              <a:t>sẽ tạo nên một nút trong và 4 nút con  tương </a:t>
            </a:r>
            <a:r>
              <a:rPr sz="2800" b="1" spc="-10" dirty="0">
                <a:latin typeface="Times New Roman"/>
                <a:cs typeface="Times New Roman"/>
              </a:rPr>
              <a:t>ứng </a:t>
            </a:r>
            <a:r>
              <a:rPr sz="2800" b="1" spc="-5" dirty="0">
                <a:latin typeface="Times New Roman"/>
                <a:cs typeface="Times New Roman"/>
              </a:rPr>
              <a:t>của việc chia làm 4 </a:t>
            </a:r>
            <a:r>
              <a:rPr sz="2800" b="1" dirty="0">
                <a:latin typeface="Times New Roman"/>
                <a:cs typeface="Times New Roman"/>
              </a:rPr>
              <a:t>vùng. </a:t>
            </a:r>
            <a:r>
              <a:rPr sz="2800" b="1" spc="-5" dirty="0">
                <a:latin typeface="Times New Roman"/>
                <a:cs typeface="Times New Roman"/>
              </a:rPr>
              <a:t>Mỗi </a:t>
            </a:r>
            <a:r>
              <a:rPr sz="2800" b="1" dirty="0">
                <a:latin typeface="Times New Roman"/>
                <a:cs typeface="Times New Roman"/>
              </a:rPr>
              <a:t>nút lá </a:t>
            </a:r>
            <a:r>
              <a:rPr sz="2800" b="1" spc="-5" dirty="0">
                <a:latin typeface="Times New Roman"/>
                <a:cs typeface="Times New Roman"/>
              </a:rPr>
              <a:t>của  cây </a:t>
            </a:r>
            <a:r>
              <a:rPr sz="2800" b="1" spc="-10" dirty="0">
                <a:latin typeface="Times New Roman"/>
                <a:cs typeface="Times New Roman"/>
              </a:rPr>
              <a:t>biểu diễn </a:t>
            </a:r>
            <a:r>
              <a:rPr sz="2800" b="1" spc="-5" dirty="0">
                <a:latin typeface="Times New Roman"/>
                <a:cs typeface="Times New Roman"/>
              </a:rPr>
              <a:t>một </a:t>
            </a:r>
            <a:r>
              <a:rPr sz="2800" b="1" dirty="0">
                <a:latin typeface="Times New Roman"/>
                <a:cs typeface="Times New Roman"/>
              </a:rPr>
              <a:t>vùng đã phân </a:t>
            </a:r>
            <a:r>
              <a:rPr sz="2800" b="1" spc="-5" dirty="0">
                <a:latin typeface="Times New Roman"/>
                <a:cs typeface="Times New Roman"/>
              </a:rPr>
              <a:t>chia theo tiêu  chuẩn.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26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958461"/>
            <a:ext cx="9144000" cy="5899785"/>
            <a:chOff x="0" y="958461"/>
            <a:chExt cx="9144000" cy="5899785"/>
          </a:xfrm>
        </p:grpSpPr>
        <p:sp>
          <p:nvSpPr>
            <p:cNvPr id="4" name="object 4"/>
            <p:cNvSpPr/>
            <p:nvPr/>
          </p:nvSpPr>
          <p:spPr>
            <a:xfrm>
              <a:off x="0" y="6224016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5668" y="958461"/>
              <a:ext cx="4423605" cy="24233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8600" y="3276600"/>
              <a:ext cx="4495800" cy="29504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27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32884" y="890336"/>
            <a:ext cx="8773160" cy="5624830"/>
            <a:chOff x="332884" y="890336"/>
            <a:chExt cx="8773160" cy="5624830"/>
          </a:xfrm>
        </p:grpSpPr>
        <p:sp>
          <p:nvSpPr>
            <p:cNvPr id="5" name="object 5"/>
            <p:cNvSpPr/>
            <p:nvPr/>
          </p:nvSpPr>
          <p:spPr>
            <a:xfrm>
              <a:off x="332884" y="890336"/>
              <a:ext cx="4213099" cy="28883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20184" y="3047999"/>
              <a:ext cx="4585716" cy="3467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28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51582" y="296621"/>
            <a:ext cx="364045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8000"/>
                </a:solidFill>
              </a:rPr>
              <a:t>Tách </a:t>
            </a:r>
            <a:r>
              <a:rPr sz="2400" dirty="0">
                <a:solidFill>
                  <a:srgbClr val="008000"/>
                </a:solidFill>
              </a:rPr>
              <a:t>cây tứ </a:t>
            </a:r>
            <a:r>
              <a:rPr sz="2400" spc="-5" dirty="0">
                <a:solidFill>
                  <a:srgbClr val="008000"/>
                </a:solidFill>
              </a:rPr>
              <a:t>phân </a:t>
            </a:r>
            <a:r>
              <a:rPr sz="2400" dirty="0">
                <a:solidFill>
                  <a:srgbClr val="008000"/>
                </a:solidFill>
              </a:rPr>
              <a:t>(tổng</a:t>
            </a:r>
            <a:r>
              <a:rPr sz="2400" spc="-60" dirty="0">
                <a:solidFill>
                  <a:srgbClr val="008000"/>
                </a:solidFill>
              </a:rPr>
              <a:t> </a:t>
            </a:r>
            <a:r>
              <a:rPr sz="2400" dirty="0">
                <a:solidFill>
                  <a:srgbClr val="008000"/>
                </a:solidFill>
              </a:rPr>
              <a:t>thể)</a:t>
            </a:r>
            <a:endParaRPr sz="2400"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8991600" cy="4325620"/>
            <a:chOff x="0" y="0"/>
            <a:chExt cx="8991600" cy="4325620"/>
          </a:xfrm>
        </p:grpSpPr>
        <p:sp>
          <p:nvSpPr>
            <p:cNvPr id="6" name="object 6"/>
            <p:cNvSpPr/>
            <p:nvPr/>
          </p:nvSpPr>
          <p:spPr>
            <a:xfrm>
              <a:off x="1752600" y="629412"/>
              <a:ext cx="7239000" cy="3695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590800" cy="19583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739" y="4422394"/>
            <a:ext cx="883285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20" dirty="0">
                <a:latin typeface="Times New Roman"/>
                <a:cs typeface="Times New Roman"/>
              </a:rPr>
              <a:t>Tiêu </a:t>
            </a:r>
            <a:r>
              <a:rPr sz="2800" b="1" spc="-5" dirty="0">
                <a:latin typeface="Times New Roman"/>
                <a:cs typeface="Times New Roman"/>
              </a:rPr>
              <a:t>chuẩn </a:t>
            </a:r>
            <a:r>
              <a:rPr sz="2800" b="1" dirty="0">
                <a:latin typeface="Times New Roman"/>
                <a:cs typeface="Times New Roman"/>
              </a:rPr>
              <a:t>phân vùng </a:t>
            </a:r>
            <a:r>
              <a:rPr sz="2800" b="1" spc="-5" dirty="0">
                <a:latin typeface="Times New Roman"/>
                <a:cs typeface="Times New Roman"/>
              </a:rPr>
              <a:t>ở </a:t>
            </a:r>
            <a:r>
              <a:rPr sz="2800" b="1" dirty="0">
                <a:latin typeface="Times New Roman"/>
                <a:cs typeface="Times New Roman"/>
              </a:rPr>
              <a:t>đây </a:t>
            </a:r>
            <a:r>
              <a:rPr sz="2800" b="1" spc="-10" dirty="0">
                <a:latin typeface="Times New Roman"/>
                <a:cs typeface="Times New Roman"/>
              </a:rPr>
              <a:t>là </a:t>
            </a:r>
            <a:r>
              <a:rPr sz="2800" b="1" spc="-5" dirty="0">
                <a:latin typeface="Times New Roman"/>
                <a:cs typeface="Times New Roman"/>
              </a:rPr>
              <a:t>màu sắc. </a:t>
            </a:r>
            <a:r>
              <a:rPr sz="2800" b="1" spc="-10" dirty="0">
                <a:latin typeface="Times New Roman"/>
                <a:cs typeface="Times New Roman"/>
              </a:rPr>
              <a:t>Nếu </a:t>
            </a:r>
            <a:r>
              <a:rPr sz="2800" b="1" spc="-5" dirty="0">
                <a:latin typeface="Times New Roman"/>
                <a:cs typeface="Times New Roman"/>
              </a:rPr>
              <a:t>mọi </a:t>
            </a:r>
            <a:r>
              <a:rPr sz="2800" b="1" spc="-10" dirty="0">
                <a:latin typeface="Times New Roman"/>
                <a:cs typeface="Times New Roman"/>
              </a:rPr>
              <a:t>điểm 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dirty="0">
                <a:latin typeface="Times New Roman"/>
                <a:cs typeface="Times New Roman"/>
              </a:rPr>
              <a:t>vùng </a:t>
            </a:r>
            <a:r>
              <a:rPr sz="2800" b="1" spc="-5" dirty="0">
                <a:latin typeface="Times New Roman"/>
                <a:cs typeface="Times New Roman"/>
              </a:rPr>
              <a:t>là màu trắng sẽ tạo nên </a:t>
            </a:r>
            <a:r>
              <a:rPr sz="2800" b="1" dirty="0">
                <a:latin typeface="Times New Roman"/>
                <a:cs typeface="Times New Roman"/>
              </a:rPr>
              <a:t>một nút </a:t>
            </a:r>
            <a:r>
              <a:rPr sz="2800" b="1" spc="-5" dirty="0">
                <a:latin typeface="Times New Roman"/>
                <a:cs typeface="Times New Roman"/>
              </a:rPr>
              <a:t>lá trắng </a:t>
            </a:r>
            <a:r>
              <a:rPr sz="2800" b="1" dirty="0">
                <a:latin typeface="Times New Roman"/>
                <a:cs typeface="Times New Roman"/>
              </a:rPr>
              <a:t>và  </a:t>
            </a:r>
            <a:r>
              <a:rPr sz="2800" b="1" spc="-5" dirty="0">
                <a:latin typeface="Times New Roman"/>
                <a:cs typeface="Times New Roman"/>
              </a:rPr>
              <a:t>tương tự như vậy với nút lá đen. Nút màu ghi </a:t>
            </a:r>
            <a:r>
              <a:rPr sz="2800" b="1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nghĩa  là </a:t>
            </a:r>
            <a:r>
              <a:rPr sz="2800" b="1" dirty="0">
                <a:latin typeface="Times New Roman"/>
                <a:cs typeface="Times New Roman"/>
              </a:rPr>
              <a:t>vùng </a:t>
            </a:r>
            <a:r>
              <a:rPr sz="2800" b="1" spc="-10" dirty="0">
                <a:latin typeface="Times New Roman"/>
                <a:cs typeface="Times New Roman"/>
              </a:rPr>
              <a:t>không </a:t>
            </a:r>
            <a:r>
              <a:rPr sz="2800" b="1" spc="-5" dirty="0">
                <a:latin typeface="Times New Roman"/>
                <a:cs typeface="Times New Roman"/>
              </a:rPr>
              <a:t>thuần </a:t>
            </a:r>
            <a:r>
              <a:rPr sz="2800" b="1" dirty="0">
                <a:latin typeface="Times New Roman"/>
                <a:cs typeface="Times New Roman"/>
              </a:rPr>
              <a:t>nhất và phải </a:t>
            </a:r>
            <a:r>
              <a:rPr sz="2800" b="1" spc="-5" dirty="0">
                <a:latin typeface="Times New Roman"/>
                <a:cs typeface="Times New Roman"/>
              </a:rPr>
              <a:t>tiếp tục</a:t>
            </a:r>
            <a:r>
              <a:rPr sz="2800" b="1" spc="8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chia.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29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23505" y="1799713"/>
          <a:ext cx="2994025" cy="4428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7774">
                <a:tc>
                  <a:txBody>
                    <a:bodyPr/>
                    <a:lstStyle/>
                    <a:p>
                      <a:pPr marL="37465">
                        <a:lnSpc>
                          <a:spcPts val="3279"/>
                        </a:lnSpc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279"/>
                        </a:lnSpc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7005" algn="r">
                        <a:lnSpc>
                          <a:spcPts val="3279"/>
                        </a:lnSpc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ts val="3279"/>
                        </a:lnSpc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ts val="3279"/>
                        </a:lnSpc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1670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915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35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35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97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983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16700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400">
                <a:tc>
                  <a:txBody>
                    <a:bodyPr/>
                    <a:lstStyle/>
                    <a:p>
                      <a:pPr marL="37465">
                        <a:lnSpc>
                          <a:spcPts val="355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55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167005" algn="r">
                        <a:lnSpc>
                          <a:spcPts val="355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ts val="355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5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ts val="3550"/>
                        </a:lnSpc>
                        <a:spcBef>
                          <a:spcPts val="26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7040" y="100076"/>
            <a:ext cx="8327390" cy="252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60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482600" marR="17780" indent="-457834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82600" algn="l"/>
                <a:tab pos="483234" algn="l"/>
              </a:tabLst>
            </a:pPr>
            <a:r>
              <a:rPr sz="2800" spc="-5" dirty="0">
                <a:latin typeface="Times New Roman"/>
                <a:cs typeface="Times New Roman"/>
              </a:rPr>
              <a:t>Ví </a:t>
            </a:r>
            <a:r>
              <a:rPr sz="2800" dirty="0">
                <a:latin typeface="Times New Roman"/>
                <a:cs typeface="Times New Roman"/>
              </a:rPr>
              <a:t>dụ: </a:t>
            </a:r>
            <a:r>
              <a:rPr sz="2800" spc="-5" dirty="0">
                <a:latin typeface="Times New Roman"/>
                <a:cs typeface="Times New Roman"/>
              </a:rPr>
              <a:t>Cho ảnh I(m, </a:t>
            </a:r>
            <a:r>
              <a:rPr sz="2800" dirty="0">
                <a:latin typeface="Times New Roman"/>
                <a:cs typeface="Times New Roman"/>
              </a:rPr>
              <a:t>n) </a:t>
            </a:r>
            <a:r>
              <a:rPr sz="2800" spc="-5" dirty="0">
                <a:latin typeface="Times New Roman"/>
                <a:cs typeface="Times New Roman"/>
              </a:rPr>
              <a:t>, hãy </a:t>
            </a:r>
            <a:r>
              <a:rPr sz="2800" dirty="0">
                <a:latin typeface="Times New Roman"/>
                <a:cs typeface="Times New Roman"/>
              </a:rPr>
              <a:t>phân vùng </a:t>
            </a:r>
            <a:r>
              <a:rPr sz="2800" spc="-5" dirty="0">
                <a:latin typeface="Times New Roman"/>
                <a:cs typeface="Times New Roman"/>
              </a:rPr>
              <a:t>theo tiêu </a:t>
            </a:r>
            <a:r>
              <a:rPr sz="2800" spc="-10" dirty="0">
                <a:latin typeface="Times New Roman"/>
                <a:cs typeface="Times New Roman"/>
              </a:rPr>
              <a:t>chí:  </a:t>
            </a:r>
            <a:r>
              <a:rPr sz="2800" spc="-5" dirty="0">
                <a:latin typeface="Times New Roman"/>
                <a:cs typeface="Times New Roman"/>
              </a:rPr>
              <a:t>ngưỡng θ=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R="165100" algn="ctr">
              <a:lnSpc>
                <a:spcPts val="3360"/>
              </a:lnSpc>
              <a:spcBef>
                <a:spcPts val="265"/>
              </a:spcBef>
              <a:tabLst>
                <a:tab pos="3985260" algn="l"/>
              </a:tabLst>
            </a:pPr>
            <a:r>
              <a:rPr sz="4500" spc="104" baseline="-4629" dirty="0">
                <a:latin typeface="Symbol"/>
                <a:cs typeface="Symbol"/>
              </a:rPr>
              <a:t></a:t>
            </a:r>
            <a:r>
              <a:rPr sz="3000" spc="70" dirty="0">
                <a:latin typeface="Times New Roman"/>
                <a:cs typeface="Times New Roman"/>
              </a:rPr>
              <a:t>2	</a:t>
            </a:r>
            <a:r>
              <a:rPr sz="3000" spc="95" dirty="0">
                <a:latin typeface="Times New Roman"/>
                <a:cs typeface="Times New Roman"/>
              </a:rPr>
              <a:t>8</a:t>
            </a:r>
            <a:r>
              <a:rPr sz="4500" spc="142" baseline="-4629" dirty="0">
                <a:latin typeface="Symbol"/>
                <a:cs typeface="Symbol"/>
              </a:rPr>
              <a:t></a:t>
            </a:r>
            <a:endParaRPr sz="4500" baseline="-4629">
              <a:latin typeface="Symbol"/>
              <a:cs typeface="Symbol"/>
            </a:endParaRPr>
          </a:p>
          <a:p>
            <a:pPr marR="165100" algn="ctr">
              <a:lnSpc>
                <a:spcPts val="3360"/>
              </a:lnSpc>
              <a:tabLst>
                <a:tab pos="3985260" algn="l"/>
              </a:tabLst>
            </a:pPr>
            <a:r>
              <a:rPr sz="3000" spc="70" dirty="0">
                <a:latin typeface="Symbol"/>
                <a:cs typeface="Symbol"/>
              </a:rPr>
              <a:t></a:t>
            </a:r>
            <a:r>
              <a:rPr sz="4500" spc="104" baseline="-25925" dirty="0">
                <a:latin typeface="Times New Roman"/>
                <a:cs typeface="Times New Roman"/>
              </a:rPr>
              <a:t>2	</a:t>
            </a:r>
            <a:r>
              <a:rPr sz="4500" spc="142" baseline="-25925" dirty="0">
                <a:latin typeface="Times New Roman"/>
                <a:cs typeface="Times New Roman"/>
              </a:rPr>
              <a:t>8</a:t>
            </a:r>
            <a:r>
              <a:rPr sz="3000" spc="95" dirty="0">
                <a:latin typeface="Symbol"/>
                <a:cs typeface="Symbol"/>
              </a:rPr>
              <a:t>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3301" y="2506542"/>
            <a:ext cx="38798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ts val="3240"/>
              </a:lnSpc>
              <a:spcBef>
                <a:spcPts val="105"/>
              </a:spcBef>
            </a:pPr>
            <a:r>
              <a:rPr sz="3000" dirty="0">
                <a:latin typeface="Symbol"/>
                <a:cs typeface="Symbol"/>
              </a:rPr>
              <a:t></a:t>
            </a:r>
            <a:endParaRPr sz="3000">
              <a:latin typeface="Symbol"/>
              <a:cs typeface="Symbol"/>
            </a:endParaRPr>
          </a:p>
          <a:p>
            <a:pPr marR="5080" algn="r">
              <a:lnSpc>
                <a:spcPts val="3240"/>
              </a:lnSpc>
            </a:pPr>
            <a:r>
              <a:rPr sz="4500" spc="284" baseline="-2777" dirty="0">
                <a:latin typeface="Times New Roman"/>
                <a:cs typeface="Times New Roman"/>
              </a:rPr>
              <a:t>9</a:t>
            </a:r>
            <a:r>
              <a:rPr sz="3000" dirty="0">
                <a:latin typeface="Symbol"/>
                <a:cs typeface="Symbol"/>
              </a:rPr>
              <a:t>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2206" y="2506541"/>
            <a:ext cx="431165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3240"/>
              </a:lnSpc>
              <a:spcBef>
                <a:spcPts val="105"/>
              </a:spcBef>
            </a:pPr>
            <a:r>
              <a:rPr sz="3000" dirty="0">
                <a:latin typeface="Symbol"/>
                <a:cs typeface="Symbol"/>
              </a:rPr>
              <a:t></a:t>
            </a:r>
            <a:endParaRPr sz="3000">
              <a:latin typeface="Symbol"/>
              <a:cs typeface="Symbol"/>
            </a:endParaRPr>
          </a:p>
          <a:p>
            <a:pPr marL="38100">
              <a:lnSpc>
                <a:spcPts val="2880"/>
              </a:lnSpc>
            </a:pPr>
            <a:r>
              <a:rPr sz="3000" spc="70" dirty="0">
                <a:latin typeface="Symbol"/>
                <a:cs typeface="Symbol"/>
              </a:rPr>
              <a:t></a:t>
            </a:r>
            <a:r>
              <a:rPr sz="4500" spc="104" baseline="-2777" dirty="0">
                <a:latin typeface="Times New Roman"/>
                <a:cs typeface="Times New Roman"/>
              </a:rPr>
              <a:t>2</a:t>
            </a:r>
            <a:endParaRPr sz="4500" baseline="-2777">
              <a:latin typeface="Times New Roman"/>
              <a:cs typeface="Times New Roman"/>
            </a:endParaRPr>
          </a:p>
          <a:p>
            <a:pPr marL="38100">
              <a:lnSpc>
                <a:spcPts val="3240"/>
              </a:lnSpc>
            </a:pPr>
            <a:r>
              <a:rPr sz="3000" spc="45" dirty="0">
                <a:latin typeface="Symbol"/>
                <a:cs typeface="Symbol"/>
              </a:rPr>
              <a:t></a:t>
            </a:r>
            <a:r>
              <a:rPr sz="4500" spc="67" baseline="-32407" dirty="0">
                <a:latin typeface="Times New Roman"/>
                <a:cs typeface="Times New Roman"/>
              </a:rPr>
              <a:t>8</a:t>
            </a:r>
            <a:endParaRPr sz="4500" baseline="-3240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8208" y="3237983"/>
            <a:ext cx="43815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500" spc="142" baseline="-32407" dirty="0">
                <a:latin typeface="Times New Roman"/>
                <a:cs typeface="Times New Roman"/>
              </a:rPr>
              <a:t>1</a:t>
            </a:r>
            <a:r>
              <a:rPr sz="3000" spc="95" dirty="0">
                <a:latin typeface="Symbol"/>
                <a:cs typeface="Symbol"/>
              </a:rPr>
              <a:t>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8535" y="3602883"/>
            <a:ext cx="17272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latin typeface="Symbol"/>
                <a:cs typeface="Symbol"/>
              </a:rPr>
              <a:t>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9497" y="3742197"/>
            <a:ext cx="1666239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i="1" dirty="0">
                <a:latin typeface="Times New Roman"/>
                <a:cs typeface="Times New Roman"/>
              </a:rPr>
              <a:t>I</a:t>
            </a:r>
            <a:r>
              <a:rPr sz="3000" i="1" spc="-409" dirty="0">
                <a:latin typeface="Times New Roman"/>
                <a:cs typeface="Times New Roman"/>
              </a:rPr>
              <a:t> </a:t>
            </a:r>
            <a:r>
              <a:rPr sz="3000" spc="20" dirty="0">
                <a:latin typeface="Times New Roman"/>
                <a:cs typeface="Times New Roman"/>
              </a:rPr>
              <a:t>(</a:t>
            </a:r>
            <a:r>
              <a:rPr sz="3000" i="1" spc="20" dirty="0">
                <a:latin typeface="Times New Roman"/>
                <a:cs typeface="Times New Roman"/>
              </a:rPr>
              <a:t>m</a:t>
            </a:r>
            <a:r>
              <a:rPr sz="3000" spc="20" dirty="0">
                <a:latin typeface="Times New Roman"/>
                <a:cs typeface="Times New Roman"/>
              </a:rPr>
              <a:t>,</a:t>
            </a:r>
            <a:r>
              <a:rPr sz="3000" spc="-390" dirty="0">
                <a:latin typeface="Times New Roman"/>
                <a:cs typeface="Times New Roman"/>
              </a:rPr>
              <a:t> </a:t>
            </a:r>
            <a:r>
              <a:rPr sz="3000" i="1" spc="20" dirty="0">
                <a:latin typeface="Times New Roman"/>
                <a:cs typeface="Times New Roman"/>
              </a:rPr>
              <a:t>n</a:t>
            </a:r>
            <a:r>
              <a:rPr sz="3000" spc="20" dirty="0">
                <a:latin typeface="Times New Roman"/>
                <a:cs typeface="Times New Roman"/>
              </a:rPr>
              <a:t>)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5" dirty="0">
                <a:latin typeface="Symbol"/>
                <a:cs typeface="Symbol"/>
              </a:rPr>
              <a:t></a:t>
            </a:r>
            <a:r>
              <a:rPr sz="3000" spc="-40" dirty="0">
                <a:latin typeface="Times New Roman"/>
                <a:cs typeface="Times New Roman"/>
              </a:rPr>
              <a:t> </a:t>
            </a:r>
            <a:r>
              <a:rPr sz="4500" baseline="20370" dirty="0">
                <a:latin typeface="Symbol"/>
                <a:cs typeface="Symbol"/>
              </a:rPr>
              <a:t></a:t>
            </a:r>
            <a:endParaRPr sz="4500" baseline="2037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2206" y="3968540"/>
            <a:ext cx="42481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45" dirty="0">
                <a:latin typeface="Symbol"/>
                <a:cs typeface="Symbol"/>
              </a:rPr>
              <a:t></a:t>
            </a:r>
            <a:r>
              <a:rPr sz="4500" spc="67" baseline="-9259" dirty="0">
                <a:latin typeface="Times New Roman"/>
                <a:cs typeface="Times New Roman"/>
              </a:rPr>
              <a:t>7</a:t>
            </a:r>
            <a:endParaRPr sz="4500" baseline="-9259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3562" y="3968540"/>
            <a:ext cx="43307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500" spc="112" baseline="-9259" dirty="0">
                <a:latin typeface="Times New Roman"/>
                <a:cs typeface="Times New Roman"/>
              </a:rPr>
              <a:t>2</a:t>
            </a:r>
            <a:r>
              <a:rPr sz="3000" spc="75" dirty="0">
                <a:latin typeface="Symbol"/>
                <a:cs typeface="Symbol"/>
              </a:rPr>
              <a:t>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7606" y="4334197"/>
            <a:ext cx="17272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latin typeface="Symbol"/>
                <a:cs typeface="Symbol"/>
              </a:rPr>
              <a:t>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38535" y="4334197"/>
            <a:ext cx="17272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latin typeface="Symbol"/>
                <a:cs typeface="Symbol"/>
              </a:rPr>
              <a:t>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12206" y="4606705"/>
            <a:ext cx="431165" cy="942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500" spc="67" baseline="-13888" dirty="0">
                <a:latin typeface="Symbol"/>
                <a:cs typeface="Symbol"/>
              </a:rPr>
              <a:t></a:t>
            </a:r>
            <a:r>
              <a:rPr sz="3000" spc="45" dirty="0">
                <a:latin typeface="Times New Roman"/>
                <a:cs typeface="Times New Roman"/>
              </a:rPr>
              <a:t>7</a:t>
            </a:r>
            <a:endParaRPr sz="3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3000" spc="70" dirty="0">
                <a:latin typeface="Symbol"/>
                <a:cs typeface="Symbol"/>
              </a:rPr>
              <a:t></a:t>
            </a:r>
            <a:r>
              <a:rPr sz="4500" spc="104" baseline="-16666" dirty="0">
                <a:latin typeface="Times New Roman"/>
                <a:cs typeface="Times New Roman"/>
              </a:rPr>
              <a:t>2</a:t>
            </a:r>
            <a:endParaRPr sz="4500" baseline="-16666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97901" y="4606705"/>
            <a:ext cx="438784" cy="942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105"/>
              </a:spcBef>
            </a:pPr>
            <a:r>
              <a:rPr sz="3000" spc="75" dirty="0">
                <a:latin typeface="Times New Roman"/>
                <a:cs typeface="Times New Roman"/>
              </a:rPr>
              <a:t>2</a:t>
            </a:r>
            <a:r>
              <a:rPr sz="4500" spc="112" baseline="-13888" dirty="0">
                <a:latin typeface="Symbol"/>
                <a:cs typeface="Symbol"/>
              </a:rPr>
              <a:t></a:t>
            </a:r>
            <a:endParaRPr sz="4500" baseline="-13888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4500" spc="142" baseline="-16666" dirty="0">
                <a:latin typeface="Times New Roman"/>
                <a:cs typeface="Times New Roman"/>
              </a:rPr>
              <a:t>9</a:t>
            </a:r>
            <a:r>
              <a:rPr sz="3000" spc="95" dirty="0">
                <a:latin typeface="Symbol"/>
                <a:cs typeface="Symbol"/>
              </a:rPr>
              <a:t>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2206" y="5431201"/>
            <a:ext cx="431165" cy="803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3060"/>
              </a:lnSpc>
              <a:spcBef>
                <a:spcPts val="105"/>
              </a:spcBef>
            </a:pPr>
            <a:r>
              <a:rPr sz="3000" dirty="0">
                <a:latin typeface="Symbol"/>
                <a:cs typeface="Symbol"/>
              </a:rPr>
              <a:t></a:t>
            </a:r>
            <a:endParaRPr sz="3000">
              <a:latin typeface="Symbol"/>
              <a:cs typeface="Symbol"/>
            </a:endParaRPr>
          </a:p>
          <a:p>
            <a:pPr marL="38100">
              <a:lnSpc>
                <a:spcPts val="3060"/>
              </a:lnSpc>
            </a:pPr>
            <a:r>
              <a:rPr sz="4500" spc="-509" baseline="-3703" dirty="0">
                <a:latin typeface="Symbol"/>
                <a:cs typeface="Symbol"/>
              </a:rPr>
              <a:t></a:t>
            </a:r>
            <a:r>
              <a:rPr sz="4500" spc="-509" baseline="-12962" dirty="0">
                <a:latin typeface="Symbol"/>
                <a:cs typeface="Symbol"/>
              </a:rPr>
              <a:t></a:t>
            </a:r>
            <a:r>
              <a:rPr sz="3000" spc="-340" dirty="0"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97901" y="5431201"/>
            <a:ext cx="438784" cy="803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0480" algn="r">
              <a:lnSpc>
                <a:spcPts val="3060"/>
              </a:lnSpc>
              <a:spcBef>
                <a:spcPts val="105"/>
              </a:spcBef>
            </a:pPr>
            <a:r>
              <a:rPr sz="3000" dirty="0">
                <a:latin typeface="Symbol"/>
                <a:cs typeface="Symbol"/>
              </a:rPr>
              <a:t></a:t>
            </a:r>
            <a:endParaRPr sz="3000">
              <a:latin typeface="Symbol"/>
              <a:cs typeface="Symbol"/>
            </a:endParaRPr>
          </a:p>
          <a:p>
            <a:pPr marR="30480" algn="r">
              <a:lnSpc>
                <a:spcPts val="3060"/>
              </a:lnSpc>
            </a:pPr>
            <a:r>
              <a:rPr sz="3000" spc="190" dirty="0">
                <a:latin typeface="Times New Roman"/>
                <a:cs typeface="Times New Roman"/>
              </a:rPr>
              <a:t>9</a:t>
            </a:r>
            <a:r>
              <a:rPr sz="4500" spc="-1739" baseline="-3703" dirty="0">
                <a:latin typeface="Symbol"/>
                <a:cs typeface="Symbol"/>
              </a:rPr>
              <a:t></a:t>
            </a:r>
            <a:r>
              <a:rPr sz="4500" baseline="-12962" dirty="0">
                <a:latin typeface="Symbol"/>
                <a:cs typeface="Symbol"/>
              </a:rPr>
              <a:t></a:t>
            </a:r>
            <a:endParaRPr sz="4500" baseline="-12962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534451"/>
            <a:ext cx="8303259" cy="5252085"/>
          </a:xfrm>
          <a:prstGeom prst="rect">
            <a:avLst/>
          </a:prstGeom>
        </p:spPr>
        <p:txBody>
          <a:bodyPr vert="horz" wrap="square" lIns="0" tIns="247650" rIns="0" bIns="0" rtlCol="0">
            <a:spAutoFit/>
          </a:bodyPr>
          <a:lstStyle/>
          <a:p>
            <a:pPr marR="72390" algn="ctr">
              <a:lnSpc>
                <a:spcPct val="100000"/>
              </a:lnSpc>
              <a:spcBef>
                <a:spcPts val="1950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pháp</a:t>
            </a:r>
            <a:r>
              <a:rPr sz="28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hợp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214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Ý </a:t>
            </a:r>
            <a:r>
              <a:rPr sz="3200" b="1" spc="-5" dirty="0">
                <a:latin typeface="Times New Roman"/>
                <a:cs typeface="Times New Roman"/>
              </a:rPr>
              <a:t>tưởng </a:t>
            </a:r>
            <a:r>
              <a:rPr sz="3200" b="1" dirty="0">
                <a:latin typeface="Times New Roman"/>
                <a:cs typeface="Times New Roman"/>
              </a:rPr>
              <a:t>là xem xét ảnh </a:t>
            </a:r>
            <a:r>
              <a:rPr sz="3200" b="1" spc="-5" dirty="0">
                <a:latin typeface="Times New Roman"/>
                <a:cs typeface="Times New Roman"/>
              </a:rPr>
              <a:t>từ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miền </a:t>
            </a:r>
            <a:r>
              <a:rPr sz="3200" b="1" spc="-10" dirty="0">
                <a:latin typeface="Times New Roman"/>
                <a:cs typeface="Times New Roman"/>
              </a:rPr>
              <a:t>nhỏ nhất  </a:t>
            </a:r>
            <a:r>
              <a:rPr sz="3200" b="1" spc="5" dirty="0">
                <a:latin typeface="Times New Roman"/>
                <a:cs typeface="Times New Roman"/>
              </a:rPr>
              <a:t>rồi </a:t>
            </a:r>
            <a:r>
              <a:rPr sz="3200" b="1" spc="-10" dirty="0">
                <a:latin typeface="Times New Roman"/>
                <a:cs typeface="Times New Roman"/>
              </a:rPr>
              <a:t>tổ hợp </a:t>
            </a:r>
            <a:r>
              <a:rPr sz="3200" b="1" spc="-5" dirty="0">
                <a:latin typeface="Times New Roman"/>
                <a:cs typeface="Times New Roman"/>
              </a:rPr>
              <a:t>chúng </a:t>
            </a:r>
            <a:r>
              <a:rPr sz="3200" b="1" dirty="0">
                <a:latin typeface="Times New Roman"/>
                <a:cs typeface="Times New Roman"/>
              </a:rPr>
              <a:t>lại </a:t>
            </a:r>
            <a:r>
              <a:rPr sz="3200" b="1" spc="-5" dirty="0">
                <a:latin typeface="Times New Roman"/>
                <a:cs typeface="Times New Roman"/>
              </a:rPr>
              <a:t>nếu thỏa mãn </a:t>
            </a:r>
            <a:r>
              <a:rPr sz="3200" b="1" dirty="0">
                <a:latin typeface="Times New Roman"/>
                <a:cs typeface="Times New Roman"/>
              </a:rPr>
              <a:t>tiêu chuẩn  của một miền lớn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hơn</a:t>
            </a:r>
            <a:endParaRPr sz="3200">
              <a:latin typeface="Times New Roman"/>
              <a:cs typeface="Times New Roman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Tiếp </a:t>
            </a:r>
            <a:r>
              <a:rPr sz="3200" b="1" spc="-5" dirty="0">
                <a:latin typeface="Times New Roman"/>
                <a:cs typeface="Times New Roman"/>
              </a:rPr>
              <a:t>tục </a:t>
            </a:r>
            <a:r>
              <a:rPr sz="3200" b="1" dirty="0">
                <a:latin typeface="Times New Roman"/>
                <a:cs typeface="Times New Roman"/>
              </a:rPr>
              <a:t>thực </a:t>
            </a:r>
            <a:r>
              <a:rPr sz="3200" b="1" spc="-5" dirty="0">
                <a:latin typeface="Times New Roman"/>
                <a:cs typeface="Times New Roman"/>
              </a:rPr>
              <a:t>hiện </a:t>
            </a:r>
            <a:r>
              <a:rPr sz="3200" b="1" dirty="0">
                <a:latin typeface="Times New Roman"/>
                <a:cs typeface="Times New Roman"/>
              </a:rPr>
              <a:t>hợp cho đến </a:t>
            </a:r>
            <a:r>
              <a:rPr sz="3200" b="1" spc="-5" dirty="0">
                <a:latin typeface="Times New Roman"/>
                <a:cs typeface="Times New Roman"/>
              </a:rPr>
              <a:t>khi không  hợp được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nữa.</a:t>
            </a:r>
            <a:endParaRPr sz="32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Tiêu chuẩn </a:t>
            </a:r>
            <a:r>
              <a:rPr sz="3200" b="1" spc="-5" dirty="0">
                <a:latin typeface="Times New Roman"/>
                <a:cs typeface="Times New Roman"/>
              </a:rPr>
              <a:t>để hợp </a:t>
            </a:r>
            <a:r>
              <a:rPr sz="3200" b="1" dirty="0">
                <a:latin typeface="Times New Roman"/>
                <a:cs typeface="Times New Roman"/>
              </a:rPr>
              <a:t>hai miền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là: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 algn="just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Chúng phải cùng đạt tiêu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chuẩn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 algn="just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Chúng phải </a:t>
            </a:r>
            <a:r>
              <a:rPr sz="3200" b="1" dirty="0">
                <a:latin typeface="Times New Roman"/>
                <a:cs typeface="Times New Roman"/>
              </a:rPr>
              <a:t>ở cạnh </a:t>
            </a:r>
            <a:r>
              <a:rPr sz="3200" b="1" spc="-5" dirty="0">
                <a:latin typeface="Times New Roman"/>
                <a:cs typeface="Times New Roman"/>
              </a:rPr>
              <a:t>nhau (liên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thông)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1619453"/>
            <a:ext cx="8302625" cy="450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353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235" algn="l"/>
              </a:tabLst>
            </a:pPr>
            <a:r>
              <a:rPr sz="3000" b="1" spc="-5" dirty="0">
                <a:latin typeface="Times New Roman"/>
                <a:cs typeface="Times New Roman"/>
              </a:rPr>
              <a:t>Phương pháp </a:t>
            </a:r>
            <a:r>
              <a:rPr sz="3000" b="1" dirty="0">
                <a:latin typeface="Times New Roman"/>
                <a:cs typeface="Times New Roman"/>
              </a:rPr>
              <a:t>tách </a:t>
            </a:r>
            <a:r>
              <a:rPr sz="3000" b="1" spc="-5" dirty="0">
                <a:latin typeface="Times New Roman"/>
                <a:cs typeface="Times New Roman"/>
              </a:rPr>
              <a:t>quá chi tiết, và </a:t>
            </a:r>
            <a:r>
              <a:rPr sz="3000" b="1" dirty="0">
                <a:latin typeface="Times New Roman"/>
                <a:cs typeface="Times New Roman"/>
              </a:rPr>
              <a:t>tăng </a:t>
            </a:r>
            <a:r>
              <a:rPr sz="3000" b="1" spc="-5" dirty="0">
                <a:latin typeface="Times New Roman"/>
                <a:cs typeface="Times New Roman"/>
              </a:rPr>
              <a:t>độ </a:t>
            </a:r>
            <a:r>
              <a:rPr sz="3000" b="1" spc="-10" dirty="0">
                <a:latin typeface="Times New Roman"/>
                <a:cs typeface="Times New Roman"/>
              </a:rPr>
              <a:t>phức  </a:t>
            </a:r>
            <a:r>
              <a:rPr sz="3000" b="1" dirty="0">
                <a:latin typeface="Times New Roman"/>
                <a:cs typeface="Times New Roman"/>
              </a:rPr>
              <a:t>tạp rất</a:t>
            </a:r>
            <a:r>
              <a:rPr sz="3000" b="1" spc="-5" dirty="0">
                <a:latin typeface="Times New Roman"/>
                <a:cs typeface="Times New Roman"/>
              </a:rPr>
              <a:t> nhanh</a:t>
            </a:r>
            <a:endParaRPr sz="30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25"/>
              </a:spcBef>
              <a:buFont typeface="Wingdings"/>
              <a:buChar char=""/>
              <a:tabLst>
                <a:tab pos="356235" algn="l"/>
                <a:tab pos="1806575" algn="l"/>
                <a:tab pos="2795905" algn="l"/>
                <a:tab pos="3594100" algn="l"/>
                <a:tab pos="4394835" algn="l"/>
                <a:tab pos="5257165" algn="l"/>
                <a:tab pos="6055995" algn="l"/>
                <a:tab pos="7273925" algn="l"/>
              </a:tabLst>
            </a:pPr>
            <a:r>
              <a:rPr sz="3000" b="1" dirty="0">
                <a:latin typeface="Times New Roman"/>
                <a:cs typeface="Times New Roman"/>
              </a:rPr>
              <a:t>Phương	</a:t>
            </a:r>
            <a:r>
              <a:rPr sz="3000" b="1" spc="-5" dirty="0">
                <a:latin typeface="Times New Roman"/>
                <a:cs typeface="Times New Roman"/>
              </a:rPr>
              <a:t>pháp	hợ</a:t>
            </a:r>
            <a:r>
              <a:rPr sz="3000" b="1" dirty="0">
                <a:latin typeface="Times New Roman"/>
                <a:cs typeface="Times New Roman"/>
              </a:rPr>
              <a:t>p	</a:t>
            </a:r>
            <a:r>
              <a:rPr sz="3000" b="1" spc="-5" dirty="0">
                <a:latin typeface="Times New Roman"/>
                <a:cs typeface="Times New Roman"/>
              </a:rPr>
              <a:t>đơ</a:t>
            </a:r>
            <a:r>
              <a:rPr sz="3000" b="1" dirty="0">
                <a:latin typeface="Times New Roman"/>
                <a:cs typeface="Times New Roman"/>
              </a:rPr>
              <a:t>n	giản	</a:t>
            </a:r>
            <a:r>
              <a:rPr sz="3000" b="1" spc="-5" dirty="0">
                <a:latin typeface="Times New Roman"/>
                <a:cs typeface="Times New Roman"/>
              </a:rPr>
              <a:t>hơ</a:t>
            </a:r>
            <a:r>
              <a:rPr sz="3000" b="1" dirty="0">
                <a:latin typeface="Times New Roman"/>
                <a:cs typeface="Times New Roman"/>
              </a:rPr>
              <a:t>n	</a:t>
            </a:r>
            <a:r>
              <a:rPr sz="3000" b="1" spc="-5" dirty="0">
                <a:latin typeface="Times New Roman"/>
                <a:cs typeface="Times New Roman"/>
              </a:rPr>
              <a:t>nhưn</a:t>
            </a:r>
            <a:r>
              <a:rPr sz="3000" b="1" dirty="0">
                <a:latin typeface="Times New Roman"/>
                <a:cs typeface="Times New Roman"/>
              </a:rPr>
              <a:t>g	</a:t>
            </a:r>
            <a:r>
              <a:rPr sz="3000" b="1" spc="-20" dirty="0">
                <a:latin typeface="Times New Roman"/>
                <a:cs typeface="Times New Roman"/>
              </a:rPr>
              <a:t>k</a:t>
            </a:r>
            <a:r>
              <a:rPr sz="3000" b="1" spc="-5" dirty="0">
                <a:latin typeface="Times New Roman"/>
                <a:cs typeface="Times New Roman"/>
              </a:rPr>
              <a:t>hông  cho </a:t>
            </a:r>
            <a:r>
              <a:rPr sz="3000" b="1" dirty="0">
                <a:latin typeface="Times New Roman"/>
                <a:cs typeface="Times New Roman"/>
              </a:rPr>
              <a:t>thấy </a:t>
            </a:r>
            <a:r>
              <a:rPr sz="3000" b="1" spc="-5" dirty="0">
                <a:latin typeface="Times New Roman"/>
                <a:cs typeface="Times New Roman"/>
              </a:rPr>
              <a:t>cấu </a:t>
            </a:r>
            <a:r>
              <a:rPr sz="3000" b="1" dirty="0">
                <a:latin typeface="Times New Roman"/>
                <a:cs typeface="Times New Roman"/>
              </a:rPr>
              <a:t>trúc </a:t>
            </a:r>
            <a:r>
              <a:rPr sz="3000" b="1" spc="-5" dirty="0">
                <a:latin typeface="Times New Roman"/>
                <a:cs typeface="Times New Roman"/>
              </a:rPr>
              <a:t>liên quan giữa các</a:t>
            </a:r>
            <a:r>
              <a:rPr sz="3000" b="1" spc="10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vùng</a:t>
            </a:r>
            <a:endParaRPr sz="3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20"/>
              </a:spcBef>
              <a:buFont typeface="Wingdings"/>
              <a:buChar char=""/>
              <a:tabLst>
                <a:tab pos="356235" algn="l"/>
              </a:tabLst>
            </a:pPr>
            <a:r>
              <a:rPr sz="3000" b="1" dirty="0">
                <a:latin typeface="Times New Roman"/>
                <a:cs typeface="Times New Roman"/>
              </a:rPr>
              <a:t>Ta có thể </a:t>
            </a:r>
            <a:r>
              <a:rPr sz="3000" b="1" spc="-5" dirty="0">
                <a:latin typeface="Times New Roman"/>
                <a:cs typeface="Times New Roman"/>
              </a:rPr>
              <a:t>kết hợp </a:t>
            </a:r>
            <a:r>
              <a:rPr sz="3000" b="1" dirty="0">
                <a:latin typeface="Times New Roman"/>
                <a:cs typeface="Times New Roman"/>
              </a:rPr>
              <a:t>2 </a:t>
            </a:r>
            <a:r>
              <a:rPr sz="3000" b="1" spc="-5" dirty="0">
                <a:latin typeface="Times New Roman"/>
                <a:cs typeface="Times New Roman"/>
              </a:rPr>
              <a:t>phương pháp</a:t>
            </a:r>
            <a:r>
              <a:rPr sz="3000" b="1" spc="-5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trên</a:t>
            </a:r>
            <a:endParaRPr sz="3000">
              <a:latin typeface="Times New Roman"/>
              <a:cs typeface="Times New Roman"/>
            </a:endParaRPr>
          </a:p>
          <a:p>
            <a:pPr marL="584200" marR="873125" lvl="1" indent="-114300">
              <a:lnSpc>
                <a:spcPct val="100000"/>
              </a:lnSpc>
              <a:spcBef>
                <a:spcPts val="720"/>
              </a:spcBef>
              <a:buSzPct val="96666"/>
              <a:buFont typeface="Wingdings"/>
              <a:buChar char=""/>
              <a:tabLst>
                <a:tab pos="774065" algn="l"/>
              </a:tabLst>
            </a:pPr>
            <a:r>
              <a:rPr sz="3000" b="1" dirty="0">
                <a:latin typeface="Times New Roman"/>
                <a:cs typeface="Times New Roman"/>
              </a:rPr>
              <a:t>Trước </a:t>
            </a:r>
            <a:r>
              <a:rPr sz="3000" b="1" spc="-5" dirty="0">
                <a:latin typeface="Times New Roman"/>
                <a:cs typeface="Times New Roman"/>
              </a:rPr>
              <a:t>tiên </a:t>
            </a:r>
            <a:r>
              <a:rPr sz="3000" b="1" dirty="0">
                <a:latin typeface="Times New Roman"/>
                <a:cs typeface="Times New Roman"/>
              </a:rPr>
              <a:t>tách </a:t>
            </a:r>
            <a:r>
              <a:rPr sz="3000" b="1" spc="-5" dirty="0">
                <a:latin typeface="Times New Roman"/>
                <a:cs typeface="Times New Roman"/>
              </a:rPr>
              <a:t>để </a:t>
            </a:r>
            <a:r>
              <a:rPr sz="3000" b="1" dirty="0">
                <a:latin typeface="Times New Roman"/>
                <a:cs typeface="Times New Roman"/>
              </a:rPr>
              <a:t>tạo cây tứ </a:t>
            </a:r>
            <a:r>
              <a:rPr sz="3000" b="1" spc="-5" dirty="0">
                <a:latin typeface="Times New Roman"/>
                <a:cs typeface="Times New Roman"/>
              </a:rPr>
              <a:t>phân,</a:t>
            </a:r>
            <a:r>
              <a:rPr sz="3000" b="1" spc="-70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phân  đoạn </a:t>
            </a:r>
            <a:r>
              <a:rPr sz="3000" b="1" dirty="0">
                <a:latin typeface="Times New Roman"/>
                <a:cs typeface="Times New Roman"/>
              </a:rPr>
              <a:t>theo </a:t>
            </a:r>
            <a:r>
              <a:rPr sz="3000" b="1" spc="-5" dirty="0">
                <a:latin typeface="Times New Roman"/>
                <a:cs typeface="Times New Roman"/>
              </a:rPr>
              <a:t>hướng </a:t>
            </a:r>
            <a:r>
              <a:rPr sz="3000" b="1" dirty="0">
                <a:latin typeface="Times New Roman"/>
                <a:cs typeface="Times New Roman"/>
              </a:rPr>
              <a:t>từ </a:t>
            </a:r>
            <a:r>
              <a:rPr sz="3000" b="1" spc="-5" dirty="0">
                <a:latin typeface="Times New Roman"/>
                <a:cs typeface="Times New Roman"/>
              </a:rPr>
              <a:t>gốc </a:t>
            </a:r>
            <a:r>
              <a:rPr sz="3000" b="1" dirty="0">
                <a:latin typeface="Times New Roman"/>
                <a:cs typeface="Times New Roman"/>
              </a:rPr>
              <a:t>tới</a:t>
            </a:r>
            <a:r>
              <a:rPr sz="3000" b="1" spc="-2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lá</a:t>
            </a:r>
            <a:endParaRPr sz="3000">
              <a:latin typeface="Times New Roman"/>
              <a:cs typeface="Times New Roman"/>
            </a:endParaRPr>
          </a:p>
          <a:p>
            <a:pPr marL="584200" marR="188595" lvl="1" indent="-114300">
              <a:lnSpc>
                <a:spcPct val="100000"/>
              </a:lnSpc>
              <a:spcBef>
                <a:spcPts val="725"/>
              </a:spcBef>
              <a:buSzPct val="96666"/>
              <a:buFont typeface="Wingdings"/>
              <a:buChar char=""/>
              <a:tabLst>
                <a:tab pos="774065" algn="l"/>
              </a:tabLst>
            </a:pPr>
            <a:r>
              <a:rPr sz="3000" b="1" dirty="0">
                <a:latin typeface="Times New Roman"/>
                <a:cs typeface="Times New Roman"/>
              </a:rPr>
              <a:t>Tiến </a:t>
            </a:r>
            <a:r>
              <a:rPr sz="3000" b="1" spc="-5" dirty="0">
                <a:latin typeface="Times New Roman"/>
                <a:cs typeface="Times New Roman"/>
              </a:rPr>
              <a:t>hành duyệt </a:t>
            </a:r>
            <a:r>
              <a:rPr sz="3000" b="1" dirty="0">
                <a:latin typeface="Times New Roman"/>
                <a:cs typeface="Times New Roman"/>
              </a:rPr>
              <a:t>cây theo </a:t>
            </a:r>
            <a:r>
              <a:rPr sz="3000" b="1" spc="-5" dirty="0">
                <a:latin typeface="Times New Roman"/>
                <a:cs typeface="Times New Roman"/>
              </a:rPr>
              <a:t>hướng ngược </a:t>
            </a:r>
            <a:r>
              <a:rPr sz="3000" b="1" dirty="0">
                <a:latin typeface="Times New Roman"/>
                <a:cs typeface="Times New Roman"/>
              </a:rPr>
              <a:t>lại</a:t>
            </a:r>
            <a:r>
              <a:rPr sz="3000" b="1" spc="-9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và  </a:t>
            </a:r>
            <a:r>
              <a:rPr sz="3000" b="1" spc="-5" dirty="0">
                <a:latin typeface="Times New Roman"/>
                <a:cs typeface="Times New Roman"/>
              </a:rPr>
              <a:t>hợp </a:t>
            </a:r>
            <a:r>
              <a:rPr sz="3000" b="1" dirty="0">
                <a:latin typeface="Times New Roman"/>
                <a:cs typeface="Times New Roman"/>
              </a:rPr>
              <a:t>các vùng có cùng </a:t>
            </a:r>
            <a:r>
              <a:rPr sz="3000" b="1" spc="-5" dirty="0">
                <a:latin typeface="Times New Roman"/>
                <a:cs typeface="Times New Roman"/>
              </a:rPr>
              <a:t>tiêu</a:t>
            </a:r>
            <a:r>
              <a:rPr sz="3000" b="1" spc="-2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chuẩn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0352" y="815466"/>
            <a:ext cx="65424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0000"/>
                </a:solidFill>
              </a:rPr>
              <a:t>Phương </a:t>
            </a:r>
            <a:r>
              <a:rPr sz="3300" spc="-5" dirty="0">
                <a:solidFill>
                  <a:srgbClr val="FF0000"/>
                </a:solidFill>
              </a:rPr>
              <a:t>pháp </a:t>
            </a:r>
            <a:r>
              <a:rPr sz="3300" dirty="0">
                <a:solidFill>
                  <a:srgbClr val="FF0000"/>
                </a:solidFill>
              </a:rPr>
              <a:t>tách </a:t>
            </a:r>
            <a:r>
              <a:rPr sz="3300" spc="-5" dirty="0">
                <a:solidFill>
                  <a:srgbClr val="FF0000"/>
                </a:solidFill>
              </a:rPr>
              <a:t>hợp</a:t>
            </a:r>
            <a:r>
              <a:rPr sz="3300" spc="-70" dirty="0">
                <a:solidFill>
                  <a:srgbClr val="FF0000"/>
                </a:solidFill>
              </a:rPr>
              <a:t> </a:t>
            </a:r>
            <a:r>
              <a:rPr sz="3300" dirty="0">
                <a:solidFill>
                  <a:srgbClr val="FF0000"/>
                </a:solidFill>
              </a:rPr>
              <a:t>(split-merge)</a:t>
            </a:r>
            <a:endParaRPr sz="330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100076"/>
            <a:ext cx="8442960" cy="5950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19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Giải </a:t>
            </a:r>
            <a:r>
              <a:rPr sz="2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thuật </a:t>
            </a:r>
            <a:r>
              <a:rPr sz="2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gồm </a:t>
            </a:r>
            <a:r>
              <a:rPr sz="2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một số bước</a:t>
            </a:r>
            <a:r>
              <a:rPr sz="2200" b="1" i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sau: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i. Kiểm tra tiêu chuẩn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đồng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nhất</a:t>
            </a:r>
            <a:endParaRPr sz="2400">
              <a:latin typeface="Times New Roman"/>
              <a:cs typeface="Times New Roman"/>
            </a:endParaRPr>
          </a:p>
          <a:p>
            <a:pPr marL="698500" marR="5080" lvl="1" indent="-34353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699135" algn="l"/>
              </a:tabLst>
            </a:pPr>
            <a:r>
              <a:rPr sz="2400" b="1" dirty="0">
                <a:latin typeface="Times New Roman"/>
                <a:cs typeface="Times New Roman"/>
              </a:rPr>
              <a:t>i1. </a:t>
            </a:r>
            <a:r>
              <a:rPr sz="2400" b="1" spc="-5" dirty="0">
                <a:latin typeface="Times New Roman"/>
                <a:cs typeface="Times New Roman"/>
              </a:rPr>
              <a:t>Nếu không </a:t>
            </a:r>
            <a:r>
              <a:rPr sz="2400" b="1" dirty="0">
                <a:latin typeface="Times New Roman"/>
                <a:cs typeface="Times New Roman"/>
              </a:rPr>
              <a:t>thoả mãn và </a:t>
            </a:r>
            <a:r>
              <a:rPr sz="2400" b="1" spc="-5" dirty="0">
                <a:latin typeface="Times New Roman"/>
                <a:cs typeface="Times New Roman"/>
              </a:rPr>
              <a:t>số điểm </a:t>
            </a:r>
            <a:r>
              <a:rPr sz="2400" b="1" dirty="0">
                <a:latin typeface="Times New Roman"/>
                <a:cs typeface="Times New Roman"/>
              </a:rPr>
              <a:t>trong </a:t>
            </a:r>
            <a:r>
              <a:rPr sz="2400" b="1" spc="-5" dirty="0">
                <a:latin typeface="Times New Roman"/>
                <a:cs typeface="Times New Roman"/>
              </a:rPr>
              <a:t>vùng </a:t>
            </a:r>
            <a:r>
              <a:rPr sz="2400" b="1" dirty="0">
                <a:latin typeface="Times New Roman"/>
                <a:cs typeface="Times New Roman"/>
              </a:rPr>
              <a:t>lớn </a:t>
            </a:r>
            <a:r>
              <a:rPr sz="2400" b="1" spc="-5" dirty="0">
                <a:latin typeface="Times New Roman"/>
                <a:cs typeface="Times New Roman"/>
              </a:rPr>
              <a:t>hơn </a:t>
            </a:r>
            <a:r>
              <a:rPr sz="2400" b="1" dirty="0">
                <a:latin typeface="Times New Roman"/>
                <a:cs typeface="Times New Roman"/>
              </a:rPr>
              <a:t>một  </a:t>
            </a:r>
            <a:r>
              <a:rPr sz="2400" b="1" spc="-5" dirty="0">
                <a:latin typeface="Times New Roman"/>
                <a:cs typeface="Times New Roman"/>
              </a:rPr>
              <a:t>điểm, </a:t>
            </a:r>
            <a:r>
              <a:rPr sz="2400" b="1" dirty="0">
                <a:latin typeface="Times New Roman"/>
                <a:cs typeface="Times New Roman"/>
              </a:rPr>
              <a:t>tách làm 4 vùng (trên, </a:t>
            </a:r>
            <a:r>
              <a:rPr sz="2400" b="1" spc="-5" dirty="0">
                <a:latin typeface="Times New Roman"/>
                <a:cs typeface="Times New Roman"/>
              </a:rPr>
              <a:t>dưới, </a:t>
            </a:r>
            <a:r>
              <a:rPr sz="2400" b="1" dirty="0">
                <a:latin typeface="Times New Roman"/>
                <a:cs typeface="Times New Roman"/>
              </a:rPr>
              <a:t>trái, </a:t>
            </a:r>
            <a:r>
              <a:rPr sz="2400" b="1" spc="-5" dirty="0">
                <a:latin typeface="Times New Roman"/>
                <a:cs typeface="Times New Roman"/>
              </a:rPr>
              <a:t>phải) bằng </a:t>
            </a:r>
            <a:r>
              <a:rPr sz="2400" b="1" dirty="0">
                <a:latin typeface="Times New Roman"/>
                <a:cs typeface="Times New Roman"/>
              </a:rPr>
              <a:t>cách gọi  </a:t>
            </a:r>
            <a:r>
              <a:rPr sz="2400" b="1" spc="-5" dirty="0">
                <a:latin typeface="Times New Roman"/>
                <a:cs typeface="Times New Roman"/>
              </a:rPr>
              <a:t>đệ quy. Nếu </a:t>
            </a:r>
            <a:r>
              <a:rPr sz="2400" b="1" dirty="0">
                <a:latin typeface="Times New Roman"/>
                <a:cs typeface="Times New Roman"/>
              </a:rPr>
              <a:t>kết </a:t>
            </a:r>
            <a:r>
              <a:rPr sz="2400" b="1" spc="-5" dirty="0">
                <a:latin typeface="Times New Roman"/>
                <a:cs typeface="Times New Roman"/>
              </a:rPr>
              <a:t>quả </a:t>
            </a:r>
            <a:r>
              <a:rPr sz="2400" b="1" dirty="0">
                <a:latin typeface="Times New Roman"/>
                <a:cs typeface="Times New Roman"/>
              </a:rPr>
              <a:t>tách xong và </a:t>
            </a:r>
            <a:r>
              <a:rPr sz="2400" b="1" spc="-5" dirty="0">
                <a:latin typeface="Times New Roman"/>
                <a:cs typeface="Times New Roman"/>
              </a:rPr>
              <a:t>không </a:t>
            </a:r>
            <a:r>
              <a:rPr sz="2400" b="1" dirty="0">
                <a:latin typeface="Times New Roman"/>
                <a:cs typeface="Times New Roman"/>
              </a:rPr>
              <a:t>tách </a:t>
            </a:r>
            <a:r>
              <a:rPr sz="2400" b="1" spc="-5" dirty="0">
                <a:latin typeface="Times New Roman"/>
                <a:cs typeface="Times New Roman"/>
              </a:rPr>
              <a:t>được nữa  </a:t>
            </a:r>
            <a:r>
              <a:rPr sz="2400" b="1" dirty="0">
                <a:latin typeface="Times New Roman"/>
                <a:cs typeface="Times New Roman"/>
              </a:rPr>
              <a:t>chuyển </a:t>
            </a:r>
            <a:r>
              <a:rPr sz="2400" b="1" spc="-5" dirty="0">
                <a:latin typeface="Times New Roman"/>
                <a:cs typeface="Times New Roman"/>
              </a:rPr>
              <a:t>sang bước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ii.</a:t>
            </a:r>
            <a:endParaRPr sz="24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699135" algn="l"/>
              </a:tabLst>
            </a:pPr>
            <a:r>
              <a:rPr sz="2400" b="1" dirty="0">
                <a:latin typeface="Times New Roman"/>
                <a:cs typeface="Times New Roman"/>
              </a:rPr>
              <a:t>i2. </a:t>
            </a:r>
            <a:r>
              <a:rPr sz="2400" b="1" spc="-5" dirty="0">
                <a:latin typeface="Times New Roman"/>
                <a:cs typeface="Times New Roman"/>
              </a:rPr>
              <a:t>Nếu </a:t>
            </a:r>
            <a:r>
              <a:rPr sz="2400" b="1" dirty="0">
                <a:latin typeface="Times New Roman"/>
                <a:cs typeface="Times New Roman"/>
              </a:rPr>
              <a:t>tiêu </a:t>
            </a:r>
            <a:r>
              <a:rPr sz="2400" b="1" spc="-5" dirty="0">
                <a:latin typeface="Times New Roman"/>
                <a:cs typeface="Times New Roman"/>
              </a:rPr>
              <a:t>chuẩn đồng nhất </a:t>
            </a:r>
            <a:r>
              <a:rPr sz="2400" b="1" dirty="0">
                <a:latin typeface="Times New Roman"/>
                <a:cs typeface="Times New Roman"/>
              </a:rPr>
              <a:t>là </a:t>
            </a:r>
            <a:r>
              <a:rPr sz="2400" b="1" spc="-5" dirty="0">
                <a:latin typeface="Times New Roman"/>
                <a:cs typeface="Times New Roman"/>
              </a:rPr>
              <a:t>thoả </a:t>
            </a:r>
            <a:r>
              <a:rPr sz="2400" b="1" dirty="0">
                <a:latin typeface="Times New Roman"/>
                <a:cs typeface="Times New Roman"/>
              </a:rPr>
              <a:t>mãn thì tiến </a:t>
            </a:r>
            <a:r>
              <a:rPr sz="2400" b="1" spc="-5" dirty="0">
                <a:latin typeface="Times New Roman"/>
                <a:cs typeface="Times New Roman"/>
              </a:rPr>
              <a:t>hành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hợp</a:t>
            </a:r>
            <a:endParaRPr sz="24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vùng và cập </a:t>
            </a:r>
            <a:r>
              <a:rPr sz="2400" b="1" spc="-5" dirty="0">
                <a:latin typeface="Times New Roman"/>
                <a:cs typeface="Times New Roman"/>
              </a:rPr>
              <a:t>nhật </a:t>
            </a:r>
            <a:r>
              <a:rPr sz="2400" b="1" dirty="0">
                <a:latin typeface="Times New Roman"/>
                <a:cs typeface="Times New Roman"/>
              </a:rPr>
              <a:t>giá trị trung </a:t>
            </a:r>
            <a:r>
              <a:rPr sz="2400" b="1" spc="-5" dirty="0">
                <a:latin typeface="Times New Roman"/>
                <a:cs typeface="Times New Roman"/>
              </a:rPr>
              <a:t>bình cho vùng.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ii. Hợp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vùng</a:t>
            </a:r>
            <a:endParaRPr sz="2400">
              <a:latin typeface="Times New Roman"/>
              <a:cs typeface="Times New Roman"/>
            </a:endParaRPr>
          </a:p>
          <a:p>
            <a:pPr marL="698500" lvl="1" indent="-65468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6991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Cần </a:t>
            </a:r>
            <a:r>
              <a:rPr sz="2400" b="1" dirty="0">
                <a:latin typeface="Times New Roman"/>
                <a:cs typeface="Times New Roman"/>
              </a:rPr>
              <a:t>kiểm tra 4 lân cận </a:t>
            </a:r>
            <a:r>
              <a:rPr sz="2400" b="1" spc="-5" dirty="0">
                <a:latin typeface="Times New Roman"/>
                <a:cs typeface="Times New Roman"/>
              </a:rPr>
              <a:t>đã nêu </a:t>
            </a:r>
            <a:r>
              <a:rPr sz="2400" b="1" dirty="0">
                <a:latin typeface="Times New Roman"/>
                <a:cs typeface="Times New Roman"/>
              </a:rPr>
              <a:t>trên. </a:t>
            </a:r>
            <a:r>
              <a:rPr sz="2400" b="1" spc="-5" dirty="0">
                <a:latin typeface="Times New Roman"/>
                <a:cs typeface="Times New Roman"/>
              </a:rPr>
              <a:t>Có </a:t>
            </a:r>
            <a:r>
              <a:rPr sz="2400" b="1" dirty="0">
                <a:latin typeface="Times New Roman"/>
                <a:cs typeface="Times New Roman"/>
              </a:rPr>
              <a:t>thể có </a:t>
            </a:r>
            <a:r>
              <a:rPr sz="2400" b="1" spc="-5" dirty="0">
                <a:latin typeface="Times New Roman"/>
                <a:cs typeface="Times New Roman"/>
              </a:rPr>
              <a:t>nhiều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vùng</a:t>
            </a:r>
            <a:endParaRPr sz="2400">
              <a:latin typeface="Times New Roman"/>
              <a:cs typeface="Times New Roman"/>
            </a:endParaRPr>
          </a:p>
          <a:p>
            <a:pPr marL="88265" algn="ctr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thoả mãn </a:t>
            </a:r>
            <a:r>
              <a:rPr sz="2400" b="1" spc="-5" dirty="0">
                <a:latin typeface="Times New Roman"/>
                <a:cs typeface="Times New Roman"/>
              </a:rPr>
              <a:t>khi đó </a:t>
            </a:r>
            <a:r>
              <a:rPr sz="2400" b="1" dirty="0">
                <a:latin typeface="Times New Roman"/>
                <a:cs typeface="Times New Roman"/>
              </a:rPr>
              <a:t>ta </a:t>
            </a:r>
            <a:r>
              <a:rPr sz="2400" b="1" spc="-5" dirty="0">
                <a:latin typeface="Times New Roman"/>
                <a:cs typeface="Times New Roman"/>
              </a:rPr>
              <a:t>chọn vùng </a:t>
            </a:r>
            <a:r>
              <a:rPr sz="2400" b="1" dirty="0">
                <a:latin typeface="Times New Roman"/>
                <a:cs typeface="Times New Roman"/>
              </a:rPr>
              <a:t>tối </a:t>
            </a:r>
            <a:r>
              <a:rPr sz="2400" b="1" spc="-5" dirty="0">
                <a:latin typeface="Times New Roman"/>
                <a:cs typeface="Times New Roman"/>
              </a:rPr>
              <a:t>ưu </a:t>
            </a:r>
            <a:r>
              <a:rPr sz="2400" b="1" dirty="0">
                <a:latin typeface="Times New Roman"/>
                <a:cs typeface="Times New Roman"/>
              </a:rPr>
              <a:t>rồi tiến </a:t>
            </a:r>
            <a:r>
              <a:rPr sz="2400" b="1" spc="-5" dirty="0">
                <a:latin typeface="Times New Roman"/>
                <a:cs typeface="Times New Roman"/>
              </a:rPr>
              <a:t>hành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hợp.</a:t>
            </a:r>
            <a:endParaRPr sz="2400">
              <a:latin typeface="Times New Roman"/>
              <a:cs typeface="Times New Roman"/>
            </a:endParaRPr>
          </a:p>
          <a:p>
            <a:pPr marL="698500" marR="588010" lvl="1" indent="-34353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699135" algn="l"/>
              </a:tabLst>
            </a:pPr>
            <a:r>
              <a:rPr sz="2400" b="1" dirty="0">
                <a:latin typeface="Times New Roman"/>
                <a:cs typeface="Times New Roman"/>
              </a:rPr>
              <a:t>Phương </a:t>
            </a:r>
            <a:r>
              <a:rPr sz="2400" b="1" spc="-5" dirty="0">
                <a:latin typeface="Times New Roman"/>
                <a:cs typeface="Times New Roman"/>
              </a:rPr>
              <a:t>pháp này </a:t>
            </a:r>
            <a:r>
              <a:rPr sz="2400" b="1" dirty="0">
                <a:latin typeface="Times New Roman"/>
                <a:cs typeface="Times New Roman"/>
              </a:rPr>
              <a:t>thu </a:t>
            </a:r>
            <a:r>
              <a:rPr sz="2400" b="1" spc="-5" dirty="0">
                <a:latin typeface="Times New Roman"/>
                <a:cs typeface="Times New Roman"/>
              </a:rPr>
              <a:t>được </a:t>
            </a:r>
            <a:r>
              <a:rPr sz="2400" b="1" dirty="0">
                <a:latin typeface="Times New Roman"/>
                <a:cs typeface="Times New Roman"/>
              </a:rPr>
              <a:t>kết </a:t>
            </a:r>
            <a:r>
              <a:rPr sz="2400" b="1" spc="-5" dirty="0">
                <a:latin typeface="Times New Roman"/>
                <a:cs typeface="Times New Roman"/>
              </a:rPr>
              <a:t>quả số </a:t>
            </a:r>
            <a:r>
              <a:rPr sz="2400" b="1" dirty="0">
                <a:latin typeface="Times New Roman"/>
                <a:cs typeface="Times New Roman"/>
              </a:rPr>
              <a:t>vùng là </a:t>
            </a:r>
            <a:r>
              <a:rPr sz="2400" b="1" spc="-5" dirty="0">
                <a:latin typeface="Times New Roman"/>
                <a:cs typeface="Times New Roman"/>
              </a:rPr>
              <a:t>nhỏ hơn  phương pháp </a:t>
            </a:r>
            <a:r>
              <a:rPr sz="2400" b="1" dirty="0">
                <a:latin typeface="Times New Roman"/>
                <a:cs typeface="Times New Roman"/>
              </a:rPr>
              <a:t>tách và ảnh </a:t>
            </a:r>
            <a:r>
              <a:rPr sz="2400" b="1" spc="-5" dirty="0">
                <a:latin typeface="Times New Roman"/>
                <a:cs typeface="Times New Roman"/>
              </a:rPr>
              <a:t>được </a:t>
            </a:r>
            <a:r>
              <a:rPr sz="2400" b="1" dirty="0">
                <a:latin typeface="Times New Roman"/>
                <a:cs typeface="Times New Roman"/>
              </a:rPr>
              <a:t>làm trơn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hơn.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33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81558"/>
            <a:ext cx="8300720" cy="4333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5690">
              <a:lnSpc>
                <a:spcPct val="100000"/>
              </a:lnSpc>
              <a:spcBef>
                <a:spcPts val="95"/>
              </a:spcBef>
            </a:pPr>
            <a:r>
              <a:rPr sz="31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5.4. Phân vùng </a:t>
            </a:r>
            <a:r>
              <a:rPr sz="31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dựa </a:t>
            </a:r>
            <a:r>
              <a:rPr sz="31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theo </a:t>
            </a:r>
            <a:r>
              <a:rPr sz="31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đường</a:t>
            </a:r>
            <a:r>
              <a:rPr sz="3100" b="1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biên</a:t>
            </a: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dirty="0">
                <a:latin typeface="Times New Roman"/>
                <a:cs typeface="Times New Roman"/>
              </a:rPr>
              <a:t>Phân </a:t>
            </a:r>
            <a:r>
              <a:rPr sz="3200" b="1" spc="-5" dirty="0">
                <a:latin typeface="Times New Roman"/>
                <a:cs typeface="Times New Roman"/>
              </a:rPr>
              <a:t>vùng </a:t>
            </a:r>
            <a:r>
              <a:rPr sz="3200" b="1" spc="-10" dirty="0">
                <a:latin typeface="Times New Roman"/>
                <a:cs typeface="Times New Roman"/>
              </a:rPr>
              <a:t>dựa </a:t>
            </a:r>
            <a:r>
              <a:rPr sz="3200" b="1" spc="-5" dirty="0">
                <a:latin typeface="Times New Roman"/>
                <a:cs typeface="Times New Roman"/>
              </a:rPr>
              <a:t>theo đường biên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10" dirty="0">
                <a:latin typeface="Times New Roman"/>
                <a:cs typeface="Times New Roman"/>
              </a:rPr>
              <a:t>bước  </a:t>
            </a:r>
            <a:r>
              <a:rPr sz="3200" b="1" dirty="0">
                <a:latin typeface="Times New Roman"/>
                <a:cs typeface="Times New Roman"/>
              </a:rPr>
              <a:t>sau: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Thực hiện phát hiện </a:t>
            </a:r>
            <a:r>
              <a:rPr sz="3200" b="1" dirty="0">
                <a:latin typeface="Times New Roman"/>
                <a:cs typeface="Times New Roman"/>
              </a:rPr>
              <a:t>và làm </a:t>
            </a:r>
            <a:r>
              <a:rPr sz="3200" b="1" spc="-5" dirty="0">
                <a:latin typeface="Times New Roman"/>
                <a:cs typeface="Times New Roman"/>
              </a:rPr>
              <a:t>nổi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biên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Làm </a:t>
            </a:r>
            <a:r>
              <a:rPr sz="3200" b="1" spc="-5" dirty="0">
                <a:latin typeface="Times New Roman"/>
                <a:cs typeface="Times New Roman"/>
              </a:rPr>
              <a:t>mảnh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biên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Nhị phân hóa đường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biên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Miêu tả </a:t>
            </a:r>
            <a:r>
              <a:rPr sz="3200" b="1" spc="-5" dirty="0">
                <a:latin typeface="Times New Roman"/>
                <a:cs typeface="Times New Roman"/>
              </a:rPr>
              <a:t>đường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biên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34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499361"/>
            <a:ext cx="8074025" cy="233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Về </a:t>
            </a:r>
            <a:r>
              <a:rPr sz="3600" b="1" spc="-5" dirty="0">
                <a:latin typeface="Times New Roman"/>
                <a:cs typeface="Times New Roman"/>
              </a:rPr>
              <a:t>định nghĩa </a:t>
            </a:r>
            <a:r>
              <a:rPr sz="3600" b="1" dirty="0">
                <a:latin typeface="Times New Roman"/>
                <a:cs typeface="Times New Roman"/>
              </a:rPr>
              <a:t>ta </a:t>
            </a:r>
            <a:r>
              <a:rPr sz="3600" b="1" spc="-5" dirty="0">
                <a:latin typeface="Times New Roman"/>
                <a:cs typeface="Times New Roman"/>
              </a:rPr>
              <a:t>có biên là </a:t>
            </a:r>
            <a:r>
              <a:rPr sz="3600" b="1" dirty="0">
                <a:latin typeface="Times New Roman"/>
                <a:cs typeface="Times New Roman"/>
              </a:rPr>
              <a:t>sự thay </a:t>
            </a:r>
            <a:r>
              <a:rPr sz="3600" b="1" spc="-5" dirty="0">
                <a:latin typeface="Times New Roman"/>
                <a:cs typeface="Times New Roman"/>
              </a:rPr>
              <a:t>đổi  đột ngột </a:t>
            </a:r>
            <a:r>
              <a:rPr sz="3600" b="1" dirty="0">
                <a:latin typeface="Times New Roman"/>
                <a:cs typeface="Times New Roman"/>
              </a:rPr>
              <a:t>của mức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xám.</a:t>
            </a:r>
            <a:endParaRPr sz="3600">
              <a:latin typeface="Times New Roman"/>
              <a:cs typeface="Times New Roman"/>
            </a:endParaRPr>
          </a:p>
          <a:p>
            <a:pPr marL="355600" marR="5715" indent="-34353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thể sử </a:t>
            </a:r>
            <a:r>
              <a:rPr sz="3600" b="1" spc="-5" dirty="0">
                <a:latin typeface="Times New Roman"/>
                <a:cs typeface="Times New Roman"/>
              </a:rPr>
              <a:t>dụng </a:t>
            </a:r>
            <a:r>
              <a:rPr sz="3600" b="1" dirty="0">
                <a:latin typeface="Times New Roman"/>
                <a:cs typeface="Times New Roman"/>
              </a:rPr>
              <a:t>các </a:t>
            </a:r>
            <a:r>
              <a:rPr sz="3600" b="1" spc="-5" dirty="0">
                <a:latin typeface="Times New Roman"/>
                <a:cs typeface="Times New Roman"/>
              </a:rPr>
              <a:t>phương pháp phát  hiện biên </a:t>
            </a:r>
            <a:r>
              <a:rPr sz="3600" b="1" dirty="0">
                <a:latin typeface="Times New Roman"/>
                <a:cs typeface="Times New Roman"/>
              </a:rPr>
              <a:t>trực tiếp đã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học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841" y="857757"/>
            <a:ext cx="25311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</a:rPr>
              <a:t>Phát </a:t>
            </a:r>
            <a:r>
              <a:rPr sz="3200" spc="-5" dirty="0">
                <a:solidFill>
                  <a:srgbClr val="FF0000"/>
                </a:solidFill>
              </a:rPr>
              <a:t>hiện</a:t>
            </a:r>
            <a:r>
              <a:rPr sz="3200" spc="-10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biên</a:t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40660" y="2182114"/>
            <a:ext cx="46666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800" b="0" dirty="0">
                <a:solidFill>
                  <a:srgbClr val="008000"/>
                </a:solidFill>
                <a:latin typeface="Times New Roman"/>
                <a:cs typeface="Times New Roman"/>
              </a:rPr>
              <a:t>CHƯƠNG</a:t>
            </a:r>
            <a:r>
              <a:rPr sz="4800" b="0" spc="-4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4800" b="0" dirty="0">
                <a:solidFill>
                  <a:srgbClr val="008000"/>
                </a:solidFill>
                <a:latin typeface="Times New Roman"/>
                <a:cs typeface="Times New Roman"/>
              </a:rPr>
              <a:t>2.</a:t>
            </a:r>
            <a:endParaRPr sz="4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4800" b="0" dirty="0">
                <a:solidFill>
                  <a:srgbClr val="008000"/>
                </a:solidFill>
                <a:latin typeface="Times New Roman"/>
                <a:cs typeface="Times New Roman"/>
              </a:rPr>
              <a:t>THU </a:t>
            </a:r>
            <a:r>
              <a:rPr sz="4800" b="0" spc="-5" dirty="0">
                <a:solidFill>
                  <a:srgbClr val="008000"/>
                </a:solidFill>
                <a:latin typeface="Times New Roman"/>
                <a:cs typeface="Times New Roman"/>
              </a:rPr>
              <a:t>NHẬN</a:t>
            </a:r>
            <a:r>
              <a:rPr sz="4800" b="0" spc="-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4800" b="0" spc="-5" dirty="0">
                <a:solidFill>
                  <a:srgbClr val="008000"/>
                </a:solidFill>
                <a:latin typeface="Times New Roman"/>
                <a:cs typeface="Times New Roman"/>
              </a:rPr>
              <a:t>ẢNH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1467052"/>
            <a:ext cx="8456930" cy="3636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Làm </a:t>
            </a:r>
            <a:r>
              <a:rPr sz="3200" b="1" spc="-5" dirty="0">
                <a:latin typeface="Times New Roman"/>
                <a:cs typeface="Times New Roman"/>
              </a:rPr>
              <a:t>cho </a:t>
            </a:r>
            <a:r>
              <a:rPr sz="3200" b="1" dirty="0">
                <a:latin typeface="Times New Roman"/>
                <a:cs typeface="Times New Roman"/>
              </a:rPr>
              <a:t>biên mảnh </a:t>
            </a:r>
            <a:r>
              <a:rPr sz="3200" b="1" spc="-5" dirty="0">
                <a:latin typeface="Times New Roman"/>
                <a:cs typeface="Times New Roman"/>
              </a:rPr>
              <a:t>chỉ </a:t>
            </a:r>
            <a:r>
              <a:rPr sz="3200" b="1" dirty="0">
                <a:latin typeface="Times New Roman"/>
                <a:cs typeface="Times New Roman"/>
              </a:rPr>
              <a:t>với </a:t>
            </a:r>
            <a:r>
              <a:rPr sz="3200" b="1" spc="-10" dirty="0">
                <a:latin typeface="Times New Roman"/>
                <a:cs typeface="Times New Roman"/>
              </a:rPr>
              <a:t>độ </a:t>
            </a:r>
            <a:r>
              <a:rPr sz="3200" b="1" dirty="0">
                <a:latin typeface="Times New Roman"/>
                <a:cs typeface="Times New Roman"/>
              </a:rPr>
              <a:t>rộng 1 </a:t>
            </a:r>
            <a:r>
              <a:rPr sz="3200" b="1" spc="-5" dirty="0">
                <a:latin typeface="Times New Roman"/>
                <a:cs typeface="Times New Roman"/>
              </a:rPr>
              <a:t>điểm  </a:t>
            </a:r>
            <a:r>
              <a:rPr sz="3200" b="1" dirty="0">
                <a:latin typeface="Times New Roman"/>
                <a:cs typeface="Times New Roman"/>
              </a:rPr>
              <a:t>ảnh.</a:t>
            </a:r>
            <a:endParaRPr sz="3200">
              <a:latin typeface="Times New Roman"/>
              <a:cs typeface="Times New Roman"/>
            </a:endParaRPr>
          </a:p>
          <a:p>
            <a:pPr marL="355600" marR="8255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Trong </a:t>
            </a:r>
            <a:r>
              <a:rPr sz="3200" b="1" dirty="0">
                <a:latin typeface="Times New Roman"/>
                <a:cs typeface="Times New Roman"/>
              </a:rPr>
              <a:t>Laplace thì thường ta sẽ có </a:t>
            </a:r>
            <a:r>
              <a:rPr sz="3200" b="1" spc="-5" dirty="0">
                <a:latin typeface="Times New Roman"/>
                <a:cs typeface="Times New Roman"/>
              </a:rPr>
              <a:t>biên </a:t>
            </a:r>
            <a:r>
              <a:rPr sz="3200" b="1" spc="-10" dirty="0">
                <a:latin typeface="Times New Roman"/>
                <a:cs typeface="Times New Roman"/>
              </a:rPr>
              <a:t>độ  </a:t>
            </a:r>
            <a:r>
              <a:rPr sz="3200" b="1" dirty="0">
                <a:latin typeface="Times New Roman"/>
                <a:cs typeface="Times New Roman"/>
              </a:rPr>
              <a:t>rộng một </a:t>
            </a:r>
            <a:r>
              <a:rPr sz="3200" b="1" spc="-5" dirty="0">
                <a:latin typeface="Times New Roman"/>
                <a:cs typeface="Times New Roman"/>
              </a:rPr>
              <a:t>điểm khi </a:t>
            </a:r>
            <a:r>
              <a:rPr sz="3200" b="1" dirty="0">
                <a:latin typeface="Times New Roman"/>
                <a:cs typeface="Times New Roman"/>
              </a:rPr>
              <a:t>tìm </a:t>
            </a:r>
            <a:r>
              <a:rPr sz="3200" b="1" spc="-5" dirty="0">
                <a:latin typeface="Times New Roman"/>
                <a:cs typeface="Times New Roman"/>
              </a:rPr>
              <a:t>điểm bằng </a:t>
            </a:r>
            <a:r>
              <a:rPr sz="3200" b="1" dirty="0">
                <a:latin typeface="Times New Roman"/>
                <a:cs typeface="Times New Roman"/>
              </a:rPr>
              <a:t>0 </a:t>
            </a:r>
            <a:r>
              <a:rPr sz="3200" b="1" spc="-5" dirty="0">
                <a:latin typeface="Times New Roman"/>
                <a:cs typeface="Times New Roman"/>
              </a:rPr>
              <a:t>hoặc </a:t>
            </a:r>
            <a:r>
              <a:rPr sz="3200" b="1" dirty="0">
                <a:latin typeface="Times New Roman"/>
                <a:cs typeface="Times New Roman"/>
              </a:rPr>
              <a:t>gần</a:t>
            </a:r>
            <a:r>
              <a:rPr sz="3200" b="1" spc="-114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0</a:t>
            </a:r>
            <a:endParaRPr sz="3200">
              <a:latin typeface="Times New Roman"/>
              <a:cs typeface="Times New Roman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Tuy </a:t>
            </a:r>
            <a:r>
              <a:rPr sz="3200" b="1" spc="-5" dirty="0">
                <a:latin typeface="Times New Roman"/>
                <a:cs typeface="Times New Roman"/>
              </a:rPr>
              <a:t>nhiên trong Grandient thì chúng </a:t>
            </a:r>
            <a:r>
              <a:rPr sz="3200" b="1" dirty="0">
                <a:latin typeface="Times New Roman"/>
                <a:cs typeface="Times New Roman"/>
              </a:rPr>
              <a:t>ta </a:t>
            </a:r>
            <a:r>
              <a:rPr sz="3200" b="1" spc="-5" dirty="0">
                <a:latin typeface="Times New Roman"/>
                <a:cs typeface="Times New Roman"/>
              </a:rPr>
              <a:t>phải  </a:t>
            </a:r>
            <a:r>
              <a:rPr sz="3200" b="1" dirty="0">
                <a:latin typeface="Times New Roman"/>
                <a:cs typeface="Times New Roman"/>
              </a:rPr>
              <a:t>lọc cực </a:t>
            </a:r>
            <a:r>
              <a:rPr sz="3200" b="1" spc="-5" dirty="0">
                <a:latin typeface="Times New Roman"/>
                <a:cs typeface="Times New Roman"/>
              </a:rPr>
              <a:t>đại hoặc </a:t>
            </a:r>
            <a:r>
              <a:rPr sz="3200" b="1" dirty="0">
                <a:latin typeface="Times New Roman"/>
                <a:cs typeface="Times New Roman"/>
              </a:rPr>
              <a:t>cực tiểu </a:t>
            </a:r>
            <a:r>
              <a:rPr sz="3200" b="1" spc="-5" dirty="0">
                <a:latin typeface="Times New Roman"/>
                <a:cs typeface="Times New Roman"/>
              </a:rPr>
              <a:t>địa </a:t>
            </a:r>
            <a:r>
              <a:rPr sz="3200" b="1" spc="-10" dirty="0">
                <a:latin typeface="Times New Roman"/>
                <a:cs typeface="Times New Roman"/>
              </a:rPr>
              <a:t>phương </a:t>
            </a:r>
            <a:r>
              <a:rPr sz="3200" b="1" spc="-5" dirty="0">
                <a:latin typeface="Times New Roman"/>
                <a:cs typeface="Times New Roman"/>
              </a:rPr>
              <a:t>để </a:t>
            </a:r>
            <a:r>
              <a:rPr sz="3200" b="1" dirty="0">
                <a:latin typeface="Times New Roman"/>
                <a:cs typeface="Times New Roman"/>
              </a:rPr>
              <a:t>tạo </a:t>
            </a:r>
            <a:r>
              <a:rPr sz="3200" b="1" spc="-10" dirty="0">
                <a:latin typeface="Times New Roman"/>
                <a:cs typeface="Times New Roman"/>
              </a:rPr>
              <a:t>ra  </a:t>
            </a:r>
            <a:r>
              <a:rPr sz="3200" b="1" dirty="0">
                <a:latin typeface="Times New Roman"/>
                <a:cs typeface="Times New Roman"/>
              </a:rPr>
              <a:t>biên mảnh 1 </a:t>
            </a:r>
            <a:r>
              <a:rPr sz="3200" b="1" spc="-5" dirty="0">
                <a:latin typeface="Times New Roman"/>
                <a:cs typeface="Times New Roman"/>
              </a:rPr>
              <a:t>điểm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ảnh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82873" y="768857"/>
            <a:ext cx="27806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</a:rPr>
              <a:t>Làm mảnh</a:t>
            </a:r>
            <a:r>
              <a:rPr sz="3200" spc="-10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biên</a:t>
            </a:r>
            <a:endParaRPr sz="320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05357"/>
            <a:ext cx="8302625" cy="4560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7310" algn="ctr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Nhị phân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hóa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đường</a:t>
            </a:r>
            <a:r>
              <a:rPr sz="32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biên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buSzPct val="97222"/>
              <a:buFont typeface="Wingdings"/>
              <a:buChar char=""/>
              <a:tabLst>
                <a:tab pos="377825" algn="l"/>
                <a:tab pos="1346200" algn="l"/>
                <a:tab pos="2594610" algn="l"/>
                <a:tab pos="3562350" algn="l"/>
                <a:tab pos="5083810" algn="l"/>
                <a:tab pos="6177915" algn="l"/>
                <a:tab pos="755459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Nh</a:t>
            </a:r>
            <a:r>
              <a:rPr sz="3600" b="1" dirty="0">
                <a:latin typeface="Times New Roman"/>
                <a:cs typeface="Times New Roman"/>
              </a:rPr>
              <a:t>ị	ph</a:t>
            </a:r>
            <a:r>
              <a:rPr sz="3600" b="1" spc="-15" dirty="0">
                <a:latin typeface="Times New Roman"/>
                <a:cs typeface="Times New Roman"/>
              </a:rPr>
              <a:t>â</a:t>
            </a:r>
            <a:r>
              <a:rPr sz="3600" b="1" dirty="0">
                <a:latin typeface="Times New Roman"/>
                <a:cs typeface="Times New Roman"/>
              </a:rPr>
              <a:t>n	hóa	</a:t>
            </a:r>
            <a:r>
              <a:rPr sz="3600" b="1" spc="-5" dirty="0">
                <a:latin typeface="Times New Roman"/>
                <a:cs typeface="Times New Roman"/>
              </a:rPr>
              <a:t>đườn</a:t>
            </a:r>
            <a:r>
              <a:rPr sz="3600" b="1" dirty="0">
                <a:latin typeface="Times New Roman"/>
                <a:cs typeface="Times New Roman"/>
              </a:rPr>
              <a:t>g	biên	</a:t>
            </a:r>
            <a:r>
              <a:rPr sz="3600" b="1" spc="-5" dirty="0">
                <a:latin typeface="Times New Roman"/>
                <a:cs typeface="Times New Roman"/>
              </a:rPr>
              <a:t>nhằ</a:t>
            </a:r>
            <a:r>
              <a:rPr sz="3600" b="1" dirty="0">
                <a:latin typeface="Times New Roman"/>
                <a:cs typeface="Times New Roman"/>
              </a:rPr>
              <a:t>m	</a:t>
            </a:r>
            <a:r>
              <a:rPr sz="3600" b="1" spc="-20" dirty="0">
                <a:latin typeface="Times New Roman"/>
                <a:cs typeface="Times New Roman"/>
              </a:rPr>
              <a:t>l</a:t>
            </a:r>
            <a:r>
              <a:rPr sz="3600" b="1" dirty="0">
                <a:latin typeface="Times New Roman"/>
                <a:cs typeface="Times New Roman"/>
              </a:rPr>
              <a:t>àm  giảm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nhiễu</a:t>
            </a:r>
            <a:endParaRPr sz="3600">
              <a:latin typeface="Times New Roman"/>
              <a:cs typeface="Times New Roman"/>
            </a:endParaRPr>
          </a:p>
          <a:p>
            <a:pPr marL="377190" indent="-365125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Loại bỏ </a:t>
            </a:r>
            <a:r>
              <a:rPr sz="3600" b="1" spc="-5" dirty="0">
                <a:latin typeface="Times New Roman"/>
                <a:cs typeface="Times New Roman"/>
              </a:rPr>
              <a:t>đường </a:t>
            </a:r>
            <a:r>
              <a:rPr sz="3600" b="1" dirty="0">
                <a:latin typeface="Times New Roman"/>
                <a:cs typeface="Times New Roman"/>
              </a:rPr>
              <a:t>biên không cần</a:t>
            </a:r>
            <a:r>
              <a:rPr sz="3600" b="1" spc="-8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thiết</a:t>
            </a:r>
            <a:endParaRPr sz="3600">
              <a:latin typeface="Times New Roman"/>
              <a:cs typeface="Times New Roman"/>
            </a:endParaRPr>
          </a:p>
          <a:p>
            <a:pPr marL="355600" marR="5715" indent="-34353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Tránh </a:t>
            </a:r>
            <a:r>
              <a:rPr sz="3600" b="1" dirty="0">
                <a:latin typeface="Times New Roman"/>
                <a:cs typeface="Times New Roman"/>
              </a:rPr>
              <a:t>trường </a:t>
            </a:r>
            <a:r>
              <a:rPr sz="3600" b="1" spc="-5" dirty="0">
                <a:latin typeface="Times New Roman"/>
                <a:cs typeface="Times New Roman"/>
              </a:rPr>
              <a:t>hợp quá nhiều biên song  </a:t>
            </a:r>
            <a:r>
              <a:rPr sz="3600" b="1" dirty="0">
                <a:latin typeface="Times New Roman"/>
                <a:cs typeface="Times New Roman"/>
              </a:rPr>
              <a:t>song.</a:t>
            </a:r>
            <a:endParaRPr sz="3600">
              <a:latin typeface="Times New Roman"/>
              <a:cs typeface="Times New Roman"/>
            </a:endParaRPr>
          </a:p>
          <a:p>
            <a:pPr marL="377190" indent="-36512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Thường sử dụng</a:t>
            </a:r>
            <a:r>
              <a:rPr sz="3600" b="1" spc="-4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ngưỡng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37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1772538"/>
            <a:ext cx="8301990" cy="3830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  <a:tab pos="1006475" algn="l"/>
                <a:tab pos="1925320" algn="l"/>
                <a:tab pos="2484755" algn="l"/>
                <a:tab pos="3201035" algn="l"/>
                <a:tab pos="4253230" algn="l"/>
                <a:tab pos="4830445" algn="l"/>
                <a:tab pos="5885815" algn="l"/>
                <a:tab pos="6984365" algn="l"/>
                <a:tab pos="7813675" algn="l"/>
              </a:tabLst>
            </a:pPr>
            <a:r>
              <a:rPr sz="3200" b="1" dirty="0">
                <a:latin typeface="Times New Roman"/>
                <a:cs typeface="Times New Roman"/>
              </a:rPr>
              <a:t>Để	biên	</a:t>
            </a:r>
            <a:r>
              <a:rPr sz="3200" b="1" spc="5" dirty="0">
                <a:latin typeface="Times New Roman"/>
                <a:cs typeface="Times New Roman"/>
              </a:rPr>
              <a:t>c</a:t>
            </a:r>
            <a:r>
              <a:rPr sz="3200" b="1" dirty="0">
                <a:latin typeface="Times New Roman"/>
                <a:cs typeface="Times New Roman"/>
              </a:rPr>
              <a:t>ó	thể	</a:t>
            </a:r>
            <a:r>
              <a:rPr sz="3200" b="1" spc="-5" dirty="0">
                <a:latin typeface="Times New Roman"/>
                <a:cs typeface="Times New Roman"/>
              </a:rPr>
              <a:t>đượ</a:t>
            </a:r>
            <a:r>
              <a:rPr sz="3200" b="1" dirty="0">
                <a:latin typeface="Times New Roman"/>
                <a:cs typeface="Times New Roman"/>
              </a:rPr>
              <a:t>c	sử	</a:t>
            </a:r>
            <a:r>
              <a:rPr sz="3200" b="1" spc="-10" dirty="0">
                <a:latin typeface="Times New Roman"/>
                <a:cs typeface="Times New Roman"/>
              </a:rPr>
              <a:t>dụn</a:t>
            </a:r>
            <a:r>
              <a:rPr sz="3200" b="1" dirty="0">
                <a:latin typeface="Times New Roman"/>
                <a:cs typeface="Times New Roman"/>
              </a:rPr>
              <a:t>g	</a:t>
            </a:r>
            <a:r>
              <a:rPr sz="3200" b="1" spc="-10" dirty="0">
                <a:latin typeface="Times New Roman"/>
                <a:cs typeface="Times New Roman"/>
              </a:rPr>
              <a:t>t</a:t>
            </a:r>
            <a:r>
              <a:rPr sz="3200" b="1" spc="-5" dirty="0">
                <a:latin typeface="Times New Roman"/>
                <a:cs typeface="Times New Roman"/>
              </a:rPr>
              <a:t>h</a:t>
            </a:r>
            <a:r>
              <a:rPr sz="3200" b="1" spc="-15" dirty="0">
                <a:latin typeface="Times New Roman"/>
                <a:cs typeface="Times New Roman"/>
              </a:rPr>
              <a:t>u</a:t>
            </a:r>
            <a:r>
              <a:rPr sz="3200" b="1" dirty="0">
                <a:latin typeface="Times New Roman"/>
                <a:cs typeface="Times New Roman"/>
              </a:rPr>
              <a:t>ật	tiện	thì  </a:t>
            </a:r>
            <a:r>
              <a:rPr sz="3200" b="1" spc="-5" dirty="0">
                <a:latin typeface="Times New Roman"/>
                <a:cs typeface="Times New Roman"/>
              </a:rPr>
              <a:t>phải được </a:t>
            </a:r>
            <a:r>
              <a:rPr sz="3200" b="1" dirty="0">
                <a:latin typeface="Times New Roman"/>
                <a:cs typeface="Times New Roman"/>
              </a:rPr>
              <a:t>mã hóa cho </a:t>
            </a:r>
            <a:r>
              <a:rPr sz="3200" b="1" spc="-5" dirty="0">
                <a:latin typeface="Times New Roman"/>
                <a:cs typeface="Times New Roman"/>
              </a:rPr>
              <a:t>đơn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giản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Có thể </a:t>
            </a:r>
            <a:r>
              <a:rPr sz="3200" b="1" spc="-5" dirty="0">
                <a:latin typeface="Times New Roman"/>
                <a:cs typeface="Times New Roman"/>
              </a:rPr>
              <a:t>sử dụng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đơn vị mã hóa để </a:t>
            </a:r>
            <a:r>
              <a:rPr sz="3200" b="1" spc="-10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 </a:t>
            </a:r>
            <a:r>
              <a:rPr sz="3200" b="1" spc="5" dirty="0">
                <a:latin typeface="Times New Roman"/>
                <a:cs typeface="Times New Roman"/>
              </a:rPr>
              <a:t>gần </a:t>
            </a:r>
            <a:r>
              <a:rPr sz="3200" b="1" spc="-10" dirty="0">
                <a:latin typeface="Times New Roman"/>
                <a:cs typeface="Times New Roman"/>
              </a:rPr>
              <a:t>đúng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như: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điểm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đoạn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thẳng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cung</a:t>
            </a:r>
            <a:r>
              <a:rPr sz="3200" b="1" spc="-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tròn…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38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2166" y="705357"/>
            <a:ext cx="34423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</a:rPr>
              <a:t>Miêu tả </a:t>
            </a:r>
            <a:r>
              <a:rPr sz="3200" spc="-5" dirty="0">
                <a:solidFill>
                  <a:srgbClr val="FF0000"/>
                </a:solidFill>
              </a:rPr>
              <a:t>đường</a:t>
            </a:r>
            <a:r>
              <a:rPr sz="3200" spc="-9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biên</a:t>
            </a:r>
            <a:endParaRPr sz="320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302625" cy="527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145669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5.5. Phân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vùng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theo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kết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cấu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bề</a:t>
            </a:r>
            <a:r>
              <a:rPr sz="2800" b="1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mặt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263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Kết cấu bề </a:t>
            </a:r>
            <a:r>
              <a:rPr sz="3200" b="1" spc="-5" dirty="0">
                <a:latin typeface="Times New Roman"/>
                <a:cs typeface="Times New Roman"/>
              </a:rPr>
              <a:t>mặt thường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sự </a:t>
            </a:r>
            <a:r>
              <a:rPr sz="3200" b="1" spc="-5" dirty="0">
                <a:latin typeface="Times New Roman"/>
                <a:cs typeface="Times New Roman"/>
              </a:rPr>
              <a:t>lặp </a:t>
            </a:r>
            <a:r>
              <a:rPr sz="3200" b="1" dirty="0">
                <a:latin typeface="Times New Roman"/>
                <a:cs typeface="Times New Roman"/>
              </a:rPr>
              <a:t>lại </a:t>
            </a:r>
            <a:r>
              <a:rPr sz="3200" b="1" spc="-5" dirty="0">
                <a:latin typeface="Times New Roman"/>
                <a:cs typeface="Times New Roman"/>
              </a:rPr>
              <a:t>của </a:t>
            </a:r>
            <a:r>
              <a:rPr sz="3200" b="1" dirty="0">
                <a:latin typeface="Times New Roman"/>
                <a:cs typeface="Times New Roman"/>
              </a:rPr>
              <a:t>các  </a:t>
            </a:r>
            <a:r>
              <a:rPr sz="3200" b="1" spc="-5" dirty="0">
                <a:latin typeface="Times New Roman"/>
                <a:cs typeface="Times New Roman"/>
              </a:rPr>
              <a:t>phần </a:t>
            </a:r>
            <a:r>
              <a:rPr sz="3200" b="1" dirty="0">
                <a:latin typeface="Times New Roman"/>
                <a:cs typeface="Times New Roman"/>
              </a:rPr>
              <a:t>tử sợi cơ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bản.</a:t>
            </a:r>
            <a:endParaRPr sz="3200">
              <a:latin typeface="Times New Roman"/>
              <a:cs typeface="Times New Roman"/>
            </a:endParaRPr>
          </a:p>
          <a:p>
            <a:pPr marL="355600" marR="635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Sự </a:t>
            </a:r>
            <a:r>
              <a:rPr sz="3200" b="1" dirty="0">
                <a:latin typeface="Times New Roman"/>
                <a:cs typeface="Times New Roman"/>
              </a:rPr>
              <a:t>lặp </a:t>
            </a:r>
            <a:r>
              <a:rPr sz="3200" b="1" spc="-10" dirty="0">
                <a:latin typeface="Times New Roman"/>
                <a:cs typeface="Times New Roman"/>
              </a:rPr>
              <a:t>lại </a:t>
            </a:r>
            <a:r>
              <a:rPr sz="3200" b="1" spc="-5" dirty="0">
                <a:latin typeface="Times New Roman"/>
                <a:cs typeface="Times New Roman"/>
              </a:rPr>
              <a:t>có </a:t>
            </a:r>
            <a:r>
              <a:rPr sz="3200" b="1" dirty="0">
                <a:latin typeface="Times New Roman"/>
                <a:cs typeface="Times New Roman"/>
              </a:rPr>
              <a:t>thể có tính </a:t>
            </a:r>
            <a:r>
              <a:rPr sz="3200" b="1" spc="-5" dirty="0">
                <a:latin typeface="Times New Roman"/>
                <a:cs typeface="Times New Roman"/>
              </a:rPr>
              <a:t>ngẫu nhiên hoặc </a:t>
            </a:r>
            <a:r>
              <a:rPr sz="3200" b="1" spc="-10" dirty="0">
                <a:latin typeface="Times New Roman"/>
                <a:cs typeface="Times New Roman"/>
              </a:rPr>
              <a:t>có  </a:t>
            </a:r>
            <a:r>
              <a:rPr sz="3200" b="1" dirty="0">
                <a:latin typeface="Times New Roman"/>
                <a:cs typeface="Times New Roman"/>
              </a:rPr>
              <a:t>chu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kỳ.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Có hai loại </a:t>
            </a:r>
            <a:r>
              <a:rPr sz="3200" b="1" spc="-5" dirty="0">
                <a:latin typeface="Times New Roman"/>
                <a:cs typeface="Times New Roman"/>
              </a:rPr>
              <a:t>kết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cấu: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Thống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kê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Cấu </a:t>
            </a:r>
            <a:r>
              <a:rPr sz="3200" b="1" dirty="0">
                <a:latin typeface="Times New Roman"/>
                <a:cs typeface="Times New Roman"/>
              </a:rPr>
              <a:t>trúc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39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4540" y="2150491"/>
            <a:ext cx="7359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CHƯƠNG </a:t>
            </a:r>
            <a:r>
              <a:rPr sz="40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6. </a:t>
            </a:r>
            <a:r>
              <a:rPr sz="40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NHẬN DẠNG</a:t>
            </a:r>
            <a:r>
              <a:rPr sz="4000" b="1" spc="4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ẢNH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40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2943" y="783081"/>
            <a:ext cx="8582025" cy="5304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78660">
              <a:lnSpc>
                <a:spcPts val="2975"/>
              </a:lnSpc>
              <a:spcBef>
                <a:spcPts val="95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6.1. Giới thiệu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nhận dạng</a:t>
            </a:r>
            <a:r>
              <a:rPr sz="28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ts val="2975"/>
              </a:lnSpc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Nhận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dạng</a:t>
            </a:r>
            <a:endParaRPr sz="2800">
              <a:latin typeface="Times New Roman"/>
              <a:cs typeface="Times New Roman"/>
            </a:endParaRPr>
          </a:p>
          <a:p>
            <a:pPr marL="752475" lvl="1" indent="-28321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Quá trình phân loại đối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tượng</a:t>
            </a:r>
            <a:endParaRPr sz="2800">
              <a:latin typeface="Times New Roman"/>
              <a:cs typeface="Times New Roman"/>
            </a:endParaRPr>
          </a:p>
          <a:p>
            <a:pPr marL="752475" lvl="1" indent="-28321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Đối </a:t>
            </a:r>
            <a:r>
              <a:rPr sz="2800" b="1" spc="-5" dirty="0">
                <a:latin typeface="Times New Roman"/>
                <a:cs typeface="Times New Roman"/>
              </a:rPr>
              <a:t>tượng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dirty="0">
                <a:latin typeface="Times New Roman"/>
                <a:cs typeface="Times New Roman"/>
              </a:rPr>
              <a:t>biểu </a:t>
            </a:r>
            <a:r>
              <a:rPr sz="2800" b="1" spc="-10" dirty="0">
                <a:latin typeface="Times New Roman"/>
                <a:cs typeface="Times New Roman"/>
              </a:rPr>
              <a:t>diễn </a:t>
            </a:r>
            <a:r>
              <a:rPr sz="2800" b="1" spc="-5" dirty="0">
                <a:latin typeface="Times New Roman"/>
                <a:cs typeface="Times New Roman"/>
              </a:rPr>
              <a:t>theo một mô hình nào</a:t>
            </a:r>
            <a:r>
              <a:rPr sz="2800" b="1" spc="9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đó</a:t>
            </a:r>
            <a:endParaRPr sz="2800">
              <a:latin typeface="Times New Roman"/>
              <a:cs typeface="Times New Roman"/>
            </a:endParaRPr>
          </a:p>
          <a:p>
            <a:pPr marL="583565" marR="5080" lvl="1" indent="-1143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Và gán chúng vào một lớp (tên gọi) </a:t>
            </a:r>
            <a:r>
              <a:rPr sz="2800" b="1" spc="-10" dirty="0">
                <a:latin typeface="Times New Roman"/>
                <a:cs typeface="Times New Roman"/>
              </a:rPr>
              <a:t>dựa </a:t>
            </a:r>
            <a:r>
              <a:rPr sz="2800" b="1" spc="-5" dirty="0">
                <a:latin typeface="Times New Roman"/>
                <a:cs typeface="Times New Roman"/>
              </a:rPr>
              <a:t>theo những  quy luật và </a:t>
            </a:r>
            <a:r>
              <a:rPr sz="2800" b="1" spc="-10" dirty="0">
                <a:latin typeface="Times New Roman"/>
                <a:cs typeface="Times New Roman"/>
              </a:rPr>
              <a:t>các </a:t>
            </a:r>
            <a:r>
              <a:rPr sz="2800" b="1" spc="-5" dirty="0">
                <a:latin typeface="Times New Roman"/>
                <a:cs typeface="Times New Roman"/>
              </a:rPr>
              <a:t>mẫu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chuẩn.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Ví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dụ:</a:t>
            </a:r>
            <a:endParaRPr sz="2800">
              <a:latin typeface="Times New Roman"/>
              <a:cs typeface="Times New Roman"/>
            </a:endParaRPr>
          </a:p>
          <a:p>
            <a:pPr marL="752475" lvl="1" indent="-28321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Nhận dạng giọng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nói</a:t>
            </a:r>
            <a:endParaRPr sz="2800">
              <a:latin typeface="Times New Roman"/>
              <a:cs typeface="Times New Roman"/>
            </a:endParaRPr>
          </a:p>
          <a:p>
            <a:pPr marL="752475" lvl="1" indent="-28321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Nhận dạng </a:t>
            </a:r>
            <a:r>
              <a:rPr sz="2800" b="1" spc="-10" dirty="0">
                <a:latin typeface="Times New Roman"/>
                <a:cs typeface="Times New Roman"/>
              </a:rPr>
              <a:t>khuôn</a:t>
            </a:r>
            <a:r>
              <a:rPr sz="2800" b="1" spc="5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mặt</a:t>
            </a:r>
            <a:endParaRPr sz="2800">
              <a:latin typeface="Times New Roman"/>
              <a:cs typeface="Times New Roman"/>
            </a:endParaRPr>
          </a:p>
          <a:p>
            <a:pPr marL="752475" lvl="1" indent="-28321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Nhận dạng vân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tay</a:t>
            </a:r>
            <a:endParaRPr sz="2800">
              <a:latin typeface="Times New Roman"/>
              <a:cs typeface="Times New Roman"/>
            </a:endParaRPr>
          </a:p>
          <a:p>
            <a:pPr marL="752475" lvl="1" indent="-28321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Nhận dạng </a:t>
            </a:r>
            <a:r>
              <a:rPr sz="2800" b="1" spc="-10" dirty="0">
                <a:latin typeface="Times New Roman"/>
                <a:cs typeface="Times New Roman"/>
              </a:rPr>
              <a:t>cảm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xúc...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41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1085820"/>
            <a:ext cx="8836025" cy="509841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Wingdings"/>
              <a:buChar char=""/>
              <a:tabLst>
                <a:tab pos="355600" algn="l"/>
              </a:tabLst>
            </a:pPr>
            <a:r>
              <a:rPr sz="2600" b="1" dirty="0">
                <a:latin typeface="Times New Roman"/>
                <a:cs typeface="Times New Roman"/>
              </a:rPr>
              <a:t>Quá </a:t>
            </a:r>
            <a:r>
              <a:rPr sz="2600" b="1" spc="-5" dirty="0">
                <a:latin typeface="Times New Roman"/>
                <a:cs typeface="Times New Roman"/>
              </a:rPr>
              <a:t>trình </a:t>
            </a:r>
            <a:r>
              <a:rPr sz="2600" b="1" dirty="0">
                <a:latin typeface="Times New Roman"/>
                <a:cs typeface="Times New Roman"/>
              </a:rPr>
              <a:t>nhận</a:t>
            </a:r>
            <a:r>
              <a:rPr sz="2600" b="1" spc="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dạng</a:t>
            </a:r>
            <a:endParaRPr sz="2600">
              <a:latin typeface="Times New Roman"/>
              <a:cs typeface="Times New Roman"/>
            </a:endParaRPr>
          </a:p>
          <a:p>
            <a:pPr marL="733425" lvl="1" indent="-26416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734060" algn="l"/>
              </a:tabLst>
            </a:pPr>
            <a:r>
              <a:rPr sz="2600" b="1" dirty="0">
                <a:latin typeface="Times New Roman"/>
                <a:cs typeface="Times New Roman"/>
              </a:rPr>
              <a:t>Lựa chọn mô </a:t>
            </a:r>
            <a:r>
              <a:rPr sz="2600" b="1" spc="-5" dirty="0">
                <a:latin typeface="Times New Roman"/>
                <a:cs typeface="Times New Roman"/>
              </a:rPr>
              <a:t>hình biểu diễn đối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tượng</a:t>
            </a:r>
            <a:endParaRPr sz="2600">
              <a:latin typeface="Times New Roman"/>
              <a:cs typeface="Times New Roman"/>
            </a:endParaRPr>
          </a:p>
          <a:p>
            <a:pPr marL="584200" marR="341630" lvl="1" indent="-11430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733425" algn="l"/>
              </a:tabLst>
            </a:pPr>
            <a:r>
              <a:rPr sz="2600" b="1" dirty="0">
                <a:latin typeface="Times New Roman"/>
                <a:cs typeface="Times New Roman"/>
              </a:rPr>
              <a:t>Lựa chọn luật ra quyết </a:t>
            </a:r>
            <a:r>
              <a:rPr sz="2600" b="1" spc="-5" dirty="0">
                <a:latin typeface="Times New Roman"/>
                <a:cs typeface="Times New Roman"/>
              </a:rPr>
              <a:t>định </a:t>
            </a:r>
            <a:r>
              <a:rPr sz="2600" b="1" dirty="0">
                <a:latin typeface="Times New Roman"/>
                <a:cs typeface="Times New Roman"/>
              </a:rPr>
              <a:t>(phương </a:t>
            </a:r>
            <a:r>
              <a:rPr sz="2600" b="1" spc="-5" dirty="0">
                <a:latin typeface="Times New Roman"/>
                <a:cs typeface="Times New Roman"/>
              </a:rPr>
              <a:t>pháp </a:t>
            </a:r>
            <a:r>
              <a:rPr sz="2600" b="1" dirty="0">
                <a:latin typeface="Times New Roman"/>
                <a:cs typeface="Times New Roman"/>
              </a:rPr>
              <a:t>nhận dạng)  và </a:t>
            </a:r>
            <a:r>
              <a:rPr sz="2600" b="1" spc="-5" dirty="0">
                <a:latin typeface="Times New Roman"/>
                <a:cs typeface="Times New Roman"/>
              </a:rPr>
              <a:t>suy diễn </a:t>
            </a:r>
            <a:r>
              <a:rPr sz="2600" b="1" dirty="0">
                <a:latin typeface="Times New Roman"/>
                <a:cs typeface="Times New Roman"/>
              </a:rPr>
              <a:t>quá </a:t>
            </a:r>
            <a:r>
              <a:rPr sz="2600" b="1" spc="-5" dirty="0">
                <a:latin typeface="Times New Roman"/>
                <a:cs typeface="Times New Roman"/>
              </a:rPr>
              <a:t>trình học</a:t>
            </a:r>
            <a:endParaRPr sz="2600">
              <a:latin typeface="Times New Roman"/>
              <a:cs typeface="Times New Roman"/>
            </a:endParaRPr>
          </a:p>
          <a:p>
            <a:pPr marL="733425" lvl="1" indent="-26416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734060" algn="l"/>
              </a:tabLst>
            </a:pPr>
            <a:r>
              <a:rPr sz="2600" b="1" dirty="0">
                <a:latin typeface="Times New Roman"/>
                <a:cs typeface="Times New Roman"/>
              </a:rPr>
              <a:t>Học nhận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dạng</a:t>
            </a: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5600" algn="l"/>
              </a:tabLst>
            </a:pPr>
            <a:r>
              <a:rPr sz="2600" b="1" dirty="0">
                <a:latin typeface="Times New Roman"/>
                <a:cs typeface="Times New Roman"/>
              </a:rPr>
              <a:t>Khi mô hình </a:t>
            </a:r>
            <a:r>
              <a:rPr sz="2600" b="1" spc="-5" dirty="0">
                <a:latin typeface="Times New Roman"/>
                <a:cs typeface="Times New Roman"/>
              </a:rPr>
              <a:t>biểu diễn </a:t>
            </a:r>
            <a:r>
              <a:rPr sz="2600" b="1" dirty="0">
                <a:latin typeface="Times New Roman"/>
                <a:cs typeface="Times New Roman"/>
              </a:rPr>
              <a:t>đã </a:t>
            </a:r>
            <a:r>
              <a:rPr sz="2600" b="1" spc="-5" dirty="0">
                <a:latin typeface="Times New Roman"/>
                <a:cs typeface="Times New Roman"/>
              </a:rPr>
              <a:t>được </a:t>
            </a:r>
            <a:r>
              <a:rPr sz="2600" b="1" spc="5" dirty="0">
                <a:latin typeface="Times New Roman"/>
                <a:cs typeface="Times New Roman"/>
              </a:rPr>
              <a:t>xác</a:t>
            </a:r>
            <a:r>
              <a:rPr sz="2600" b="1" spc="-4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định</a:t>
            </a:r>
            <a:endParaRPr sz="2600">
              <a:latin typeface="Times New Roman"/>
              <a:cs typeface="Times New Roman"/>
            </a:endParaRPr>
          </a:p>
          <a:p>
            <a:pPr marL="732790" lvl="1" indent="-263525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733425" algn="l"/>
              </a:tabLst>
            </a:pPr>
            <a:r>
              <a:rPr sz="2600" b="1" dirty="0">
                <a:latin typeface="Times New Roman"/>
                <a:cs typeface="Times New Roman"/>
              </a:rPr>
              <a:t>Mô </a:t>
            </a:r>
            <a:r>
              <a:rPr sz="2600" b="1" spc="-5" dirty="0">
                <a:latin typeface="Times New Roman"/>
                <a:cs typeface="Times New Roman"/>
              </a:rPr>
              <a:t>hình </a:t>
            </a:r>
            <a:r>
              <a:rPr sz="2600" b="1" dirty="0">
                <a:latin typeface="Times New Roman"/>
                <a:cs typeface="Times New Roman"/>
              </a:rPr>
              <a:t>tham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số</a:t>
            </a:r>
            <a:endParaRPr sz="2600">
              <a:latin typeface="Times New Roman"/>
              <a:cs typeface="Times New Roman"/>
            </a:endParaRPr>
          </a:p>
          <a:p>
            <a:pPr marL="732790" lvl="1" indent="-263525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733425" algn="l"/>
              </a:tabLst>
            </a:pPr>
            <a:r>
              <a:rPr sz="2600" b="1" dirty="0">
                <a:latin typeface="Times New Roman"/>
                <a:cs typeface="Times New Roman"/>
              </a:rPr>
              <a:t>Mô </a:t>
            </a:r>
            <a:r>
              <a:rPr sz="2600" b="1" spc="-5" dirty="0">
                <a:latin typeface="Times New Roman"/>
                <a:cs typeface="Times New Roman"/>
              </a:rPr>
              <a:t>hình </a:t>
            </a:r>
            <a:r>
              <a:rPr sz="2600" b="1" dirty="0">
                <a:latin typeface="Times New Roman"/>
                <a:cs typeface="Times New Roman"/>
              </a:rPr>
              <a:t>cấu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trúc</a:t>
            </a: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5600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Đến </a:t>
            </a:r>
            <a:r>
              <a:rPr sz="2600" b="1" dirty="0">
                <a:latin typeface="Times New Roman"/>
                <a:cs typeface="Times New Roman"/>
              </a:rPr>
              <a:t>quá </a:t>
            </a:r>
            <a:r>
              <a:rPr sz="2600" b="1" spc="-5" dirty="0">
                <a:latin typeface="Times New Roman"/>
                <a:cs typeface="Times New Roman"/>
              </a:rPr>
              <a:t>trình </a:t>
            </a:r>
            <a:r>
              <a:rPr sz="2600" b="1" dirty="0">
                <a:latin typeface="Times New Roman"/>
                <a:cs typeface="Times New Roman"/>
              </a:rPr>
              <a:t>học nhằm cải thiện, </a:t>
            </a:r>
            <a:r>
              <a:rPr sz="2600" b="1" spc="-5" dirty="0">
                <a:latin typeface="Times New Roman"/>
                <a:cs typeface="Times New Roman"/>
              </a:rPr>
              <a:t>điều </a:t>
            </a:r>
            <a:r>
              <a:rPr sz="2600" b="1" dirty="0">
                <a:latin typeface="Times New Roman"/>
                <a:cs typeface="Times New Roman"/>
              </a:rPr>
              <a:t>chỉnh việc phân</a:t>
            </a:r>
            <a:r>
              <a:rPr sz="2600" b="1" spc="-5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lớp</a:t>
            </a:r>
            <a:endParaRPr sz="2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5600" algn="l"/>
                <a:tab pos="1283335" algn="l"/>
                <a:tab pos="2138680" algn="l"/>
                <a:tab pos="2552065" algn="l"/>
                <a:tab pos="3184525" algn="l"/>
                <a:tab pos="3652520" algn="l"/>
                <a:tab pos="4342765" algn="l"/>
                <a:tab pos="5048250" algn="l"/>
                <a:tab pos="5535930" algn="l"/>
                <a:tab pos="6443345" algn="l"/>
                <a:tab pos="7225030" algn="l"/>
                <a:tab pos="7710170" algn="l"/>
                <a:tab pos="8380730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Nhậ</a:t>
            </a:r>
            <a:r>
              <a:rPr sz="2600" b="1" dirty="0">
                <a:latin typeface="Times New Roman"/>
                <a:cs typeface="Times New Roman"/>
              </a:rPr>
              <a:t>n	</a:t>
            </a:r>
            <a:r>
              <a:rPr sz="2600" b="1" spc="-5" dirty="0">
                <a:latin typeface="Times New Roman"/>
                <a:cs typeface="Times New Roman"/>
              </a:rPr>
              <a:t>d</a:t>
            </a:r>
            <a:r>
              <a:rPr sz="2600" b="1" spc="5" dirty="0">
                <a:latin typeface="Times New Roman"/>
                <a:cs typeface="Times New Roman"/>
              </a:rPr>
              <a:t>ạ</a:t>
            </a:r>
            <a:r>
              <a:rPr sz="2600" b="1" spc="-10" dirty="0">
                <a:latin typeface="Times New Roman"/>
                <a:cs typeface="Times New Roman"/>
              </a:rPr>
              <a:t>n</a:t>
            </a:r>
            <a:r>
              <a:rPr sz="2600" b="1" dirty="0">
                <a:latin typeface="Times New Roman"/>
                <a:cs typeface="Times New Roman"/>
              </a:rPr>
              <a:t>g	</a:t>
            </a:r>
            <a:r>
              <a:rPr sz="2600" b="1" spc="-5" dirty="0">
                <a:latin typeface="Times New Roman"/>
                <a:cs typeface="Times New Roman"/>
              </a:rPr>
              <a:t>l</a:t>
            </a:r>
            <a:r>
              <a:rPr sz="2600" b="1" dirty="0">
                <a:latin typeface="Times New Roman"/>
                <a:cs typeface="Times New Roman"/>
              </a:rPr>
              <a:t>à	</a:t>
            </a:r>
            <a:r>
              <a:rPr sz="2600" b="1" spc="-5" dirty="0">
                <a:latin typeface="Times New Roman"/>
                <a:cs typeface="Times New Roman"/>
              </a:rPr>
              <a:t>tì</a:t>
            </a:r>
            <a:r>
              <a:rPr sz="2600" b="1" dirty="0">
                <a:latin typeface="Times New Roman"/>
                <a:cs typeface="Times New Roman"/>
              </a:rPr>
              <a:t>m	</a:t>
            </a:r>
            <a:r>
              <a:rPr sz="2600" b="1" spc="-5" dirty="0">
                <a:latin typeface="Times New Roman"/>
                <a:cs typeface="Times New Roman"/>
              </a:rPr>
              <a:t>r</a:t>
            </a:r>
            <a:r>
              <a:rPr sz="2600" b="1" dirty="0">
                <a:latin typeface="Times New Roman"/>
                <a:cs typeface="Times New Roman"/>
              </a:rPr>
              <a:t>a	quy	luật	</a:t>
            </a:r>
            <a:r>
              <a:rPr sz="2600" b="1" spc="5" dirty="0">
                <a:latin typeface="Times New Roman"/>
                <a:cs typeface="Times New Roman"/>
              </a:rPr>
              <a:t>v</a:t>
            </a:r>
            <a:r>
              <a:rPr sz="2600" b="1" dirty="0">
                <a:latin typeface="Times New Roman"/>
                <a:cs typeface="Times New Roman"/>
              </a:rPr>
              <a:t>à	thuật	to</a:t>
            </a:r>
            <a:r>
              <a:rPr sz="2600" b="1" spc="5" dirty="0">
                <a:latin typeface="Times New Roman"/>
                <a:cs typeface="Times New Roman"/>
              </a:rPr>
              <a:t>á</a:t>
            </a:r>
            <a:r>
              <a:rPr sz="2600" b="1" dirty="0">
                <a:latin typeface="Times New Roman"/>
                <a:cs typeface="Times New Roman"/>
              </a:rPr>
              <a:t>n	để	gán	</a:t>
            </a:r>
            <a:r>
              <a:rPr sz="2600" b="1" spc="-5" dirty="0">
                <a:latin typeface="Times New Roman"/>
                <a:cs typeface="Times New Roman"/>
              </a:rPr>
              <a:t>đ</a:t>
            </a:r>
            <a:r>
              <a:rPr sz="2600" b="1" spc="5" dirty="0">
                <a:latin typeface="Times New Roman"/>
                <a:cs typeface="Times New Roman"/>
              </a:rPr>
              <a:t>ố</a:t>
            </a:r>
            <a:r>
              <a:rPr sz="2600" b="1" dirty="0">
                <a:latin typeface="Times New Roman"/>
                <a:cs typeface="Times New Roman"/>
              </a:rPr>
              <a:t>i  </a:t>
            </a:r>
            <a:r>
              <a:rPr sz="2600" b="1" spc="-5" dirty="0">
                <a:latin typeface="Times New Roman"/>
                <a:cs typeface="Times New Roman"/>
              </a:rPr>
              <a:t>tượng </a:t>
            </a:r>
            <a:r>
              <a:rPr sz="2600" b="1" spc="5" dirty="0">
                <a:latin typeface="Times New Roman"/>
                <a:cs typeface="Times New Roman"/>
              </a:rPr>
              <a:t>vào </a:t>
            </a:r>
            <a:r>
              <a:rPr sz="2600" b="1" dirty="0">
                <a:latin typeface="Times New Roman"/>
                <a:cs typeface="Times New Roman"/>
              </a:rPr>
              <a:t>lớp của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nó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7426" y="660908"/>
            <a:ext cx="3242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</a:rPr>
              <a:t>Quá trình </a:t>
            </a:r>
            <a:r>
              <a:rPr sz="2800" dirty="0">
                <a:solidFill>
                  <a:srgbClr val="FF0000"/>
                </a:solidFill>
              </a:rPr>
              <a:t>nhận</a:t>
            </a:r>
            <a:r>
              <a:rPr sz="2800" spc="-20" dirty="0">
                <a:solidFill>
                  <a:srgbClr val="FF0000"/>
                </a:solidFill>
              </a:rPr>
              <a:t> </a:t>
            </a:r>
            <a:r>
              <a:rPr sz="2800" dirty="0">
                <a:solidFill>
                  <a:srgbClr val="FF0000"/>
                </a:solidFill>
              </a:rPr>
              <a:t>dạng</a:t>
            </a:r>
            <a:endParaRPr sz="2800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1445933"/>
            <a:ext cx="8303895" cy="431927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869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Học có giám sát </a:t>
            </a:r>
            <a:r>
              <a:rPr sz="3200" b="1" spc="-5" dirty="0">
                <a:latin typeface="Times New Roman"/>
                <a:cs typeface="Times New Roman"/>
              </a:rPr>
              <a:t>dựa </a:t>
            </a:r>
            <a:r>
              <a:rPr sz="3200" b="1" dirty="0">
                <a:latin typeface="Times New Roman"/>
                <a:cs typeface="Times New Roman"/>
              </a:rPr>
              <a:t>vào </a:t>
            </a:r>
            <a:r>
              <a:rPr sz="3200" b="1" spc="-5" dirty="0">
                <a:latin typeface="Times New Roman"/>
                <a:cs typeface="Times New Roman"/>
              </a:rPr>
              <a:t>kiến </a:t>
            </a:r>
            <a:r>
              <a:rPr sz="3200" b="1" dirty="0">
                <a:latin typeface="Times New Roman"/>
                <a:cs typeface="Times New Roman"/>
              </a:rPr>
              <a:t>thức </a:t>
            </a:r>
            <a:r>
              <a:rPr sz="3200" b="1" spc="-5" dirty="0">
                <a:latin typeface="Times New Roman"/>
                <a:cs typeface="Times New Roman"/>
              </a:rPr>
              <a:t>biết</a:t>
            </a:r>
            <a:r>
              <a:rPr sz="3200" b="1" spc="-8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trước.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Kỹ </a:t>
            </a:r>
            <a:r>
              <a:rPr sz="3200" b="1" spc="-5" dirty="0">
                <a:latin typeface="Times New Roman"/>
                <a:cs typeface="Times New Roman"/>
              </a:rPr>
              <a:t>thuật này </a:t>
            </a:r>
            <a:r>
              <a:rPr sz="3200" b="1" spc="-10" dirty="0">
                <a:latin typeface="Times New Roman"/>
                <a:cs typeface="Times New Roman"/>
              </a:rPr>
              <a:t>dựa </a:t>
            </a:r>
            <a:r>
              <a:rPr sz="3200" b="1" dirty="0">
                <a:latin typeface="Times New Roman"/>
                <a:cs typeface="Times New Roman"/>
              </a:rPr>
              <a:t>vào một thư viện </a:t>
            </a:r>
            <a:r>
              <a:rPr sz="3200" b="1" spc="-5" dirty="0">
                <a:latin typeface="Times New Roman"/>
                <a:cs typeface="Times New Roman"/>
              </a:rPr>
              <a:t>mẫu  </a:t>
            </a:r>
            <a:r>
              <a:rPr sz="3200" b="1" dirty="0">
                <a:latin typeface="Times New Roman"/>
                <a:cs typeface="Times New Roman"/>
              </a:rPr>
              <a:t>chuẩn.</a:t>
            </a:r>
            <a:endParaRPr sz="3200">
              <a:latin typeface="Times New Roman"/>
              <a:cs typeface="Times New Roman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Mẫu </a:t>
            </a:r>
            <a:r>
              <a:rPr sz="3200" b="1" spc="5" dirty="0">
                <a:latin typeface="Times New Roman"/>
                <a:cs typeface="Times New Roman"/>
              </a:rPr>
              <a:t>cần </a:t>
            </a:r>
            <a:r>
              <a:rPr sz="3200" b="1" spc="-5" dirty="0">
                <a:latin typeface="Times New Roman"/>
                <a:cs typeface="Times New Roman"/>
              </a:rPr>
              <a:t>nhận </a:t>
            </a:r>
            <a:r>
              <a:rPr sz="3200" b="1" spc="-10" dirty="0">
                <a:latin typeface="Times New Roman"/>
                <a:cs typeface="Times New Roman"/>
              </a:rPr>
              <a:t>dạng </a:t>
            </a:r>
            <a:r>
              <a:rPr sz="3200" b="1" dirty="0">
                <a:latin typeface="Times New Roman"/>
                <a:cs typeface="Times New Roman"/>
              </a:rPr>
              <a:t>sẽ </a:t>
            </a:r>
            <a:r>
              <a:rPr sz="3200" b="1" spc="-5" dirty="0">
                <a:latin typeface="Times New Roman"/>
                <a:cs typeface="Times New Roman"/>
              </a:rPr>
              <a:t>được so sánh </a:t>
            </a:r>
            <a:r>
              <a:rPr sz="3200" b="1" dirty="0">
                <a:latin typeface="Times New Roman"/>
                <a:cs typeface="Times New Roman"/>
              </a:rPr>
              <a:t>với </a:t>
            </a:r>
            <a:r>
              <a:rPr sz="3200" b="1" spc="-5" dirty="0">
                <a:latin typeface="Times New Roman"/>
                <a:cs typeface="Times New Roman"/>
              </a:rPr>
              <a:t>mẫu  </a:t>
            </a:r>
            <a:r>
              <a:rPr sz="3200" b="1" dirty="0">
                <a:latin typeface="Times New Roman"/>
                <a:cs typeface="Times New Roman"/>
              </a:rPr>
              <a:t>chuẩn </a:t>
            </a:r>
            <a:r>
              <a:rPr sz="3200" b="1" spc="-5" dirty="0">
                <a:latin typeface="Times New Roman"/>
                <a:cs typeface="Times New Roman"/>
              </a:rPr>
              <a:t>để </a:t>
            </a:r>
            <a:r>
              <a:rPr sz="3200" b="1" spc="5" dirty="0">
                <a:latin typeface="Times New Roman"/>
                <a:cs typeface="Times New Roman"/>
              </a:rPr>
              <a:t>xác </a:t>
            </a:r>
            <a:r>
              <a:rPr sz="3200" b="1" spc="-5" dirty="0">
                <a:latin typeface="Times New Roman"/>
                <a:cs typeface="Times New Roman"/>
              </a:rPr>
              <a:t>định </a:t>
            </a:r>
            <a:r>
              <a:rPr sz="3200" b="1" dirty="0">
                <a:latin typeface="Times New Roman"/>
                <a:cs typeface="Times New Roman"/>
              </a:rPr>
              <a:t>thuộc loại</a:t>
            </a:r>
            <a:r>
              <a:rPr sz="3200" b="1" spc="-9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nào.</a:t>
            </a:r>
            <a:endParaRPr sz="3200">
              <a:latin typeface="Times New Roman"/>
              <a:cs typeface="Times New Roman"/>
            </a:endParaRPr>
          </a:p>
          <a:p>
            <a:pPr marL="355600" marR="8255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Vấn </a:t>
            </a:r>
            <a:r>
              <a:rPr sz="3200" b="1" spc="-5" dirty="0">
                <a:latin typeface="Times New Roman"/>
                <a:cs typeface="Times New Roman"/>
              </a:rPr>
              <a:t>đề chủ </a:t>
            </a:r>
            <a:r>
              <a:rPr sz="3200" b="1" dirty="0">
                <a:latin typeface="Times New Roman"/>
                <a:cs typeface="Times New Roman"/>
              </a:rPr>
              <a:t>yếu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thiết </a:t>
            </a:r>
            <a:r>
              <a:rPr sz="3200" b="1" spc="-10" dirty="0">
                <a:latin typeface="Times New Roman"/>
                <a:cs typeface="Times New Roman"/>
              </a:rPr>
              <a:t>kế </a:t>
            </a:r>
            <a:r>
              <a:rPr sz="3200" b="1" spc="-5" dirty="0">
                <a:latin typeface="Times New Roman"/>
                <a:cs typeface="Times New Roman"/>
              </a:rPr>
              <a:t>hệ thống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thể </a:t>
            </a:r>
            <a:r>
              <a:rPr sz="3200" b="1" spc="-15" dirty="0">
                <a:latin typeface="Times New Roman"/>
                <a:cs typeface="Times New Roman"/>
              </a:rPr>
              <a:t>so </a:t>
            </a:r>
            <a:r>
              <a:rPr sz="3200" b="1" spc="7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sánh </a:t>
            </a:r>
            <a:r>
              <a:rPr sz="3200" b="1" spc="-5" dirty="0">
                <a:latin typeface="Times New Roman"/>
                <a:cs typeface="Times New Roman"/>
              </a:rPr>
              <a:t>đối </a:t>
            </a:r>
            <a:r>
              <a:rPr sz="3200" b="1" dirty="0">
                <a:latin typeface="Times New Roman"/>
                <a:cs typeface="Times New Roman"/>
              </a:rPr>
              <a:t>tượng với </a:t>
            </a:r>
            <a:r>
              <a:rPr sz="3200" b="1" spc="-5" dirty="0">
                <a:latin typeface="Times New Roman"/>
                <a:cs typeface="Times New Roman"/>
              </a:rPr>
              <a:t>mẫu </a:t>
            </a:r>
            <a:r>
              <a:rPr sz="3200" b="1" dirty="0">
                <a:latin typeface="Times New Roman"/>
                <a:cs typeface="Times New Roman"/>
              </a:rPr>
              <a:t>nên </a:t>
            </a:r>
            <a:r>
              <a:rPr sz="3200" b="1" spc="-5" dirty="0">
                <a:latin typeface="Times New Roman"/>
                <a:cs typeface="Times New Roman"/>
              </a:rPr>
              <a:t>tương đối </a:t>
            </a:r>
            <a:r>
              <a:rPr sz="3200" b="1" spc="5" dirty="0">
                <a:latin typeface="Times New Roman"/>
                <a:cs typeface="Times New Roman"/>
              </a:rPr>
              <a:t>rõ  </a:t>
            </a:r>
            <a:r>
              <a:rPr sz="3200" b="1" dirty="0">
                <a:latin typeface="Times New Roman"/>
                <a:cs typeface="Times New Roman"/>
              </a:rPr>
              <a:t>ràng về </a:t>
            </a:r>
            <a:r>
              <a:rPr sz="3200" b="1" spc="-5" dirty="0">
                <a:latin typeface="Times New Roman"/>
                <a:cs typeface="Times New Roman"/>
              </a:rPr>
              <a:t>kết quả </a:t>
            </a: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5" dirty="0">
                <a:latin typeface="Times New Roman"/>
                <a:cs typeface="Times New Roman"/>
              </a:rPr>
              <a:t>dễ đánh </a:t>
            </a:r>
            <a:r>
              <a:rPr sz="3200" b="1" dirty="0">
                <a:latin typeface="Times New Roman"/>
                <a:cs typeface="Times New Roman"/>
              </a:rPr>
              <a:t>giá </a:t>
            </a:r>
            <a:r>
              <a:rPr sz="3200" b="1" spc="-5" dirty="0">
                <a:latin typeface="Times New Roman"/>
                <a:cs typeface="Times New Roman"/>
              </a:rPr>
              <a:t>hiệu</a:t>
            </a:r>
            <a:r>
              <a:rPr sz="3200" b="1" spc="-8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quả.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9002" y="780033"/>
            <a:ext cx="7230745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solidFill>
                  <a:srgbClr val="FF0000"/>
                </a:solidFill>
              </a:rPr>
              <a:t>Học có giám sát (Supervised</a:t>
            </a:r>
            <a:r>
              <a:rPr sz="3500" spc="-70" dirty="0">
                <a:solidFill>
                  <a:srgbClr val="FF0000"/>
                </a:solidFill>
              </a:rPr>
              <a:t> </a:t>
            </a:r>
            <a:r>
              <a:rPr sz="3500" dirty="0">
                <a:solidFill>
                  <a:srgbClr val="FF0000"/>
                </a:solidFill>
              </a:rPr>
              <a:t>learning)</a:t>
            </a:r>
            <a:endParaRPr sz="3500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1467052"/>
            <a:ext cx="8302625" cy="3636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Học </a:t>
            </a:r>
            <a:r>
              <a:rPr sz="3200" b="1" spc="-5" dirty="0">
                <a:latin typeface="Times New Roman"/>
                <a:cs typeface="Times New Roman"/>
              </a:rPr>
              <a:t>không </a:t>
            </a:r>
            <a:r>
              <a:rPr sz="3200" b="1" dirty="0">
                <a:latin typeface="Times New Roman"/>
                <a:cs typeface="Times New Roman"/>
              </a:rPr>
              <a:t>giám sát </a:t>
            </a:r>
            <a:r>
              <a:rPr sz="3200" b="1" spc="-10" dirty="0">
                <a:latin typeface="Times New Roman"/>
                <a:cs typeface="Times New Roman"/>
              </a:rPr>
              <a:t>phải </a:t>
            </a:r>
            <a:r>
              <a:rPr sz="3200" b="1" dirty="0">
                <a:latin typeface="Times New Roman"/>
                <a:cs typeface="Times New Roman"/>
              </a:rPr>
              <a:t>tự </a:t>
            </a:r>
            <a:r>
              <a:rPr sz="3200" b="1" spc="-5" dirty="0">
                <a:latin typeface="Times New Roman"/>
                <a:cs typeface="Times New Roman"/>
              </a:rPr>
              <a:t>định </a:t>
            </a:r>
            <a:r>
              <a:rPr sz="3200" b="1" dirty="0">
                <a:latin typeface="Times New Roman"/>
                <a:cs typeface="Times New Roman"/>
              </a:rPr>
              <a:t>ra các lớp  </a:t>
            </a:r>
            <a:r>
              <a:rPr sz="3200" b="1" spc="-5" dirty="0">
                <a:latin typeface="Times New Roman"/>
                <a:cs typeface="Times New Roman"/>
              </a:rPr>
              <a:t>khác nhau và </a:t>
            </a:r>
            <a:r>
              <a:rPr sz="3200" b="1" dirty="0">
                <a:latin typeface="Times New Roman"/>
                <a:cs typeface="Times New Roman"/>
              </a:rPr>
              <a:t>xác </a:t>
            </a:r>
            <a:r>
              <a:rPr sz="3200" b="1" spc="-5" dirty="0">
                <a:latin typeface="Times New Roman"/>
                <a:cs typeface="Times New Roman"/>
              </a:rPr>
              <a:t>định đặc trưng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từng  </a:t>
            </a:r>
            <a:r>
              <a:rPr sz="3200" b="1" dirty="0">
                <a:latin typeface="Times New Roman"/>
                <a:cs typeface="Times New Roman"/>
              </a:rPr>
              <a:t>lớp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Khó </a:t>
            </a:r>
            <a:r>
              <a:rPr sz="3200" b="1" spc="-10" dirty="0">
                <a:latin typeface="Times New Roman"/>
                <a:cs typeface="Times New Roman"/>
              </a:rPr>
              <a:t>khăn </a:t>
            </a:r>
            <a:r>
              <a:rPr sz="3200" b="1" spc="-5" dirty="0">
                <a:latin typeface="Times New Roman"/>
                <a:cs typeface="Times New Roman"/>
              </a:rPr>
              <a:t>để </a:t>
            </a:r>
            <a:r>
              <a:rPr sz="3200" b="1" dirty="0">
                <a:latin typeface="Times New Roman"/>
                <a:cs typeface="Times New Roman"/>
              </a:rPr>
              <a:t>xác </a:t>
            </a:r>
            <a:r>
              <a:rPr sz="3200" b="1" spc="-5" dirty="0">
                <a:latin typeface="Times New Roman"/>
                <a:cs typeface="Times New Roman"/>
              </a:rPr>
              <a:t>định tính chính </a:t>
            </a:r>
            <a:r>
              <a:rPr sz="3200" b="1" dirty="0">
                <a:latin typeface="Times New Roman"/>
                <a:cs typeface="Times New Roman"/>
              </a:rPr>
              <a:t>xác </a:t>
            </a:r>
            <a:r>
              <a:rPr sz="3200" b="1" spc="-5" dirty="0">
                <a:latin typeface="Times New Roman"/>
                <a:cs typeface="Times New Roman"/>
              </a:rPr>
              <a:t>của kiểu  học </a:t>
            </a:r>
            <a:r>
              <a:rPr sz="3200" b="1" dirty="0">
                <a:latin typeface="Times New Roman"/>
                <a:cs typeface="Times New Roman"/>
              </a:rPr>
              <a:t>này vì </a:t>
            </a:r>
            <a:r>
              <a:rPr sz="3200" b="1" spc="-5" dirty="0">
                <a:latin typeface="Times New Roman"/>
                <a:cs typeface="Times New Roman"/>
              </a:rPr>
              <a:t>không </a:t>
            </a:r>
            <a:r>
              <a:rPr sz="3200" b="1" dirty="0">
                <a:latin typeface="Times New Roman"/>
                <a:cs typeface="Times New Roman"/>
              </a:rPr>
              <a:t>có thư viện mẫu </a:t>
            </a:r>
            <a:r>
              <a:rPr sz="3200" b="1" spc="-5" dirty="0">
                <a:latin typeface="Times New Roman"/>
                <a:cs typeface="Times New Roman"/>
              </a:rPr>
              <a:t>để </a:t>
            </a:r>
            <a:r>
              <a:rPr sz="3200" b="1" dirty="0">
                <a:latin typeface="Times New Roman"/>
                <a:cs typeface="Times New Roman"/>
              </a:rPr>
              <a:t>so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sánh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Kỹ </a:t>
            </a:r>
            <a:r>
              <a:rPr sz="3200" b="1" spc="-5" dirty="0">
                <a:latin typeface="Times New Roman"/>
                <a:cs typeface="Times New Roman"/>
              </a:rPr>
              <a:t>thuật nhằm hợp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nhóm theo một </a:t>
            </a:r>
            <a:r>
              <a:rPr sz="3200" b="1" dirty="0">
                <a:latin typeface="Times New Roman"/>
                <a:cs typeface="Times New Roman"/>
              </a:rPr>
              <a:t>cách  tối ưu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nhất.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3886" y="706881"/>
            <a:ext cx="679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</a:rPr>
              <a:t>Học </a:t>
            </a:r>
            <a:r>
              <a:rPr sz="2800" spc="-10" dirty="0">
                <a:solidFill>
                  <a:srgbClr val="FF0000"/>
                </a:solidFill>
              </a:rPr>
              <a:t>không </a:t>
            </a:r>
            <a:r>
              <a:rPr sz="2800" spc="-5" dirty="0">
                <a:solidFill>
                  <a:srgbClr val="FF0000"/>
                </a:solidFill>
              </a:rPr>
              <a:t>giám sát (Unsupervised</a:t>
            </a:r>
            <a:r>
              <a:rPr sz="2800" spc="95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learning)</a:t>
            </a:r>
            <a:endParaRPr sz="2800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607516"/>
            <a:ext cx="8531860" cy="516445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976630">
              <a:lnSpc>
                <a:spcPct val="100000"/>
              </a:lnSpc>
              <a:spcBef>
                <a:spcPts val="1475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6.2. Nhận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dạng dựa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theo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không</a:t>
            </a:r>
            <a:r>
              <a:rPr sz="32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gian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1540"/>
              </a:spcBef>
              <a:buSzPct val="97222"/>
              <a:buFont typeface="Wingdings"/>
              <a:buChar char=""/>
              <a:tabLst>
                <a:tab pos="377825" algn="l"/>
                <a:tab pos="1795780" algn="l"/>
                <a:tab pos="2479040" algn="l"/>
                <a:tab pos="3719195" algn="l"/>
                <a:tab pos="4629150" algn="l"/>
                <a:tab pos="5362575" algn="l"/>
                <a:tab pos="6172200" algn="l"/>
                <a:tab pos="7533005" algn="l"/>
              </a:tabLst>
            </a:pPr>
            <a:r>
              <a:rPr sz="3600" b="1" dirty="0">
                <a:latin typeface="Times New Roman"/>
                <a:cs typeface="Times New Roman"/>
              </a:rPr>
              <a:t>Trong	kỹ	thuật	này	thì	</a:t>
            </a:r>
            <a:r>
              <a:rPr sz="3600" b="1" spc="-5" dirty="0">
                <a:latin typeface="Times New Roman"/>
                <a:cs typeface="Times New Roman"/>
              </a:rPr>
              <a:t>đố</a:t>
            </a:r>
            <a:r>
              <a:rPr sz="3600" b="1" dirty="0">
                <a:latin typeface="Times New Roman"/>
                <a:cs typeface="Times New Roman"/>
              </a:rPr>
              <a:t>i	tượng	</a:t>
            </a:r>
            <a:r>
              <a:rPr sz="3600" b="1" spc="-5" dirty="0">
                <a:latin typeface="Times New Roman"/>
                <a:cs typeface="Times New Roman"/>
              </a:rPr>
              <a:t>được  biểu diễn bằng </a:t>
            </a:r>
            <a:r>
              <a:rPr sz="3600" b="1" dirty="0">
                <a:latin typeface="Times New Roman"/>
                <a:cs typeface="Times New Roman"/>
              </a:rPr>
              <a:t>một vector </a:t>
            </a:r>
            <a:r>
              <a:rPr sz="3600" b="1" spc="-5" dirty="0">
                <a:latin typeface="Times New Roman"/>
                <a:cs typeface="Times New Roman"/>
              </a:rPr>
              <a:t>nhiều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chiều.</a:t>
            </a:r>
            <a:endParaRPr sz="3600">
              <a:latin typeface="Times New Roman"/>
              <a:cs typeface="Times New Roman"/>
            </a:endParaRPr>
          </a:p>
          <a:p>
            <a:pPr marL="355600" marR="5715" indent="-343535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825" algn="l"/>
                <a:tab pos="1358265" algn="l"/>
                <a:tab pos="2595880" algn="l"/>
                <a:tab pos="3147695" algn="l"/>
                <a:tab pos="4105275" algn="l"/>
                <a:tab pos="5316855" algn="l"/>
                <a:tab pos="5918835" algn="l"/>
                <a:tab pos="6724015" algn="l"/>
                <a:tab pos="7757159" algn="l"/>
              </a:tabLst>
            </a:pPr>
            <a:r>
              <a:rPr sz="3600" b="1" dirty="0">
                <a:latin typeface="Times New Roman"/>
                <a:cs typeface="Times New Roman"/>
              </a:rPr>
              <a:t>Mỗi	chiều	</a:t>
            </a:r>
            <a:r>
              <a:rPr sz="3600" b="1" spc="-10" dirty="0">
                <a:latin typeface="Times New Roman"/>
                <a:cs typeface="Times New Roman"/>
              </a:rPr>
              <a:t>l</a:t>
            </a:r>
            <a:r>
              <a:rPr sz="3600" b="1" dirty="0">
                <a:latin typeface="Times New Roman"/>
                <a:cs typeface="Times New Roman"/>
              </a:rPr>
              <a:t>à	</a:t>
            </a:r>
            <a:r>
              <a:rPr sz="3600" b="1" spc="-5" dirty="0">
                <a:latin typeface="Times New Roman"/>
                <a:cs typeface="Times New Roman"/>
              </a:rPr>
              <a:t>mộ</a:t>
            </a:r>
            <a:r>
              <a:rPr sz="3600" b="1" dirty="0">
                <a:latin typeface="Times New Roman"/>
                <a:cs typeface="Times New Roman"/>
              </a:rPr>
              <a:t>t	tham	số	thể	</a:t>
            </a:r>
            <a:r>
              <a:rPr sz="3600" b="1" spc="-5" dirty="0">
                <a:latin typeface="Times New Roman"/>
                <a:cs typeface="Times New Roman"/>
              </a:rPr>
              <a:t>hiệ</a:t>
            </a:r>
            <a:r>
              <a:rPr sz="3600" b="1" dirty="0">
                <a:latin typeface="Times New Roman"/>
                <a:cs typeface="Times New Roman"/>
              </a:rPr>
              <a:t>n	m</a:t>
            </a:r>
            <a:r>
              <a:rPr sz="3600" b="1" spc="-15" dirty="0">
                <a:latin typeface="Times New Roman"/>
                <a:cs typeface="Times New Roman"/>
              </a:rPr>
              <a:t>ộ</a:t>
            </a:r>
            <a:r>
              <a:rPr sz="3600" b="1" dirty="0">
                <a:latin typeface="Times New Roman"/>
                <a:cs typeface="Times New Roman"/>
              </a:rPr>
              <a:t>t  </a:t>
            </a:r>
            <a:r>
              <a:rPr sz="3600" b="1" spc="-5" dirty="0">
                <a:latin typeface="Times New Roman"/>
                <a:cs typeface="Times New Roman"/>
              </a:rPr>
              <a:t>đặc điểm </a:t>
            </a:r>
            <a:r>
              <a:rPr sz="3600" b="1" dirty="0">
                <a:latin typeface="Times New Roman"/>
                <a:cs typeface="Times New Roman"/>
              </a:rPr>
              <a:t>của </a:t>
            </a:r>
            <a:r>
              <a:rPr sz="3600" b="1" spc="-5" dirty="0">
                <a:latin typeface="Times New Roman"/>
                <a:cs typeface="Times New Roman"/>
              </a:rPr>
              <a:t>đối </a:t>
            </a:r>
            <a:r>
              <a:rPr sz="3600" b="1" dirty="0">
                <a:latin typeface="Times New Roman"/>
                <a:cs typeface="Times New Roman"/>
              </a:rPr>
              <a:t>tượng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đó</a:t>
            </a:r>
            <a:endParaRPr sz="3600">
              <a:latin typeface="Times New Roman"/>
              <a:cs typeface="Times New Roman"/>
            </a:endParaRPr>
          </a:p>
          <a:p>
            <a:pPr marL="377190" indent="-36512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Một số </a:t>
            </a:r>
            <a:r>
              <a:rPr sz="3600" b="1" spc="-5" dirty="0">
                <a:latin typeface="Times New Roman"/>
                <a:cs typeface="Times New Roman"/>
              </a:rPr>
              <a:t>khái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niệm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Phân </a:t>
            </a:r>
            <a:r>
              <a:rPr sz="3600" b="1" spc="-5" dirty="0">
                <a:latin typeface="Times New Roman"/>
                <a:cs typeface="Times New Roman"/>
              </a:rPr>
              <a:t>hoạch không</a:t>
            </a:r>
            <a:r>
              <a:rPr sz="3600" b="1" spc="-4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gian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Hàm </a:t>
            </a:r>
            <a:r>
              <a:rPr sz="3600" b="1" spc="-5" dirty="0">
                <a:latin typeface="Times New Roman"/>
                <a:cs typeface="Times New Roman"/>
              </a:rPr>
              <a:t>phân lớp hoặc hàm </a:t>
            </a:r>
            <a:r>
              <a:rPr sz="3600" b="1" dirty="0">
                <a:latin typeface="Times New Roman"/>
                <a:cs typeface="Times New Roman"/>
              </a:rPr>
              <a:t>ra </a:t>
            </a:r>
            <a:r>
              <a:rPr sz="3600" b="1" spc="-5" dirty="0">
                <a:latin typeface="Times New Roman"/>
                <a:cs typeface="Times New Roman"/>
              </a:rPr>
              <a:t>quyết</a:t>
            </a:r>
            <a:r>
              <a:rPr sz="3600" b="1" spc="-7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định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3540" y="940054"/>
            <a:ext cx="6911340" cy="26593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2.1. </a:t>
            </a:r>
            <a:r>
              <a:rPr sz="2400" b="1" spc="-5" dirty="0">
                <a:latin typeface="Times New Roman"/>
                <a:cs typeface="Times New Roman"/>
              </a:rPr>
              <a:t>CÁC </a:t>
            </a:r>
            <a:r>
              <a:rPr sz="2400" b="1" dirty="0">
                <a:latin typeface="Times New Roman"/>
                <a:cs typeface="Times New Roman"/>
              </a:rPr>
              <a:t>THIẾT </a:t>
            </a:r>
            <a:r>
              <a:rPr sz="2400" b="1" spc="-5" dirty="0">
                <a:latin typeface="Times New Roman"/>
                <a:cs typeface="Times New Roman"/>
              </a:rPr>
              <a:t>BỊ </a:t>
            </a:r>
            <a:r>
              <a:rPr sz="2400" b="1" dirty="0">
                <a:latin typeface="Times New Roman"/>
                <a:cs typeface="Times New Roman"/>
              </a:rPr>
              <a:t>THU </a:t>
            </a:r>
            <a:r>
              <a:rPr sz="2400" b="1" spc="-5" dirty="0">
                <a:latin typeface="Times New Roman"/>
                <a:cs typeface="Times New Roman"/>
              </a:rPr>
              <a:t>NHẬN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2.2. </a:t>
            </a:r>
            <a:r>
              <a:rPr sz="2400" b="1" spc="-5" dirty="0">
                <a:latin typeface="Times New Roman"/>
                <a:cs typeface="Times New Roman"/>
              </a:rPr>
              <a:t>LẤY </a:t>
            </a:r>
            <a:r>
              <a:rPr sz="2400" b="1" dirty="0">
                <a:latin typeface="Times New Roman"/>
                <a:cs typeface="Times New Roman"/>
              </a:rPr>
              <a:t>MẪU </a:t>
            </a:r>
            <a:r>
              <a:rPr sz="2400" b="1" spc="-5" dirty="0">
                <a:latin typeface="Times New Roman"/>
                <a:cs typeface="Times New Roman"/>
              </a:rPr>
              <a:t>VÀ LƯỢNG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TỬ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2.3. MỘT </a:t>
            </a:r>
            <a:r>
              <a:rPr sz="2400" b="1" spc="-5" dirty="0">
                <a:latin typeface="Times New Roman"/>
                <a:cs typeface="Times New Roman"/>
              </a:rPr>
              <a:t>SỐ </a:t>
            </a:r>
            <a:r>
              <a:rPr sz="2400" b="1" dirty="0">
                <a:latin typeface="Times New Roman"/>
                <a:cs typeface="Times New Roman"/>
              </a:rPr>
              <a:t>PHƯƠNG PHÁP </a:t>
            </a:r>
            <a:r>
              <a:rPr sz="2400" b="1" spc="-5" dirty="0">
                <a:latin typeface="Times New Roman"/>
                <a:cs typeface="Times New Roman"/>
              </a:rPr>
              <a:t>BIỂU DIỄN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2.4. </a:t>
            </a:r>
            <a:r>
              <a:rPr sz="2400" b="1" spc="-5" dirty="0">
                <a:latin typeface="Times New Roman"/>
                <a:cs typeface="Times New Roman"/>
              </a:rPr>
              <a:t>CÁC ĐỊNH </a:t>
            </a:r>
            <a:r>
              <a:rPr sz="2400" b="1" spc="-10" dirty="0">
                <a:latin typeface="Times New Roman"/>
                <a:cs typeface="Times New Roman"/>
              </a:rPr>
              <a:t>DẠNG ẢNH </a:t>
            </a:r>
            <a:r>
              <a:rPr sz="2400" b="1" spc="-5" dirty="0">
                <a:latin typeface="Times New Roman"/>
                <a:cs typeface="Times New Roman"/>
              </a:rPr>
              <a:t>CƠ</a:t>
            </a:r>
            <a:r>
              <a:rPr sz="2400" b="1" spc="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BẢN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2.5. KỸ </a:t>
            </a:r>
            <a:r>
              <a:rPr sz="2400" b="1" spc="-5" dirty="0">
                <a:latin typeface="Times New Roman"/>
                <a:cs typeface="Times New Roman"/>
              </a:rPr>
              <a:t>THUẬT TÁI NHẬN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2.6. </a:t>
            </a:r>
            <a:r>
              <a:rPr sz="2400" b="1" dirty="0">
                <a:latin typeface="Times New Roman"/>
                <a:cs typeface="Times New Roman"/>
              </a:rPr>
              <a:t>KHÁI </a:t>
            </a:r>
            <a:r>
              <a:rPr sz="2400" b="1" spc="-5" dirty="0">
                <a:latin typeface="Times New Roman"/>
                <a:cs typeface="Times New Roman"/>
              </a:rPr>
              <a:t>NIỆM ẢNH ĐEN TRẮNG, ẢNH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MÀU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1502410"/>
            <a:ext cx="5045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Giả sử </a:t>
            </a:r>
            <a:r>
              <a:rPr sz="2800" b="1" spc="-10" dirty="0">
                <a:latin typeface="Times New Roman"/>
                <a:cs typeface="Times New Roman"/>
              </a:rPr>
              <a:t>không </a:t>
            </a:r>
            <a:r>
              <a:rPr sz="2800" b="1" spc="-5" dirty="0">
                <a:latin typeface="Times New Roman"/>
                <a:cs typeface="Times New Roman"/>
              </a:rPr>
              <a:t>gian </a:t>
            </a:r>
            <a:r>
              <a:rPr sz="2800" b="1" dirty="0">
                <a:latin typeface="Times New Roman"/>
                <a:cs typeface="Times New Roman"/>
              </a:rPr>
              <a:t>đối </a:t>
            </a:r>
            <a:r>
              <a:rPr sz="2800" b="1" spc="-5" dirty="0">
                <a:latin typeface="Times New Roman"/>
                <a:cs typeface="Times New Roman"/>
              </a:rPr>
              <a:t>tượng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22982" y="705357"/>
            <a:ext cx="4099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</a:rPr>
              <a:t>Phân hoạch </a:t>
            </a:r>
            <a:r>
              <a:rPr sz="3200" spc="-5" dirty="0">
                <a:solidFill>
                  <a:srgbClr val="FF0000"/>
                </a:solidFill>
              </a:rPr>
              <a:t>không</a:t>
            </a:r>
            <a:r>
              <a:rPr sz="3200" spc="-12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gian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5907995" y="1358552"/>
            <a:ext cx="296735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700" i="1" spc="70" dirty="0">
                <a:latin typeface="Times New Roman"/>
                <a:cs typeface="Times New Roman"/>
              </a:rPr>
              <a:t>X</a:t>
            </a:r>
            <a:r>
              <a:rPr sz="2700" i="1" spc="300" dirty="0">
                <a:latin typeface="Times New Roman"/>
                <a:cs typeface="Times New Roman"/>
              </a:rPr>
              <a:t> </a:t>
            </a:r>
            <a:r>
              <a:rPr sz="2700" spc="65" dirty="0">
                <a:latin typeface="Symbol"/>
                <a:cs typeface="Symbol"/>
              </a:rPr>
              <a:t></a:t>
            </a:r>
            <a:r>
              <a:rPr sz="2700" spc="-265" dirty="0">
                <a:latin typeface="Times New Roman"/>
                <a:cs typeface="Times New Roman"/>
              </a:rPr>
              <a:t> </a:t>
            </a:r>
            <a:r>
              <a:rPr sz="3550" spc="-530" dirty="0">
                <a:latin typeface="Symbol"/>
                <a:cs typeface="Symbol"/>
              </a:rPr>
              <a:t></a:t>
            </a:r>
            <a:r>
              <a:rPr sz="2700" i="1" spc="280" dirty="0">
                <a:latin typeface="Times New Roman"/>
                <a:cs typeface="Times New Roman"/>
              </a:rPr>
              <a:t>X</a:t>
            </a:r>
            <a:r>
              <a:rPr sz="2325" i="1" spc="37" baseline="-23297" dirty="0">
                <a:latin typeface="Times New Roman"/>
                <a:cs typeface="Times New Roman"/>
              </a:rPr>
              <a:t>i</a:t>
            </a:r>
            <a:r>
              <a:rPr sz="2325" i="1" spc="-135" baseline="-23297" dirty="0">
                <a:latin typeface="Times New Roman"/>
                <a:cs typeface="Times New Roman"/>
              </a:rPr>
              <a:t> </a:t>
            </a:r>
            <a:r>
              <a:rPr sz="2700" spc="250" dirty="0">
                <a:latin typeface="Times New Roman"/>
                <a:cs typeface="Times New Roman"/>
              </a:rPr>
              <a:t>,</a:t>
            </a:r>
            <a:r>
              <a:rPr sz="2700" i="1" spc="30" dirty="0">
                <a:latin typeface="Times New Roman"/>
                <a:cs typeface="Times New Roman"/>
              </a:rPr>
              <a:t>i</a:t>
            </a:r>
            <a:r>
              <a:rPr sz="2700" i="1" spc="-25" dirty="0">
                <a:latin typeface="Times New Roman"/>
                <a:cs typeface="Times New Roman"/>
              </a:rPr>
              <a:t> </a:t>
            </a:r>
            <a:r>
              <a:rPr sz="2700" spc="65" dirty="0">
                <a:latin typeface="Symbol"/>
                <a:cs typeface="Symbol"/>
              </a:rPr>
              <a:t></a:t>
            </a:r>
            <a:r>
              <a:rPr sz="2700" spc="-415" dirty="0">
                <a:latin typeface="Times New Roman"/>
                <a:cs typeface="Times New Roman"/>
              </a:rPr>
              <a:t> </a:t>
            </a:r>
            <a:r>
              <a:rPr sz="2700" spc="-254" dirty="0">
                <a:latin typeface="Times New Roman"/>
                <a:cs typeface="Times New Roman"/>
              </a:rPr>
              <a:t>1</a:t>
            </a:r>
            <a:r>
              <a:rPr sz="2700" spc="40" dirty="0">
                <a:latin typeface="Times New Roman"/>
                <a:cs typeface="Times New Roman"/>
              </a:rPr>
              <a:t>,</a:t>
            </a:r>
            <a:r>
              <a:rPr sz="2700" spc="-45" dirty="0">
                <a:latin typeface="Times New Roman"/>
                <a:cs typeface="Times New Roman"/>
              </a:rPr>
              <a:t>2</a:t>
            </a:r>
            <a:r>
              <a:rPr sz="2700" spc="-5" dirty="0">
                <a:latin typeface="Times New Roman"/>
                <a:cs typeface="Times New Roman"/>
              </a:rPr>
              <a:t>,...</a:t>
            </a:r>
            <a:r>
              <a:rPr sz="2700" spc="30" dirty="0">
                <a:latin typeface="Times New Roman"/>
                <a:cs typeface="Times New Roman"/>
              </a:rPr>
              <a:t>,</a:t>
            </a:r>
            <a:r>
              <a:rPr sz="2700" spc="-365" dirty="0">
                <a:latin typeface="Times New Roman"/>
                <a:cs typeface="Times New Roman"/>
              </a:rPr>
              <a:t> </a:t>
            </a:r>
            <a:r>
              <a:rPr sz="2700" i="1" spc="-75" dirty="0">
                <a:latin typeface="Times New Roman"/>
                <a:cs typeface="Times New Roman"/>
              </a:rPr>
              <a:t>m</a:t>
            </a:r>
            <a:r>
              <a:rPr sz="3550" spc="-370" dirty="0">
                <a:latin typeface="Symbol"/>
                <a:cs typeface="Symbol"/>
              </a:rPr>
              <a:t>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62828" y="1476755"/>
            <a:ext cx="2981325" cy="523240"/>
          </a:xfrm>
          <a:custGeom>
            <a:avLst/>
            <a:gdLst/>
            <a:ahLst/>
            <a:cxnLst/>
            <a:rect l="l" t="t" r="r" b="b"/>
            <a:pathLst>
              <a:path w="2981325" h="523239">
                <a:moveTo>
                  <a:pt x="0" y="522732"/>
                </a:moveTo>
                <a:lnTo>
                  <a:pt x="2980944" y="522732"/>
                </a:lnTo>
                <a:lnTo>
                  <a:pt x="2980944" y="0"/>
                </a:lnTo>
                <a:lnTo>
                  <a:pt x="0" y="0"/>
                </a:lnTo>
                <a:lnTo>
                  <a:pt x="0" y="52273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5740" y="2103607"/>
            <a:ext cx="7757795" cy="118110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285"/>
              </a:spcBef>
              <a:buFont typeface="Wingdings"/>
              <a:buChar char=""/>
              <a:tabLst>
                <a:tab pos="3810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Thì P là </a:t>
            </a:r>
            <a:r>
              <a:rPr sz="2800" b="1" dirty="0">
                <a:latin typeface="Times New Roman"/>
                <a:cs typeface="Times New Roman"/>
              </a:rPr>
              <a:t>phân </a:t>
            </a:r>
            <a:r>
              <a:rPr sz="2800" b="1" spc="-5" dirty="0">
                <a:latin typeface="Times New Roman"/>
                <a:cs typeface="Times New Roman"/>
              </a:rPr>
              <a:t>hoạch </a:t>
            </a:r>
            <a:r>
              <a:rPr sz="2800" b="1" spc="-10" dirty="0">
                <a:latin typeface="Times New Roman"/>
                <a:cs typeface="Times New Roman"/>
              </a:rPr>
              <a:t>không </a:t>
            </a:r>
            <a:r>
              <a:rPr sz="2800" b="1" spc="-5" dirty="0">
                <a:latin typeface="Times New Roman"/>
                <a:cs typeface="Times New Roman"/>
              </a:rPr>
              <a:t>gian X thành các</a:t>
            </a:r>
            <a:r>
              <a:rPr sz="2800" b="1" spc="1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lớp</a:t>
            </a:r>
            <a:endParaRPr sz="2800">
              <a:latin typeface="Times New Roman"/>
              <a:cs typeface="Times New Roman"/>
            </a:endParaRPr>
          </a:p>
          <a:p>
            <a:pPr marR="252095" algn="r">
              <a:lnSpc>
                <a:spcPct val="100000"/>
              </a:lnSpc>
              <a:spcBef>
                <a:spcPts val="1190"/>
              </a:spcBef>
            </a:pPr>
            <a:r>
              <a:rPr sz="2800" i="1" spc="-30" dirty="0">
                <a:latin typeface="Times New Roman"/>
                <a:cs typeface="Times New Roman"/>
              </a:rPr>
              <a:t>C</a:t>
            </a:r>
            <a:r>
              <a:rPr sz="2400" i="1" spc="-44" baseline="-24305" dirty="0">
                <a:latin typeface="Times New Roman"/>
                <a:cs typeface="Times New Roman"/>
              </a:rPr>
              <a:t>i </a:t>
            </a:r>
            <a:r>
              <a:rPr sz="2800" spc="55" dirty="0">
                <a:latin typeface="Times New Roman"/>
                <a:cs typeface="Times New Roman"/>
              </a:rPr>
              <a:t>,</a:t>
            </a:r>
            <a:r>
              <a:rPr sz="2800" i="1" spc="55" dirty="0">
                <a:latin typeface="Times New Roman"/>
                <a:cs typeface="Times New Roman"/>
              </a:rPr>
              <a:t>C</a:t>
            </a:r>
            <a:r>
              <a:rPr sz="2400" i="1" spc="82" baseline="-24305" dirty="0">
                <a:latin typeface="Times New Roman"/>
                <a:cs typeface="Times New Roman"/>
              </a:rPr>
              <a:t>i </a:t>
            </a:r>
            <a:r>
              <a:rPr sz="2800" spc="-5" dirty="0">
                <a:latin typeface="Symbol"/>
                <a:cs typeface="Symbol"/>
              </a:rPr>
              <a:t>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76482" y="3701105"/>
            <a:ext cx="17399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i="1" spc="80" dirty="0">
                <a:latin typeface="Times New Roman"/>
                <a:cs typeface="Times New Roman"/>
              </a:rPr>
              <a:t>m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19165" y="4223239"/>
            <a:ext cx="299085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i="1" spc="140" dirty="0">
                <a:latin typeface="Times New Roman"/>
                <a:cs typeface="Times New Roman"/>
              </a:rPr>
              <a:t>i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5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66967" y="3862173"/>
            <a:ext cx="321183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732280" algn="l"/>
              </a:tabLst>
            </a:pPr>
            <a:r>
              <a:rPr sz="2550" i="1" spc="65" dirty="0">
                <a:latin typeface="Times New Roman"/>
                <a:cs typeface="Times New Roman"/>
              </a:rPr>
              <a:t>C</a:t>
            </a:r>
            <a:r>
              <a:rPr sz="2250" i="1" spc="97" baseline="-24074" dirty="0">
                <a:latin typeface="Times New Roman"/>
                <a:cs typeface="Times New Roman"/>
              </a:rPr>
              <a:t>i</a:t>
            </a:r>
            <a:r>
              <a:rPr sz="2250" i="1" spc="532" baseline="-24074" dirty="0">
                <a:latin typeface="Times New Roman"/>
                <a:cs typeface="Times New Roman"/>
              </a:rPr>
              <a:t> </a:t>
            </a:r>
            <a:r>
              <a:rPr sz="2550" spc="165" dirty="0">
                <a:latin typeface="Symbol"/>
                <a:cs typeface="Symbol"/>
              </a:rPr>
              <a:t></a:t>
            </a:r>
            <a:r>
              <a:rPr sz="2550" spc="-360" dirty="0">
                <a:latin typeface="Times New Roman"/>
                <a:cs typeface="Times New Roman"/>
              </a:rPr>
              <a:t> </a:t>
            </a:r>
            <a:r>
              <a:rPr sz="2550" i="1" spc="235" dirty="0">
                <a:latin typeface="Times New Roman"/>
                <a:cs typeface="Times New Roman"/>
              </a:rPr>
              <a:t>C</a:t>
            </a:r>
            <a:r>
              <a:rPr sz="2250" i="1" spc="352" baseline="-24074" dirty="0">
                <a:latin typeface="Times New Roman"/>
                <a:cs typeface="Times New Roman"/>
              </a:rPr>
              <a:t>j</a:t>
            </a:r>
            <a:r>
              <a:rPr sz="2250" i="1" spc="-75" baseline="-24074" dirty="0">
                <a:latin typeface="Times New Roman"/>
                <a:cs typeface="Times New Roman"/>
              </a:rPr>
              <a:t> </a:t>
            </a:r>
            <a:r>
              <a:rPr sz="2550" spc="50" dirty="0">
                <a:latin typeface="Times New Roman"/>
                <a:cs typeface="Times New Roman"/>
              </a:rPr>
              <a:t>,</a:t>
            </a:r>
            <a:r>
              <a:rPr sz="2550" spc="-395" dirty="0">
                <a:latin typeface="Times New Roman"/>
                <a:cs typeface="Times New Roman"/>
              </a:rPr>
              <a:t> </a:t>
            </a:r>
            <a:r>
              <a:rPr sz="2550" i="1" spc="60" dirty="0">
                <a:latin typeface="Times New Roman"/>
                <a:cs typeface="Times New Roman"/>
              </a:rPr>
              <a:t>i</a:t>
            </a:r>
            <a:r>
              <a:rPr sz="2550" i="1" spc="30" dirty="0">
                <a:latin typeface="Times New Roman"/>
                <a:cs typeface="Times New Roman"/>
              </a:rPr>
              <a:t> </a:t>
            </a:r>
            <a:r>
              <a:rPr sz="2550" spc="120" dirty="0">
                <a:latin typeface="Symbol"/>
                <a:cs typeface="Symbol"/>
              </a:rPr>
              <a:t></a:t>
            </a:r>
            <a:r>
              <a:rPr sz="2550" spc="120" dirty="0">
                <a:latin typeface="Times New Roman"/>
                <a:cs typeface="Times New Roman"/>
              </a:rPr>
              <a:t>	</a:t>
            </a:r>
            <a:r>
              <a:rPr sz="2550" i="1" spc="90" dirty="0">
                <a:latin typeface="Times New Roman"/>
                <a:cs typeface="Times New Roman"/>
              </a:rPr>
              <a:t>j</a:t>
            </a:r>
            <a:r>
              <a:rPr sz="2550" spc="90" dirty="0">
                <a:latin typeface="Times New Roman"/>
                <a:cs typeface="Times New Roman"/>
              </a:rPr>
              <a:t>, </a:t>
            </a:r>
            <a:r>
              <a:rPr sz="2550" spc="-725" dirty="0">
                <a:latin typeface="UnDotum"/>
                <a:cs typeface="UnDotum"/>
              </a:rPr>
              <a:t> </a:t>
            </a:r>
            <a:r>
              <a:rPr sz="2550" i="1" spc="65" dirty="0">
                <a:latin typeface="Times New Roman"/>
                <a:cs typeface="Times New Roman"/>
              </a:rPr>
              <a:t>C</a:t>
            </a:r>
            <a:r>
              <a:rPr sz="2250" i="1" spc="97" baseline="-24074" dirty="0">
                <a:latin typeface="Times New Roman"/>
                <a:cs typeface="Times New Roman"/>
              </a:rPr>
              <a:t>i </a:t>
            </a:r>
            <a:r>
              <a:rPr sz="2550" spc="120" dirty="0">
                <a:latin typeface="Symbol"/>
                <a:cs typeface="Symbol"/>
              </a:rPr>
              <a:t></a:t>
            </a:r>
            <a:r>
              <a:rPr sz="2550" spc="-175" dirty="0">
                <a:latin typeface="Times New Roman"/>
                <a:cs typeface="Times New Roman"/>
              </a:rPr>
              <a:t> </a:t>
            </a:r>
            <a:r>
              <a:rPr sz="2550" i="1" spc="130" dirty="0">
                <a:latin typeface="Times New Roman"/>
                <a:cs typeface="Times New Roman"/>
              </a:rPr>
              <a:t>X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1543" y="3844544"/>
            <a:ext cx="1140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sao</a:t>
            </a:r>
            <a:r>
              <a:rPr sz="2800" b="1" spc="-8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cho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40" y="5051297"/>
            <a:ext cx="8072120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6235" algn="l"/>
                <a:tab pos="1460500" algn="l"/>
                <a:tab pos="2681605" algn="l"/>
                <a:tab pos="3432810" algn="l"/>
                <a:tab pos="4461510" algn="l"/>
                <a:tab pos="5723890" algn="l"/>
                <a:tab pos="6298565" algn="l"/>
                <a:tab pos="740664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spc="-20" dirty="0">
                <a:latin typeface="Times New Roman"/>
                <a:cs typeface="Times New Roman"/>
              </a:rPr>
              <a:t>r</a:t>
            </a:r>
            <a:r>
              <a:rPr sz="2800" b="1" spc="-5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r</a:t>
            </a:r>
            <a:r>
              <a:rPr sz="2800" b="1" spc="-10" dirty="0">
                <a:latin typeface="Times New Roman"/>
                <a:cs typeface="Times New Roman"/>
              </a:rPr>
              <a:t>ườn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hợ</a:t>
            </a:r>
            <a:r>
              <a:rPr sz="2800" b="1" spc="-5" dirty="0">
                <a:latin typeface="Times New Roman"/>
                <a:cs typeface="Times New Roman"/>
              </a:rPr>
              <a:t>p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h</a:t>
            </a:r>
            <a:r>
              <a:rPr sz="2800" b="1" spc="-5" dirty="0">
                <a:latin typeface="Times New Roman"/>
                <a:cs typeface="Times New Roman"/>
              </a:rPr>
              <a:t>ô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spc="10" dirty="0">
                <a:latin typeface="Times New Roman"/>
                <a:cs typeface="Times New Roman"/>
              </a:rPr>
              <a:t>h</a:t>
            </a:r>
            <a:r>
              <a:rPr sz="2800" b="1" spc="-10" dirty="0">
                <a:latin typeface="Times New Roman"/>
                <a:cs typeface="Times New Roman"/>
              </a:rPr>
              <a:t>ườn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thì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khô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i</a:t>
            </a:r>
            <a:r>
              <a:rPr sz="2800" b="1" spc="-5" dirty="0">
                <a:latin typeface="Times New Roman"/>
                <a:cs typeface="Times New Roman"/>
              </a:rPr>
              <a:t>an  chỉ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thể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dirty="0">
                <a:latin typeface="Times New Roman"/>
                <a:cs typeface="Times New Roman"/>
              </a:rPr>
              <a:t>phân </a:t>
            </a:r>
            <a:r>
              <a:rPr sz="2800" b="1" spc="-5" dirty="0">
                <a:latin typeface="Times New Roman"/>
                <a:cs typeface="Times New Roman"/>
              </a:rPr>
              <a:t>tách </a:t>
            </a:r>
            <a:r>
              <a:rPr sz="2800" b="1" dirty="0">
                <a:latin typeface="Times New Roman"/>
                <a:cs typeface="Times New Roman"/>
              </a:rPr>
              <a:t>từng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phần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71753" rIns="0" bIns="0" rtlCol="0">
            <a:spAutoFit/>
          </a:bodyPr>
          <a:lstStyle/>
          <a:p>
            <a:pPr marL="433705" marR="5080" indent="-3435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34340" algn="l"/>
              </a:tabLst>
            </a:pPr>
            <a:r>
              <a:rPr dirty="0"/>
              <a:t>Để </a:t>
            </a:r>
            <a:r>
              <a:rPr spc="-5" dirty="0"/>
              <a:t>phân đối tượng </a:t>
            </a:r>
            <a:r>
              <a:rPr spc="5" dirty="0"/>
              <a:t>ra </a:t>
            </a:r>
            <a:r>
              <a:rPr spc="-5" dirty="0"/>
              <a:t>các </a:t>
            </a:r>
            <a:r>
              <a:rPr dirty="0"/>
              <a:t>lớp </a:t>
            </a:r>
            <a:r>
              <a:rPr spc="-5" dirty="0"/>
              <a:t>ta </a:t>
            </a:r>
            <a:r>
              <a:rPr dirty="0"/>
              <a:t>cần xác </a:t>
            </a:r>
            <a:r>
              <a:rPr spc="-5" dirty="0"/>
              <a:t>định  </a:t>
            </a:r>
            <a:r>
              <a:rPr dirty="0"/>
              <a:t>số lớp và ranh giới giữa </a:t>
            </a:r>
            <a:r>
              <a:rPr spc="5" dirty="0"/>
              <a:t>các </a:t>
            </a:r>
            <a:r>
              <a:rPr dirty="0"/>
              <a:t>lớp</a:t>
            </a:r>
            <a:r>
              <a:rPr spc="-105" dirty="0"/>
              <a:t> </a:t>
            </a:r>
            <a:r>
              <a:rPr spc="-10" dirty="0"/>
              <a:t>đó</a:t>
            </a:r>
          </a:p>
          <a:p>
            <a:pPr marL="78105"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4650"/>
          </a:p>
          <a:p>
            <a:pPr marL="433705" indent="-343535">
              <a:lnSpc>
                <a:spcPct val="100000"/>
              </a:lnSpc>
              <a:buFont typeface="Wingdings"/>
              <a:buChar char=""/>
              <a:tabLst>
                <a:tab pos="434340" algn="l"/>
              </a:tabLst>
            </a:pPr>
            <a:r>
              <a:rPr dirty="0"/>
              <a:t>Hàm </a:t>
            </a:r>
            <a:r>
              <a:rPr spc="-5" dirty="0"/>
              <a:t>phân </a:t>
            </a:r>
            <a:r>
              <a:rPr dirty="0"/>
              <a:t>lớp sẽ giúp </a:t>
            </a:r>
            <a:r>
              <a:rPr spc="-5" dirty="0"/>
              <a:t>phân biệt </a:t>
            </a:r>
            <a:r>
              <a:rPr spc="5" dirty="0"/>
              <a:t>các</a:t>
            </a:r>
            <a:r>
              <a:rPr spc="-95" dirty="0"/>
              <a:t> </a:t>
            </a:r>
            <a:r>
              <a:rPr dirty="0"/>
              <a:t>lớp</a:t>
            </a:r>
          </a:p>
          <a:p>
            <a:pPr marL="78105"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4650"/>
          </a:p>
          <a:p>
            <a:pPr marL="433705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34340" algn="l"/>
              </a:tabLst>
            </a:pPr>
            <a:r>
              <a:rPr dirty="0"/>
              <a:t>Nếu có k lớp thì </a:t>
            </a:r>
            <a:r>
              <a:rPr spc="-5" dirty="0"/>
              <a:t>phải </a:t>
            </a:r>
            <a:r>
              <a:rPr dirty="0"/>
              <a:t>có </a:t>
            </a:r>
            <a:r>
              <a:rPr spc="-5" dirty="0"/>
              <a:t>k-1 </a:t>
            </a:r>
            <a:r>
              <a:rPr dirty="0"/>
              <a:t>hàm </a:t>
            </a:r>
            <a:r>
              <a:rPr spc="-5" dirty="0"/>
              <a:t>phân</a:t>
            </a:r>
            <a:r>
              <a:rPr spc="-114" dirty="0"/>
              <a:t> </a:t>
            </a:r>
            <a:r>
              <a:rPr dirty="0"/>
              <a:t>lớp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7841" y="781557"/>
            <a:ext cx="25311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</a:rPr>
              <a:t>Hàm </a:t>
            </a:r>
            <a:r>
              <a:rPr sz="3200" spc="-5" dirty="0">
                <a:solidFill>
                  <a:srgbClr val="FF0000"/>
                </a:solidFill>
              </a:rPr>
              <a:t>phân</a:t>
            </a:r>
            <a:r>
              <a:rPr sz="3200" spc="-9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lớp</a:t>
            </a:r>
            <a:endParaRPr sz="3200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640" y="100076"/>
            <a:ext cx="8681720" cy="3241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95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 marL="508000" marR="43180" indent="-457834">
              <a:lnSpc>
                <a:spcPct val="100000"/>
              </a:lnSpc>
              <a:buFont typeface="Wingdings"/>
              <a:buChar char=""/>
              <a:tabLst>
                <a:tab pos="508000" algn="l"/>
                <a:tab pos="508634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Gọi </a:t>
            </a:r>
            <a:r>
              <a:rPr sz="2800" b="1" dirty="0">
                <a:latin typeface="Times New Roman"/>
                <a:cs typeface="Times New Roman"/>
              </a:rPr>
              <a:t>{g</a:t>
            </a:r>
            <a:r>
              <a:rPr sz="2775" b="1" baseline="-21021" dirty="0">
                <a:latin typeface="Times New Roman"/>
                <a:cs typeface="Times New Roman"/>
              </a:rPr>
              <a:t>i</a:t>
            </a:r>
            <a:r>
              <a:rPr sz="2800" b="1" dirty="0">
                <a:latin typeface="Times New Roman"/>
                <a:cs typeface="Times New Roman"/>
              </a:rPr>
              <a:t>} </a:t>
            </a:r>
            <a:r>
              <a:rPr sz="2800" b="1" spc="-10" dirty="0">
                <a:latin typeface="Times New Roman"/>
                <a:cs typeface="Times New Roman"/>
              </a:rPr>
              <a:t>là </a:t>
            </a:r>
            <a:r>
              <a:rPr sz="2800" b="1" spc="-5" dirty="0">
                <a:latin typeface="Times New Roman"/>
                <a:cs typeface="Times New Roman"/>
              </a:rPr>
              <a:t>lớp các </a:t>
            </a:r>
            <a:r>
              <a:rPr sz="2800" b="1" dirty="0">
                <a:latin typeface="Times New Roman"/>
                <a:cs typeface="Times New Roman"/>
              </a:rPr>
              <a:t>hàm phân </a:t>
            </a:r>
            <a:r>
              <a:rPr sz="2800" b="1" spc="-5" dirty="0">
                <a:latin typeface="Times New Roman"/>
                <a:cs typeface="Times New Roman"/>
              </a:rPr>
              <a:t>lớp. Lớp </a:t>
            </a:r>
            <a:r>
              <a:rPr sz="2800" b="1" dirty="0">
                <a:latin typeface="Times New Roman"/>
                <a:cs typeface="Times New Roman"/>
              </a:rPr>
              <a:t>hàm này </a:t>
            </a:r>
            <a:r>
              <a:rPr sz="2800" b="1" spc="-5" dirty="0">
                <a:latin typeface="Times New Roman"/>
                <a:cs typeface="Times New Roman"/>
              </a:rPr>
              <a:t>được  định nghĩa </a:t>
            </a:r>
            <a:r>
              <a:rPr sz="2800" b="1" dirty="0">
                <a:latin typeface="Times New Roman"/>
                <a:cs typeface="Times New Roman"/>
              </a:rPr>
              <a:t>như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  <a:p>
            <a:pPr marL="508000" indent="-457834">
              <a:lnSpc>
                <a:spcPct val="100000"/>
              </a:lnSpc>
              <a:spcBef>
                <a:spcPts val="685"/>
              </a:spcBef>
              <a:buFont typeface="Wingdings"/>
              <a:buChar char=""/>
              <a:tabLst>
                <a:tab pos="508000" algn="l"/>
                <a:tab pos="508634" algn="l"/>
              </a:tabLst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nếu </a:t>
            </a:r>
            <a:r>
              <a:rPr sz="2800" b="0" spc="-25" dirty="0">
                <a:solidFill>
                  <a:srgbClr val="FF0000"/>
                </a:solidFill>
                <a:latin typeface="Tuffy"/>
                <a:cs typeface="Tuffy"/>
              </a:rPr>
              <a:t>∀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 ≠ </a:t>
            </a:r>
            <a:r>
              <a:rPr sz="2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k, 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2775" b="1" spc="7" baseline="-2102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(X)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&gt; g</a:t>
            </a:r>
            <a:r>
              <a:rPr sz="2775" b="1" spc="-7" baseline="-2102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(X) thì ta quyết định X </a:t>
            </a:r>
            <a:r>
              <a:rPr sz="2800" b="0" spc="180" dirty="0">
                <a:solidFill>
                  <a:srgbClr val="FF0000"/>
                </a:solidFill>
                <a:latin typeface="Tuffy"/>
                <a:cs typeface="Tuffy"/>
              </a:rPr>
              <a:t>∈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lớp</a:t>
            </a:r>
            <a:r>
              <a:rPr sz="2800" b="1" spc="-3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k.</a:t>
            </a:r>
            <a:endParaRPr sz="2800">
              <a:latin typeface="Times New Roman"/>
              <a:cs typeface="Times New Roman"/>
            </a:endParaRPr>
          </a:p>
          <a:p>
            <a:pPr marL="508000" marR="44450" indent="-457834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508000" algn="l"/>
                <a:tab pos="508634" algn="l"/>
                <a:tab pos="1326515" algn="l"/>
                <a:tab pos="2012314" algn="l"/>
                <a:tab pos="2518410" algn="l"/>
                <a:tab pos="3443604" algn="l"/>
                <a:tab pos="4169410" algn="l"/>
                <a:tab pos="4516755" algn="l"/>
                <a:tab pos="5251450" algn="l"/>
                <a:tab pos="5699760" algn="l"/>
                <a:tab pos="6386830" algn="l"/>
                <a:tab pos="7031355" algn="l"/>
                <a:tab pos="785622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Nh</a:t>
            </a:r>
            <a:r>
              <a:rPr sz="2800" b="1" spc="-5" dirty="0">
                <a:latin typeface="Times New Roman"/>
                <a:cs typeface="Times New Roman"/>
              </a:rPr>
              <a:t>ư</a:t>
            </a:r>
            <a:r>
              <a:rPr sz="2800" b="1" dirty="0">
                <a:latin typeface="Times New Roman"/>
                <a:cs typeface="Times New Roman"/>
              </a:rPr>
              <a:t>	vậ</a:t>
            </a:r>
            <a:r>
              <a:rPr sz="2800" b="1" spc="-5" dirty="0">
                <a:latin typeface="Times New Roman"/>
                <a:cs typeface="Times New Roman"/>
              </a:rPr>
              <a:t>y</a:t>
            </a:r>
            <a:r>
              <a:rPr sz="2800" b="1" dirty="0">
                <a:latin typeface="Times New Roman"/>
                <a:cs typeface="Times New Roman"/>
              </a:rPr>
              <a:t>	đ</a:t>
            </a:r>
            <a:r>
              <a:rPr sz="2800" b="1" spc="-5" dirty="0">
                <a:latin typeface="Times New Roman"/>
                <a:cs typeface="Times New Roman"/>
              </a:rPr>
              <a:t>ể</a:t>
            </a:r>
            <a:r>
              <a:rPr sz="2800" b="1" dirty="0">
                <a:latin typeface="Times New Roman"/>
                <a:cs typeface="Times New Roman"/>
              </a:rPr>
              <a:t>	phâ</a:t>
            </a:r>
            <a:r>
              <a:rPr sz="2800" b="1" spc="-5" dirty="0">
                <a:latin typeface="Times New Roman"/>
                <a:cs typeface="Times New Roman"/>
              </a:rPr>
              <a:t>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biệ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k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l</a:t>
            </a:r>
            <a:r>
              <a:rPr sz="2800" b="1" spc="5" dirty="0">
                <a:latin typeface="Times New Roman"/>
                <a:cs typeface="Times New Roman"/>
              </a:rPr>
              <a:t>ớ</a:t>
            </a:r>
            <a:r>
              <a:rPr sz="2800" b="1" spc="-10" dirty="0">
                <a:latin typeface="Times New Roman"/>
                <a:cs typeface="Times New Roman"/>
              </a:rPr>
              <a:t>p</a:t>
            </a:r>
            <a:r>
              <a:rPr sz="2800" b="1" spc="-5" dirty="0">
                <a:latin typeface="Times New Roman"/>
                <a:cs typeface="Times New Roman"/>
              </a:rPr>
              <a:t>,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ta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cần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5" dirty="0">
                <a:latin typeface="Times New Roman"/>
                <a:cs typeface="Times New Roman"/>
              </a:rPr>
              <a:t>k</a:t>
            </a:r>
            <a:r>
              <a:rPr sz="2800" b="1" spc="-5" dirty="0">
                <a:latin typeface="Times New Roman"/>
                <a:cs typeface="Times New Roman"/>
              </a:rPr>
              <a:t>-1</a:t>
            </a:r>
            <a:r>
              <a:rPr sz="2800" b="1" dirty="0">
                <a:latin typeface="Times New Roman"/>
                <a:cs typeface="Times New Roman"/>
              </a:rPr>
              <a:t>	hà</a:t>
            </a:r>
            <a:r>
              <a:rPr sz="2800" b="1" spc="-5" dirty="0">
                <a:latin typeface="Times New Roman"/>
                <a:cs typeface="Times New Roman"/>
              </a:rPr>
              <a:t>m</a:t>
            </a:r>
            <a:r>
              <a:rPr sz="2800" b="1" dirty="0">
                <a:latin typeface="Times New Roman"/>
                <a:cs typeface="Times New Roman"/>
              </a:rPr>
              <a:t>	phân  </a:t>
            </a:r>
            <a:r>
              <a:rPr sz="2800" b="1" spc="-5" dirty="0">
                <a:latin typeface="Times New Roman"/>
                <a:cs typeface="Times New Roman"/>
              </a:rPr>
              <a:t>biệt. Hàm </a:t>
            </a:r>
            <a:r>
              <a:rPr sz="2800" b="1" dirty="0">
                <a:latin typeface="Times New Roman"/>
                <a:cs typeface="Times New Roman"/>
              </a:rPr>
              <a:t>phân </a:t>
            </a:r>
            <a:r>
              <a:rPr sz="2800" b="1" spc="-5" dirty="0">
                <a:latin typeface="Times New Roman"/>
                <a:cs typeface="Times New Roman"/>
              </a:rPr>
              <a:t>lớp g thường là </a:t>
            </a:r>
            <a:r>
              <a:rPr sz="2800" b="1" dirty="0">
                <a:latin typeface="Times New Roman"/>
                <a:cs typeface="Times New Roman"/>
              </a:rPr>
              <a:t>hàm </a:t>
            </a:r>
            <a:r>
              <a:rPr sz="2800" b="1" spc="-5" dirty="0">
                <a:latin typeface="Times New Roman"/>
                <a:cs typeface="Times New Roman"/>
              </a:rPr>
              <a:t>tuyến</a:t>
            </a:r>
            <a:r>
              <a:rPr sz="2800" b="1" spc="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tính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62427" y="3729228"/>
            <a:ext cx="4645660" cy="581025"/>
          </a:xfrm>
          <a:prstGeom prst="rect">
            <a:avLst/>
          </a:prstGeom>
          <a:ln w="9144">
            <a:solidFill>
              <a:srgbClr val="FF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35"/>
              </a:spcBef>
            </a:pPr>
            <a:r>
              <a:rPr sz="3000" i="1" spc="210" dirty="0">
                <a:latin typeface="Times New Roman"/>
                <a:cs typeface="Times New Roman"/>
              </a:rPr>
              <a:t>g</a:t>
            </a:r>
            <a:r>
              <a:rPr sz="3000" spc="210" dirty="0">
                <a:latin typeface="Times New Roman"/>
                <a:cs typeface="Times New Roman"/>
              </a:rPr>
              <a:t>(</a:t>
            </a:r>
            <a:r>
              <a:rPr sz="3000" i="1" spc="210" dirty="0">
                <a:latin typeface="Times New Roman"/>
                <a:cs typeface="Times New Roman"/>
              </a:rPr>
              <a:t>X</a:t>
            </a:r>
            <a:r>
              <a:rPr sz="3000" i="1" spc="-340" dirty="0">
                <a:latin typeface="Times New Roman"/>
                <a:cs typeface="Times New Roman"/>
              </a:rPr>
              <a:t> </a:t>
            </a:r>
            <a:r>
              <a:rPr sz="3000" spc="45" dirty="0">
                <a:latin typeface="Times New Roman"/>
                <a:cs typeface="Times New Roman"/>
              </a:rPr>
              <a:t>)</a:t>
            </a:r>
            <a:r>
              <a:rPr sz="3000" spc="-114" dirty="0">
                <a:latin typeface="Times New Roman"/>
                <a:cs typeface="Times New Roman"/>
              </a:rPr>
              <a:t> </a:t>
            </a:r>
            <a:r>
              <a:rPr sz="3000" spc="75" dirty="0">
                <a:latin typeface="Symbol"/>
                <a:cs typeface="Symbol"/>
              </a:rPr>
              <a:t></a:t>
            </a:r>
            <a:r>
              <a:rPr sz="3000" spc="-415" dirty="0">
                <a:latin typeface="Times New Roman"/>
                <a:cs typeface="Times New Roman"/>
              </a:rPr>
              <a:t> </a:t>
            </a:r>
            <a:r>
              <a:rPr sz="3000" i="1" spc="-30" dirty="0">
                <a:latin typeface="Times New Roman"/>
                <a:cs typeface="Times New Roman"/>
              </a:rPr>
              <a:t>W</a:t>
            </a:r>
            <a:r>
              <a:rPr sz="2625" spc="-44" baseline="-23809" dirty="0">
                <a:latin typeface="Times New Roman"/>
                <a:cs typeface="Times New Roman"/>
              </a:rPr>
              <a:t>0</a:t>
            </a:r>
            <a:r>
              <a:rPr sz="2625" spc="472" baseline="-23809" dirty="0">
                <a:latin typeface="Times New Roman"/>
                <a:cs typeface="Times New Roman"/>
              </a:rPr>
              <a:t> </a:t>
            </a:r>
            <a:r>
              <a:rPr sz="3000" spc="20" dirty="0">
                <a:latin typeface="Symbol"/>
                <a:cs typeface="Symbol"/>
              </a:rPr>
              <a:t></a:t>
            </a:r>
            <a:r>
              <a:rPr sz="3000" i="1" spc="20" dirty="0">
                <a:latin typeface="Times New Roman"/>
                <a:cs typeface="Times New Roman"/>
              </a:rPr>
              <a:t>W</a:t>
            </a:r>
            <a:r>
              <a:rPr sz="2625" spc="30" baseline="-23809" dirty="0">
                <a:latin typeface="Times New Roman"/>
                <a:cs typeface="Times New Roman"/>
              </a:rPr>
              <a:t>1</a:t>
            </a:r>
            <a:r>
              <a:rPr sz="2625" spc="-352" baseline="-23809" dirty="0">
                <a:latin typeface="Times New Roman"/>
                <a:cs typeface="Times New Roman"/>
              </a:rPr>
              <a:t> </a:t>
            </a:r>
            <a:r>
              <a:rPr sz="3000" i="1" spc="110" dirty="0">
                <a:latin typeface="Times New Roman"/>
                <a:cs typeface="Times New Roman"/>
              </a:rPr>
              <a:t>X</a:t>
            </a:r>
            <a:r>
              <a:rPr sz="2625" spc="165" baseline="-23809" dirty="0">
                <a:latin typeface="Times New Roman"/>
                <a:cs typeface="Times New Roman"/>
              </a:rPr>
              <a:t>1</a:t>
            </a:r>
            <a:r>
              <a:rPr sz="2625" spc="277" baseline="-23809" dirty="0">
                <a:latin typeface="Times New Roman"/>
                <a:cs typeface="Times New Roman"/>
              </a:rPr>
              <a:t> </a:t>
            </a:r>
            <a:r>
              <a:rPr sz="3000" spc="75" dirty="0">
                <a:latin typeface="Symbol"/>
                <a:cs typeface="Symbol"/>
              </a:rPr>
              <a:t></a:t>
            </a:r>
            <a:r>
              <a:rPr sz="3000" spc="-465" dirty="0">
                <a:latin typeface="Times New Roman"/>
                <a:cs typeface="Times New Roman"/>
              </a:rPr>
              <a:t> </a:t>
            </a:r>
            <a:r>
              <a:rPr sz="3000" spc="10" dirty="0">
                <a:latin typeface="Times New Roman"/>
                <a:cs typeface="Times New Roman"/>
              </a:rPr>
              <a:t>...</a:t>
            </a:r>
            <a:r>
              <a:rPr sz="3000" spc="-465" dirty="0">
                <a:latin typeface="Times New Roman"/>
                <a:cs typeface="Times New Roman"/>
              </a:rPr>
              <a:t> </a:t>
            </a:r>
            <a:r>
              <a:rPr sz="3000" spc="80" dirty="0">
                <a:latin typeface="Symbol"/>
                <a:cs typeface="Symbol"/>
              </a:rPr>
              <a:t></a:t>
            </a:r>
            <a:r>
              <a:rPr sz="3000" i="1" spc="80" dirty="0">
                <a:latin typeface="Times New Roman"/>
                <a:cs typeface="Times New Roman"/>
              </a:rPr>
              <a:t>W</a:t>
            </a:r>
            <a:r>
              <a:rPr sz="2625" i="1" spc="120" baseline="-23809" dirty="0">
                <a:latin typeface="Times New Roman"/>
                <a:cs typeface="Times New Roman"/>
              </a:rPr>
              <a:t>k</a:t>
            </a:r>
            <a:r>
              <a:rPr sz="2625" i="1" spc="75" baseline="-23809" dirty="0">
                <a:latin typeface="Times New Roman"/>
                <a:cs typeface="Times New Roman"/>
              </a:rPr>
              <a:t> </a:t>
            </a:r>
            <a:r>
              <a:rPr sz="3000" i="1" spc="200" dirty="0">
                <a:latin typeface="Times New Roman"/>
                <a:cs typeface="Times New Roman"/>
              </a:rPr>
              <a:t>X</a:t>
            </a:r>
            <a:r>
              <a:rPr sz="2625" i="1" spc="300" baseline="-23809" dirty="0">
                <a:latin typeface="Times New Roman"/>
                <a:cs typeface="Times New Roman"/>
              </a:rPr>
              <a:t>k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7840" y="4430864"/>
            <a:ext cx="7457440" cy="15627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75"/>
              </a:spcBef>
            </a:pPr>
            <a:r>
              <a:rPr sz="2800" b="1" spc="-15" dirty="0">
                <a:latin typeface="Times New Roman"/>
                <a:cs typeface="Times New Roman"/>
              </a:rPr>
              <a:t>trong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đó: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675"/>
              </a:spcBef>
              <a:tabLst>
                <a:tab pos="51879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-	</a:t>
            </a:r>
            <a:r>
              <a:rPr sz="2800" b="1" spc="-25" dirty="0">
                <a:latin typeface="Times New Roman"/>
                <a:cs typeface="Times New Roman"/>
              </a:rPr>
              <a:t>W</a:t>
            </a:r>
            <a:r>
              <a:rPr sz="2775" b="1" spc="-37" baseline="-21021" dirty="0">
                <a:latin typeface="Times New Roman"/>
                <a:cs typeface="Times New Roman"/>
              </a:rPr>
              <a:t>i </a:t>
            </a:r>
            <a:r>
              <a:rPr sz="2800" b="1" spc="-5" dirty="0">
                <a:latin typeface="Times New Roman"/>
                <a:cs typeface="Times New Roman"/>
              </a:rPr>
              <a:t>là các trọng số </a:t>
            </a:r>
            <a:r>
              <a:rPr sz="2800" b="1" dirty="0">
                <a:latin typeface="Times New Roman"/>
                <a:cs typeface="Times New Roman"/>
              </a:rPr>
              <a:t>gán </a:t>
            </a:r>
            <a:r>
              <a:rPr sz="2800" b="1" spc="-5" dirty="0">
                <a:latin typeface="Times New Roman"/>
                <a:cs typeface="Times New Roman"/>
              </a:rPr>
              <a:t>cho các thành </a:t>
            </a:r>
            <a:r>
              <a:rPr sz="2800" b="1" dirty="0">
                <a:latin typeface="Times New Roman"/>
                <a:cs typeface="Times New Roman"/>
              </a:rPr>
              <a:t>phần</a:t>
            </a:r>
            <a:r>
              <a:rPr sz="2800" b="1" spc="-1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X</a:t>
            </a:r>
            <a:r>
              <a:rPr sz="2775" b="1" spc="-7" baseline="-21021" dirty="0">
                <a:latin typeface="Times New Roman"/>
                <a:cs typeface="Times New Roman"/>
              </a:rPr>
              <a:t>i</a:t>
            </a:r>
            <a:r>
              <a:rPr sz="2800" b="1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675"/>
              </a:spcBef>
              <a:tabLst>
                <a:tab pos="508000" algn="l"/>
              </a:tabLst>
            </a:pPr>
            <a:r>
              <a:rPr sz="2800" spc="-5" dirty="0">
                <a:latin typeface="Times New Roman"/>
                <a:cs typeface="Times New Roman"/>
              </a:rPr>
              <a:t>-	</a:t>
            </a:r>
            <a:r>
              <a:rPr sz="2800" b="1" dirty="0">
                <a:latin typeface="Times New Roman"/>
                <a:cs typeface="Times New Roman"/>
              </a:rPr>
              <a:t>W</a:t>
            </a:r>
            <a:r>
              <a:rPr sz="2775" b="1" baseline="-21021" dirty="0">
                <a:latin typeface="Times New Roman"/>
                <a:cs typeface="Times New Roman"/>
              </a:rPr>
              <a:t>0 </a:t>
            </a:r>
            <a:r>
              <a:rPr sz="2800" b="1" spc="-5" dirty="0">
                <a:latin typeface="Times New Roman"/>
                <a:cs typeface="Times New Roman"/>
              </a:rPr>
              <a:t>là trọng số </a:t>
            </a:r>
            <a:r>
              <a:rPr sz="2800" b="1" dirty="0">
                <a:latin typeface="Times New Roman"/>
                <a:cs typeface="Times New Roman"/>
              </a:rPr>
              <a:t>để </a:t>
            </a:r>
            <a:r>
              <a:rPr sz="2800" b="1" spc="-5" dirty="0">
                <a:latin typeface="Times New Roman"/>
                <a:cs typeface="Times New Roman"/>
              </a:rPr>
              <a:t>viết cho</a:t>
            </a:r>
            <a:r>
              <a:rPr sz="2800" b="1" spc="-2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gọn.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705357"/>
            <a:ext cx="8608695" cy="558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350" indent="-342900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Trong trường </a:t>
            </a:r>
            <a:r>
              <a:rPr sz="3200" b="1" spc="-10" dirty="0">
                <a:latin typeface="Times New Roman"/>
                <a:cs typeface="Times New Roman"/>
              </a:rPr>
              <a:t>hợp </a:t>
            </a:r>
            <a:r>
              <a:rPr sz="3200" b="1" dirty="0">
                <a:latin typeface="Times New Roman"/>
                <a:cs typeface="Times New Roman"/>
              </a:rPr>
              <a:t>g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tuyến tính, người </a:t>
            </a:r>
            <a:r>
              <a:rPr sz="3200" b="1" spc="-10" dirty="0">
                <a:latin typeface="Times New Roman"/>
                <a:cs typeface="Times New Roman"/>
              </a:rPr>
              <a:t>ta </a:t>
            </a:r>
            <a:r>
              <a:rPr sz="3200" b="1" spc="-5" dirty="0">
                <a:latin typeface="Times New Roman"/>
                <a:cs typeface="Times New Roman"/>
              </a:rPr>
              <a:t>nói  là </a:t>
            </a:r>
            <a:r>
              <a:rPr sz="3200" b="1" dirty="0">
                <a:latin typeface="Times New Roman"/>
                <a:cs typeface="Times New Roman"/>
              </a:rPr>
              <a:t>việc </a:t>
            </a:r>
            <a:r>
              <a:rPr sz="3200" b="1" spc="-5" dirty="0">
                <a:latin typeface="Times New Roman"/>
                <a:cs typeface="Times New Roman"/>
              </a:rPr>
              <a:t>phân </a:t>
            </a:r>
            <a:r>
              <a:rPr sz="3200" b="1" dirty="0">
                <a:latin typeface="Times New Roman"/>
                <a:cs typeface="Times New Roman"/>
              </a:rPr>
              <a:t>lớp </a:t>
            </a:r>
            <a:r>
              <a:rPr sz="3200" b="1" spc="-5" dirty="0">
                <a:latin typeface="Times New Roman"/>
                <a:cs typeface="Times New Roman"/>
              </a:rPr>
              <a:t>là tuyến </a:t>
            </a:r>
            <a:r>
              <a:rPr sz="3200" b="1" dirty="0">
                <a:latin typeface="Times New Roman"/>
                <a:cs typeface="Times New Roman"/>
              </a:rPr>
              <a:t>tính </a:t>
            </a:r>
            <a:r>
              <a:rPr sz="3200" b="1" spc="-5" dirty="0">
                <a:latin typeface="Times New Roman"/>
                <a:cs typeface="Times New Roman"/>
              </a:rPr>
              <a:t>hay </a:t>
            </a:r>
            <a:r>
              <a:rPr sz="3200" b="1" dirty="0">
                <a:latin typeface="Times New Roman"/>
                <a:cs typeface="Times New Roman"/>
              </a:rPr>
              <a:t>siêu </a:t>
            </a:r>
            <a:r>
              <a:rPr sz="3200" b="1" spc="-10" dirty="0">
                <a:latin typeface="Times New Roman"/>
                <a:cs typeface="Times New Roman"/>
              </a:rPr>
              <a:t>phẳng  </a:t>
            </a:r>
            <a:r>
              <a:rPr sz="3200" b="1" dirty="0">
                <a:latin typeface="Times New Roman"/>
                <a:cs typeface="Times New Roman"/>
              </a:rPr>
              <a:t>(Hyperplane).</a:t>
            </a:r>
            <a:endParaRPr sz="3200">
              <a:latin typeface="Times New Roman"/>
              <a:cs typeface="Times New Roman"/>
            </a:endParaRPr>
          </a:p>
          <a:p>
            <a:pPr marL="355600" marR="7620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hàm phân biệt thường được </a:t>
            </a:r>
            <a:r>
              <a:rPr sz="3200" b="1" dirty="0">
                <a:latin typeface="Times New Roman"/>
                <a:cs typeface="Times New Roman"/>
              </a:rPr>
              <a:t>xây </a:t>
            </a:r>
            <a:r>
              <a:rPr sz="3200" b="1" spc="-10" dirty="0">
                <a:latin typeface="Times New Roman"/>
                <a:cs typeface="Times New Roman"/>
              </a:rPr>
              <a:t>dựng </a:t>
            </a:r>
            <a:r>
              <a:rPr sz="3200" b="1" spc="-5" dirty="0">
                <a:latin typeface="Times New Roman"/>
                <a:cs typeface="Times New Roman"/>
              </a:rPr>
              <a:t>dựa  </a:t>
            </a:r>
            <a:r>
              <a:rPr sz="3200" b="1" dirty="0">
                <a:latin typeface="Times New Roman"/>
                <a:cs typeface="Times New Roman"/>
              </a:rPr>
              <a:t>trên </a:t>
            </a:r>
            <a:r>
              <a:rPr sz="3200" b="1" spc="-10" dirty="0">
                <a:latin typeface="Times New Roman"/>
                <a:cs typeface="Times New Roman"/>
              </a:rPr>
              <a:t>khái </a:t>
            </a:r>
            <a:r>
              <a:rPr sz="3200" b="1" spc="-5" dirty="0">
                <a:latin typeface="Times New Roman"/>
                <a:cs typeface="Times New Roman"/>
              </a:rPr>
              <a:t>niệm </a:t>
            </a:r>
            <a:r>
              <a:rPr sz="3200" b="1" spc="-10" dirty="0">
                <a:latin typeface="Times New Roman"/>
                <a:cs typeface="Times New Roman"/>
              </a:rPr>
              <a:t>khoảng </a:t>
            </a:r>
            <a:r>
              <a:rPr sz="3200" b="1" dirty="0">
                <a:latin typeface="Times New Roman"/>
                <a:cs typeface="Times New Roman"/>
              </a:rPr>
              <a:t>cách </a:t>
            </a:r>
            <a:r>
              <a:rPr sz="3200" b="1" spc="-5" dirty="0">
                <a:latin typeface="Times New Roman"/>
                <a:cs typeface="Times New Roman"/>
              </a:rPr>
              <a:t>hay dựa vào </a:t>
            </a:r>
            <a:r>
              <a:rPr sz="3200" b="1" dirty="0">
                <a:latin typeface="Times New Roman"/>
                <a:cs typeface="Times New Roman"/>
              </a:rPr>
              <a:t>xác  </a:t>
            </a:r>
            <a:r>
              <a:rPr sz="3200" b="1" spc="-5" dirty="0">
                <a:latin typeface="Times New Roman"/>
                <a:cs typeface="Times New Roman"/>
              </a:rPr>
              <a:t>suất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điều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kiện.</a:t>
            </a:r>
            <a:endParaRPr sz="3200">
              <a:latin typeface="Times New Roman"/>
              <a:cs typeface="Times New Roman"/>
            </a:endParaRPr>
          </a:p>
          <a:p>
            <a:pPr marL="527685" marR="5080" indent="-51562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528320" algn="l"/>
              </a:tabLst>
            </a:pPr>
            <a:r>
              <a:rPr sz="3200" b="1" dirty="0">
                <a:latin typeface="Times New Roman"/>
                <a:cs typeface="Times New Roman"/>
              </a:rPr>
              <a:t>Nếu </a:t>
            </a:r>
            <a:r>
              <a:rPr sz="3200" b="1" spc="-5" dirty="0">
                <a:latin typeface="Times New Roman"/>
                <a:cs typeface="Times New Roman"/>
              </a:rPr>
              <a:t>khoảng </a:t>
            </a:r>
            <a:r>
              <a:rPr sz="3200" b="1" dirty="0">
                <a:latin typeface="Times New Roman"/>
                <a:cs typeface="Times New Roman"/>
              </a:rPr>
              <a:t>cách </a:t>
            </a:r>
            <a:r>
              <a:rPr sz="3200" b="1" spc="-5" dirty="0">
                <a:latin typeface="Times New Roman"/>
                <a:cs typeface="Times New Roman"/>
              </a:rPr>
              <a:t>nhỏ hơn </a:t>
            </a:r>
            <a:r>
              <a:rPr sz="3200" b="1" dirty="0">
                <a:latin typeface="Times New Roman"/>
                <a:cs typeface="Times New Roman"/>
              </a:rPr>
              <a:t>một </a:t>
            </a:r>
            <a:r>
              <a:rPr sz="3200" b="1" spc="-5" dirty="0">
                <a:latin typeface="Times New Roman"/>
                <a:cs typeface="Times New Roman"/>
              </a:rPr>
              <a:t>ngưỡng </a:t>
            </a:r>
            <a:r>
              <a:rPr sz="3200" b="1" dirty="0">
                <a:latin typeface="Times New Roman"/>
                <a:cs typeface="Times New Roman"/>
              </a:rPr>
              <a:t>τ </a:t>
            </a:r>
            <a:r>
              <a:rPr sz="3200" b="1" spc="-10" dirty="0">
                <a:latin typeface="Times New Roman"/>
                <a:cs typeface="Times New Roman"/>
              </a:rPr>
              <a:t>nào  </a:t>
            </a:r>
            <a:r>
              <a:rPr sz="3200" b="1" dirty="0">
                <a:latin typeface="Times New Roman"/>
                <a:cs typeface="Times New Roman"/>
              </a:rPr>
              <a:t>đấy thì coi 2 </a:t>
            </a:r>
            <a:r>
              <a:rPr sz="3200" b="1" spc="-5" dirty="0">
                <a:latin typeface="Times New Roman"/>
                <a:cs typeface="Times New Roman"/>
              </a:rPr>
              <a:t>đối </a:t>
            </a:r>
            <a:r>
              <a:rPr sz="3200" b="1" dirty="0">
                <a:latin typeface="Times New Roman"/>
                <a:cs typeface="Times New Roman"/>
              </a:rPr>
              <a:t>tượng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giống </a:t>
            </a:r>
            <a:r>
              <a:rPr sz="3200" b="1" spc="-5" dirty="0">
                <a:latin typeface="Times New Roman"/>
                <a:cs typeface="Times New Roman"/>
              </a:rPr>
              <a:t>nhau và </a:t>
            </a:r>
            <a:r>
              <a:rPr sz="3200" b="1" dirty="0">
                <a:latin typeface="Times New Roman"/>
                <a:cs typeface="Times New Roman"/>
              </a:rPr>
              <a:t>gộp  chúng vào </a:t>
            </a:r>
            <a:r>
              <a:rPr sz="3200" b="1" spc="-5" dirty="0">
                <a:latin typeface="Times New Roman"/>
                <a:cs typeface="Times New Roman"/>
              </a:rPr>
              <a:t>một lớp. Ngược </a:t>
            </a:r>
            <a:r>
              <a:rPr sz="3200" b="1" dirty="0">
                <a:latin typeface="Times New Roman"/>
                <a:cs typeface="Times New Roman"/>
              </a:rPr>
              <a:t>lại, </a:t>
            </a:r>
            <a:r>
              <a:rPr sz="3200" b="1" spc="-5" dirty="0">
                <a:latin typeface="Times New Roman"/>
                <a:cs typeface="Times New Roman"/>
              </a:rPr>
              <a:t>nếu </a:t>
            </a:r>
            <a:r>
              <a:rPr sz="3200" b="1" spc="-10" dirty="0">
                <a:latin typeface="Times New Roman"/>
                <a:cs typeface="Times New Roman"/>
              </a:rPr>
              <a:t>khoảng  </a:t>
            </a:r>
            <a:r>
              <a:rPr sz="3200" b="1" spc="5" dirty="0">
                <a:latin typeface="Times New Roman"/>
                <a:cs typeface="Times New Roman"/>
              </a:rPr>
              <a:t>cách </a:t>
            </a:r>
            <a:r>
              <a:rPr sz="3200" b="1" dirty="0">
                <a:latin typeface="Times New Roman"/>
                <a:cs typeface="Times New Roman"/>
              </a:rPr>
              <a:t>lớn </a:t>
            </a:r>
            <a:r>
              <a:rPr sz="3200" b="1" spc="-5" dirty="0">
                <a:latin typeface="Times New Roman"/>
                <a:cs typeface="Times New Roman"/>
              </a:rPr>
              <a:t>hơn ngưỡng,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nghĩa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chúng </a:t>
            </a:r>
            <a:r>
              <a:rPr sz="3200" b="1" spc="-10" dirty="0">
                <a:latin typeface="Times New Roman"/>
                <a:cs typeface="Times New Roman"/>
              </a:rPr>
              <a:t>khác  </a:t>
            </a:r>
            <a:r>
              <a:rPr sz="3200" b="1" dirty="0">
                <a:latin typeface="Times New Roman"/>
                <a:cs typeface="Times New Roman"/>
              </a:rPr>
              <a:t>nhau và tách thành 2</a:t>
            </a:r>
            <a:r>
              <a:rPr sz="3200" b="1" spc="-9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lớp.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49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281" y="814832"/>
            <a:ext cx="8475345" cy="510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57320" marR="5080" indent="-3945254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Thuật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toán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nhận dạng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không gian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(thuật toán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nhận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dạng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trong </a:t>
            </a:r>
            <a:r>
              <a:rPr sz="24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tự 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học)</a:t>
            </a:r>
            <a:endParaRPr sz="2400">
              <a:latin typeface="Times New Roman"/>
              <a:cs typeface="Times New Roman"/>
            </a:endParaRPr>
          </a:p>
          <a:p>
            <a:pPr marL="539115" indent="-365125">
              <a:lnSpc>
                <a:spcPct val="100000"/>
              </a:lnSpc>
              <a:spcBef>
                <a:spcPts val="565"/>
              </a:spcBef>
              <a:buSzPct val="97222"/>
              <a:buFont typeface="Wingdings"/>
              <a:buChar char=""/>
              <a:tabLst>
                <a:tab pos="539750" algn="l"/>
              </a:tabLst>
            </a:pPr>
            <a:r>
              <a:rPr sz="3600" b="1" dirty="0">
                <a:latin typeface="Times New Roman"/>
                <a:cs typeface="Times New Roman"/>
              </a:rPr>
              <a:t>Một số thuật toán tiêu</a:t>
            </a:r>
            <a:r>
              <a:rPr sz="3600" b="1" spc="-5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biểu</a:t>
            </a:r>
            <a:endParaRPr sz="3600">
              <a:latin typeface="Times New Roman"/>
              <a:cs typeface="Times New Roman"/>
            </a:endParaRPr>
          </a:p>
          <a:p>
            <a:pPr marL="746760" marR="313055" lvl="1" indent="-1143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996950" algn="l"/>
              </a:tabLst>
            </a:pPr>
            <a:r>
              <a:rPr sz="3600" b="1" dirty="0">
                <a:latin typeface="Times New Roman"/>
                <a:cs typeface="Times New Roman"/>
              </a:rPr>
              <a:t>Thuật </a:t>
            </a:r>
            <a:r>
              <a:rPr sz="3600" b="1" spc="-5" dirty="0">
                <a:latin typeface="Times New Roman"/>
                <a:cs typeface="Times New Roman"/>
              </a:rPr>
              <a:t>toán dựa </a:t>
            </a:r>
            <a:r>
              <a:rPr sz="3600" b="1" dirty="0">
                <a:latin typeface="Times New Roman"/>
                <a:cs typeface="Times New Roman"/>
              </a:rPr>
              <a:t>vào </a:t>
            </a:r>
            <a:r>
              <a:rPr sz="3600" b="1" spc="-5" dirty="0">
                <a:latin typeface="Times New Roman"/>
                <a:cs typeface="Times New Roman"/>
              </a:rPr>
              <a:t>khoảng </a:t>
            </a:r>
            <a:r>
              <a:rPr sz="3600" b="1" dirty="0">
                <a:latin typeface="Times New Roman"/>
                <a:cs typeface="Times New Roman"/>
              </a:rPr>
              <a:t>cách</a:t>
            </a:r>
            <a:r>
              <a:rPr sz="3600" b="1" spc="-8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lớn  nhất</a:t>
            </a:r>
            <a:endParaRPr sz="3600">
              <a:latin typeface="Times New Roman"/>
              <a:cs typeface="Times New Roman"/>
            </a:endParaRPr>
          </a:p>
          <a:p>
            <a:pPr marL="996315" lvl="1" indent="-364490">
              <a:lnSpc>
                <a:spcPct val="100000"/>
              </a:lnSpc>
              <a:spcBef>
                <a:spcPts val="870"/>
              </a:spcBef>
              <a:buSzPct val="97222"/>
              <a:buFont typeface="Wingdings"/>
              <a:buChar char=""/>
              <a:tabLst>
                <a:tab pos="996950" algn="l"/>
              </a:tabLst>
            </a:pPr>
            <a:r>
              <a:rPr sz="3600" b="1" dirty="0">
                <a:latin typeface="Times New Roman"/>
                <a:cs typeface="Times New Roman"/>
              </a:rPr>
              <a:t>Thuật </a:t>
            </a:r>
            <a:r>
              <a:rPr sz="3600" b="1" spc="-5" dirty="0">
                <a:latin typeface="Times New Roman"/>
                <a:cs typeface="Times New Roman"/>
              </a:rPr>
              <a:t>toán </a:t>
            </a:r>
            <a:r>
              <a:rPr sz="3600" b="1" dirty="0">
                <a:latin typeface="Times New Roman"/>
                <a:cs typeface="Times New Roman"/>
              </a:rPr>
              <a:t>k </a:t>
            </a:r>
            <a:r>
              <a:rPr sz="3600" b="1" spc="-5" dirty="0">
                <a:latin typeface="Times New Roman"/>
                <a:cs typeface="Times New Roman"/>
              </a:rPr>
              <a:t>trung </a:t>
            </a:r>
            <a:r>
              <a:rPr sz="3600" b="1" spc="-10" dirty="0">
                <a:latin typeface="Times New Roman"/>
                <a:cs typeface="Times New Roman"/>
              </a:rPr>
              <a:t>bình</a:t>
            </a:r>
            <a:r>
              <a:rPr sz="3600" b="1" spc="-3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(K-mean)</a:t>
            </a:r>
            <a:endParaRPr sz="3600">
              <a:latin typeface="Times New Roman"/>
              <a:cs typeface="Times New Roman"/>
            </a:endParaRPr>
          </a:p>
          <a:p>
            <a:pPr marL="996315" lvl="1" indent="-364490">
              <a:lnSpc>
                <a:spcPct val="100000"/>
              </a:lnSpc>
              <a:spcBef>
                <a:spcPts val="860"/>
              </a:spcBef>
              <a:buSzPct val="97222"/>
              <a:buFont typeface="Wingdings"/>
              <a:buChar char=""/>
              <a:tabLst>
                <a:tab pos="996950" algn="l"/>
              </a:tabLst>
            </a:pPr>
            <a:r>
              <a:rPr sz="3600" b="1" dirty="0">
                <a:latin typeface="Times New Roman"/>
                <a:cs typeface="Times New Roman"/>
              </a:rPr>
              <a:t>Thuật </a:t>
            </a:r>
            <a:r>
              <a:rPr sz="3600" b="1" spc="-5" dirty="0">
                <a:latin typeface="Times New Roman"/>
                <a:cs typeface="Times New Roman"/>
              </a:rPr>
              <a:t>toán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ISODATA</a:t>
            </a:r>
            <a:endParaRPr sz="3600">
              <a:latin typeface="Times New Roman"/>
              <a:cs typeface="Times New Roman"/>
            </a:endParaRPr>
          </a:p>
          <a:p>
            <a:pPr marL="746760" marR="624840" lvl="1" indent="-114300">
              <a:lnSpc>
                <a:spcPct val="100000"/>
              </a:lnSpc>
              <a:spcBef>
                <a:spcPts val="870"/>
              </a:spcBef>
              <a:buSzPct val="97222"/>
              <a:buFont typeface="Wingdings"/>
              <a:buChar char=""/>
              <a:tabLst>
                <a:tab pos="996950" algn="l"/>
              </a:tabLst>
            </a:pPr>
            <a:r>
              <a:rPr sz="3600" b="1" dirty="0">
                <a:latin typeface="Times New Roman"/>
                <a:cs typeface="Times New Roman"/>
              </a:rPr>
              <a:t>Thuật </a:t>
            </a:r>
            <a:r>
              <a:rPr sz="3600" b="1" spc="-5" dirty="0">
                <a:latin typeface="Times New Roman"/>
                <a:cs typeface="Times New Roman"/>
              </a:rPr>
              <a:t>toán </a:t>
            </a:r>
            <a:r>
              <a:rPr sz="3600" b="1" dirty="0">
                <a:latin typeface="Times New Roman"/>
                <a:cs typeface="Times New Roman"/>
              </a:rPr>
              <a:t>k láng giềng</a:t>
            </a:r>
            <a:r>
              <a:rPr sz="3600" b="1" spc="-6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(K-nearest  neighbor)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50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604600"/>
            <a:ext cx="8303259" cy="3837304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R="70485" algn="ctr">
              <a:lnSpc>
                <a:spcPct val="100000"/>
              </a:lnSpc>
              <a:spcBef>
                <a:spcPts val="151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Thuật toán K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trung bình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(K -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means)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190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Đây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thuật toán dựa vào </a:t>
            </a:r>
            <a:r>
              <a:rPr sz="3200" b="1" spc="5" dirty="0">
                <a:latin typeface="Times New Roman"/>
                <a:cs typeface="Times New Roman"/>
              </a:rPr>
              <a:t>K </a:t>
            </a:r>
            <a:r>
              <a:rPr sz="3200" b="1" spc="-10" dirty="0">
                <a:latin typeface="Times New Roman"/>
                <a:cs typeface="Times New Roman"/>
              </a:rPr>
              <a:t>phần </a:t>
            </a:r>
            <a:r>
              <a:rPr sz="3200" b="1" dirty="0">
                <a:latin typeface="Times New Roman"/>
                <a:cs typeface="Times New Roman"/>
              </a:rPr>
              <a:t>tử </a:t>
            </a:r>
            <a:r>
              <a:rPr sz="3200" b="1" spc="-5" dirty="0">
                <a:latin typeface="Times New Roman"/>
                <a:cs typeface="Times New Roman"/>
              </a:rPr>
              <a:t>đầu </a:t>
            </a:r>
            <a:r>
              <a:rPr sz="3200" b="1" dirty="0">
                <a:latin typeface="Times New Roman"/>
                <a:cs typeface="Times New Roman"/>
              </a:rPr>
              <a:t>tiên  </a:t>
            </a:r>
            <a:r>
              <a:rPr sz="3200" b="1" spc="-5" dirty="0">
                <a:latin typeface="Times New Roman"/>
                <a:cs typeface="Times New Roman"/>
              </a:rPr>
              <a:t>trong </a:t>
            </a:r>
            <a:r>
              <a:rPr sz="3200" b="1" spc="-10" dirty="0">
                <a:latin typeface="Times New Roman"/>
                <a:cs typeface="Times New Roman"/>
              </a:rPr>
              <a:t>không </a:t>
            </a:r>
            <a:r>
              <a:rPr sz="3200" b="1" spc="-5" dirty="0">
                <a:latin typeface="Times New Roman"/>
                <a:cs typeface="Times New Roman"/>
              </a:rPr>
              <a:t>gian </a:t>
            </a:r>
            <a:r>
              <a:rPr sz="3200" b="1" dirty="0">
                <a:latin typeface="Times New Roman"/>
                <a:cs typeface="Times New Roman"/>
              </a:rPr>
              <a:t>(xác </a:t>
            </a:r>
            <a:r>
              <a:rPr sz="3200" b="1" spc="-5" dirty="0">
                <a:latin typeface="Times New Roman"/>
                <a:cs typeface="Times New Roman"/>
              </a:rPr>
              <a:t>định </a:t>
            </a:r>
            <a:r>
              <a:rPr sz="3200" b="1" dirty="0">
                <a:latin typeface="Times New Roman"/>
                <a:cs typeface="Times New Roman"/>
              </a:rPr>
              <a:t>K </a:t>
            </a:r>
            <a:r>
              <a:rPr sz="3200" b="1" spc="-5" dirty="0">
                <a:latin typeface="Times New Roman"/>
                <a:cs typeface="Times New Roman"/>
              </a:rPr>
              <a:t>lớp </a:t>
            </a:r>
            <a:r>
              <a:rPr sz="3200" b="1" dirty="0">
                <a:latin typeface="Times New Roman"/>
                <a:cs typeface="Times New Roman"/>
              </a:rPr>
              <a:t>với K </a:t>
            </a:r>
            <a:r>
              <a:rPr sz="3200" b="1" spc="-20" dirty="0">
                <a:latin typeface="Times New Roman"/>
                <a:cs typeface="Times New Roman"/>
              </a:rPr>
              <a:t>đã  </a:t>
            </a:r>
            <a:r>
              <a:rPr sz="3200" b="1" dirty="0">
                <a:latin typeface="Times New Roman"/>
                <a:cs typeface="Times New Roman"/>
              </a:rPr>
              <a:t>cho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trước)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Cách </a:t>
            </a:r>
            <a:r>
              <a:rPr sz="3200" b="1" spc="-5" dirty="0">
                <a:latin typeface="Times New Roman"/>
                <a:cs typeface="Times New Roman"/>
              </a:rPr>
              <a:t>chọn </a:t>
            </a:r>
            <a:r>
              <a:rPr sz="3200" b="1" spc="5" dirty="0">
                <a:latin typeface="Times New Roman"/>
                <a:cs typeface="Times New Roman"/>
              </a:rPr>
              <a:t>K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tìm </a:t>
            </a:r>
            <a:r>
              <a:rPr sz="3200" b="1" spc="5" dirty="0">
                <a:latin typeface="Times New Roman"/>
                <a:cs typeface="Times New Roman"/>
              </a:rPr>
              <a:t>K </a:t>
            </a:r>
            <a:r>
              <a:rPr sz="3200" b="1" spc="-5" dirty="0">
                <a:latin typeface="Times New Roman"/>
                <a:cs typeface="Times New Roman"/>
              </a:rPr>
              <a:t>lớp </a:t>
            </a:r>
            <a:r>
              <a:rPr sz="3200" b="1" dirty="0">
                <a:latin typeface="Times New Roman"/>
                <a:cs typeface="Times New Roman"/>
              </a:rPr>
              <a:t>sao cho </a:t>
            </a:r>
            <a:r>
              <a:rPr sz="3200" b="1" spc="-5" dirty="0">
                <a:latin typeface="Times New Roman"/>
                <a:cs typeface="Times New Roman"/>
              </a:rPr>
              <a:t>khoảng  trung bình </a:t>
            </a:r>
            <a:r>
              <a:rPr sz="3200" b="1" dirty="0">
                <a:latin typeface="Times New Roman"/>
                <a:cs typeface="Times New Roman"/>
              </a:rPr>
              <a:t>giữa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10" dirty="0">
                <a:latin typeface="Times New Roman"/>
                <a:cs typeface="Times New Roman"/>
              </a:rPr>
              <a:t>phần </a:t>
            </a:r>
            <a:r>
              <a:rPr sz="3200" b="1" dirty="0">
                <a:latin typeface="Times New Roman"/>
                <a:cs typeface="Times New Roman"/>
              </a:rPr>
              <a:t>tử </a:t>
            </a:r>
            <a:r>
              <a:rPr sz="3200" b="1" spc="-5" dirty="0">
                <a:latin typeface="Times New Roman"/>
                <a:cs typeface="Times New Roman"/>
              </a:rPr>
              <a:t>và </a:t>
            </a:r>
            <a:r>
              <a:rPr sz="3200" b="1" dirty="0">
                <a:latin typeface="Times New Roman"/>
                <a:cs typeface="Times New Roman"/>
              </a:rPr>
              <a:t>tâm của lớp 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phần </a:t>
            </a:r>
            <a:r>
              <a:rPr sz="3200" b="1" dirty="0">
                <a:latin typeface="Times New Roman"/>
                <a:cs typeface="Times New Roman"/>
              </a:rPr>
              <a:t>tử này </a:t>
            </a:r>
            <a:r>
              <a:rPr sz="3200" b="1" spc="-5" dirty="0">
                <a:latin typeface="Times New Roman"/>
                <a:cs typeface="Times New Roman"/>
              </a:rPr>
              <a:t>thuộc là nhỏ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nhất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4512640"/>
            <a:ext cx="3759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Dựa vào công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thức: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80915" y="5271384"/>
            <a:ext cx="306705" cy="0"/>
          </a:xfrm>
          <a:custGeom>
            <a:avLst/>
            <a:gdLst/>
            <a:ahLst/>
            <a:cxnLst/>
            <a:rect l="l" t="t" r="r" b="b"/>
            <a:pathLst>
              <a:path w="306704">
                <a:moveTo>
                  <a:pt x="0" y="0"/>
                </a:moveTo>
                <a:lnTo>
                  <a:pt x="306297" y="0"/>
                </a:lnTo>
              </a:path>
            </a:pathLst>
          </a:custGeom>
          <a:ln w="16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8380" y="4812200"/>
            <a:ext cx="143510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500" i="1" spc="2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4741" y="5235064"/>
            <a:ext cx="9969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500" i="1" spc="15" dirty="0">
                <a:latin typeface="Times New Roman"/>
                <a:cs typeface="Times New Roman"/>
              </a:rPr>
              <a:t>k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02768" y="5009561"/>
            <a:ext cx="201295" cy="423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600" i="1" spc="35" dirty="0">
                <a:latin typeface="Times New Roman"/>
                <a:cs typeface="Times New Roman"/>
              </a:rPr>
              <a:t>Z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91353" y="4729702"/>
            <a:ext cx="589915" cy="963294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65"/>
              </a:spcBef>
              <a:tabLst>
                <a:tab pos="359410" algn="l"/>
              </a:tabLst>
            </a:pPr>
            <a:r>
              <a:rPr sz="3900" spc="52" baseline="-35256" dirty="0">
                <a:latin typeface="Symbol"/>
                <a:cs typeface="Symbol"/>
              </a:rPr>
              <a:t></a:t>
            </a:r>
            <a:r>
              <a:rPr sz="3900" spc="52" baseline="-35256" dirty="0">
                <a:latin typeface="Times New Roman"/>
                <a:cs typeface="Times New Roman"/>
              </a:rPr>
              <a:t>	</a:t>
            </a:r>
            <a:r>
              <a:rPr sz="2600" spc="30" dirty="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  <a:p>
            <a:pPr marL="325120">
              <a:lnSpc>
                <a:spcPct val="100000"/>
              </a:lnSpc>
              <a:spcBef>
                <a:spcPts val="575"/>
              </a:spcBef>
            </a:pPr>
            <a:r>
              <a:rPr sz="2600" i="1" spc="40" dirty="0">
                <a:latin typeface="Times New Roman"/>
                <a:cs typeface="Times New Roman"/>
              </a:rPr>
              <a:t>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0945" y="5009561"/>
            <a:ext cx="2008505" cy="423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  <a:tabLst>
                <a:tab pos="979805" algn="l"/>
              </a:tabLst>
            </a:pPr>
            <a:r>
              <a:rPr sz="2600" i="1" spc="35" dirty="0">
                <a:latin typeface="Times New Roman"/>
                <a:cs typeface="Times New Roman"/>
              </a:rPr>
              <a:t>X</a:t>
            </a:r>
            <a:r>
              <a:rPr sz="2600" i="1" spc="-125" dirty="0">
                <a:latin typeface="Times New Roman"/>
                <a:cs typeface="Times New Roman"/>
              </a:rPr>
              <a:t> </a:t>
            </a:r>
            <a:r>
              <a:rPr sz="2250" i="1" spc="15" baseline="-25925" dirty="0">
                <a:latin typeface="Times New Roman"/>
                <a:cs typeface="Times New Roman"/>
              </a:rPr>
              <a:t>j</a:t>
            </a:r>
            <a:r>
              <a:rPr sz="2250" i="1" spc="-75" baseline="-25925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Times New Roman"/>
                <a:cs typeface="Times New Roman"/>
              </a:rPr>
              <a:t>,	</a:t>
            </a:r>
            <a:r>
              <a:rPr sz="2600" i="1" spc="35" dirty="0">
                <a:latin typeface="Times New Roman"/>
                <a:cs typeface="Times New Roman"/>
              </a:rPr>
              <a:t>X </a:t>
            </a:r>
            <a:r>
              <a:rPr sz="2250" i="1" spc="15" baseline="-25925" dirty="0">
                <a:latin typeface="Times New Roman"/>
                <a:cs typeface="Times New Roman"/>
              </a:rPr>
              <a:t>j</a:t>
            </a:r>
            <a:r>
              <a:rPr sz="2250" i="1" spc="75" baseline="-25925" dirty="0">
                <a:latin typeface="Times New Roman"/>
                <a:cs typeface="Times New Roman"/>
              </a:rPr>
              <a:t> </a:t>
            </a:r>
            <a:r>
              <a:rPr sz="2600" spc="95" dirty="0">
                <a:latin typeface="Symbol"/>
                <a:cs typeface="Symbol"/>
              </a:rPr>
              <a:t></a:t>
            </a:r>
            <a:r>
              <a:rPr sz="2600" i="1" spc="95" dirty="0">
                <a:latin typeface="Times New Roman"/>
                <a:cs typeface="Times New Roman"/>
              </a:rPr>
              <a:t>C</a:t>
            </a:r>
            <a:r>
              <a:rPr sz="2250" i="1" spc="142" baseline="-25925" dirty="0">
                <a:latin typeface="Times New Roman"/>
                <a:cs typeface="Times New Roman"/>
              </a:rPr>
              <a:t>k</a:t>
            </a:r>
            <a:endParaRPr sz="2250" baseline="-2592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1383" y="4919076"/>
            <a:ext cx="375285" cy="800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4480"/>
              </a:lnSpc>
              <a:spcBef>
                <a:spcPts val="120"/>
              </a:spcBef>
            </a:pPr>
            <a:r>
              <a:rPr sz="3900" spc="70" dirty="0">
                <a:latin typeface="Symbol"/>
                <a:cs typeface="Symbol"/>
              </a:rPr>
              <a:t></a:t>
            </a:r>
            <a:endParaRPr sz="3900">
              <a:latin typeface="Symbol"/>
              <a:cs typeface="Symbol"/>
            </a:endParaRPr>
          </a:p>
          <a:p>
            <a:pPr marL="71120">
              <a:lnSpc>
                <a:spcPts val="1600"/>
              </a:lnSpc>
            </a:pPr>
            <a:r>
              <a:rPr sz="1500" i="1" spc="10" dirty="0">
                <a:latin typeface="Times New Roman"/>
                <a:cs typeface="Times New Roman"/>
              </a:rPr>
              <a:t>j</a:t>
            </a:r>
            <a:r>
              <a:rPr sz="1500" i="1" spc="-270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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42688" y="4796028"/>
            <a:ext cx="3546475" cy="977265"/>
          </a:xfrm>
          <a:custGeom>
            <a:avLst/>
            <a:gdLst/>
            <a:ahLst/>
            <a:cxnLst/>
            <a:rect l="l" t="t" r="r" b="b"/>
            <a:pathLst>
              <a:path w="3546475" h="977264">
                <a:moveTo>
                  <a:pt x="0" y="976884"/>
                </a:moveTo>
                <a:lnTo>
                  <a:pt x="3546348" y="976884"/>
                </a:lnTo>
                <a:lnTo>
                  <a:pt x="3546348" y="0"/>
                </a:lnTo>
                <a:lnTo>
                  <a:pt x="0" y="0"/>
                </a:lnTo>
                <a:lnTo>
                  <a:pt x="0" y="97688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51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153"/>
            <a:ext cx="8255634" cy="51828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bước </a:t>
            </a:r>
            <a:r>
              <a:rPr sz="3200" b="1" dirty="0">
                <a:latin typeface="Times New Roman"/>
                <a:cs typeface="Times New Roman"/>
              </a:rPr>
              <a:t>thực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hiện:</a:t>
            </a:r>
            <a:endParaRPr sz="3200">
              <a:latin typeface="Times New Roman"/>
              <a:cs typeface="Times New Roman"/>
            </a:endParaRPr>
          </a:p>
          <a:p>
            <a:pPr marL="870585" marR="374650" lvl="1" indent="-515620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870585" algn="l"/>
                <a:tab pos="871219" algn="l"/>
              </a:tabLst>
            </a:pPr>
            <a:r>
              <a:rPr sz="3000" b="1" spc="-5" dirty="0">
                <a:latin typeface="Times New Roman"/>
                <a:cs typeface="Times New Roman"/>
              </a:rPr>
              <a:t>Chọn ngẫu nhiên </a:t>
            </a:r>
            <a:r>
              <a:rPr sz="3000" b="1" dirty="0">
                <a:latin typeface="Times New Roman"/>
                <a:cs typeface="Times New Roman"/>
              </a:rPr>
              <a:t>K tâm </a:t>
            </a:r>
            <a:r>
              <a:rPr sz="3000" b="1" spc="-5" dirty="0">
                <a:latin typeface="Times New Roman"/>
                <a:cs typeface="Times New Roman"/>
              </a:rPr>
              <a:t>(centroid) </a:t>
            </a:r>
            <a:r>
              <a:rPr sz="3000" b="1" dirty="0">
                <a:latin typeface="Times New Roman"/>
                <a:cs typeface="Times New Roman"/>
              </a:rPr>
              <a:t>cho K  cụm </a:t>
            </a:r>
            <a:r>
              <a:rPr sz="3000" b="1" spc="-5" dirty="0">
                <a:latin typeface="Times New Roman"/>
                <a:cs typeface="Times New Roman"/>
              </a:rPr>
              <a:t>(cluster). </a:t>
            </a:r>
            <a:r>
              <a:rPr sz="3000" b="1" dirty="0">
                <a:latin typeface="Times New Roman"/>
                <a:cs typeface="Times New Roman"/>
              </a:rPr>
              <a:t>Mỗi cụm </a:t>
            </a:r>
            <a:r>
              <a:rPr sz="3000" b="1" spc="-5" dirty="0">
                <a:latin typeface="Times New Roman"/>
                <a:cs typeface="Times New Roman"/>
              </a:rPr>
              <a:t>được đại diện bằng  </a:t>
            </a:r>
            <a:r>
              <a:rPr sz="3000" b="1" dirty="0">
                <a:latin typeface="Times New Roman"/>
                <a:cs typeface="Times New Roman"/>
              </a:rPr>
              <a:t>các tâm của</a:t>
            </a:r>
            <a:r>
              <a:rPr sz="3000" b="1" spc="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cụm.</a:t>
            </a:r>
            <a:endParaRPr sz="3000">
              <a:latin typeface="Times New Roman"/>
              <a:cs typeface="Times New Roman"/>
            </a:endParaRPr>
          </a:p>
          <a:p>
            <a:pPr marL="870585" marR="274320" lvl="1" indent="-51562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870585" algn="l"/>
                <a:tab pos="871219" algn="l"/>
              </a:tabLst>
            </a:pPr>
            <a:r>
              <a:rPr sz="3000" b="1" dirty="0">
                <a:latin typeface="Times New Roman"/>
                <a:cs typeface="Times New Roman"/>
              </a:rPr>
              <a:t>Tính </a:t>
            </a:r>
            <a:r>
              <a:rPr sz="3000" b="1" spc="-5" dirty="0">
                <a:latin typeface="Times New Roman"/>
                <a:cs typeface="Times New Roman"/>
              </a:rPr>
              <a:t>khoảng </a:t>
            </a:r>
            <a:r>
              <a:rPr sz="3000" b="1" dirty="0">
                <a:latin typeface="Times New Roman"/>
                <a:cs typeface="Times New Roman"/>
              </a:rPr>
              <a:t>cách giữa các </a:t>
            </a:r>
            <a:r>
              <a:rPr sz="3000" b="1" spc="-5" dirty="0">
                <a:latin typeface="Times New Roman"/>
                <a:cs typeface="Times New Roman"/>
              </a:rPr>
              <a:t>đối </a:t>
            </a:r>
            <a:r>
              <a:rPr sz="3000" b="1" dirty="0">
                <a:latin typeface="Times New Roman"/>
                <a:cs typeface="Times New Roman"/>
              </a:rPr>
              <a:t>tượng </a:t>
            </a:r>
            <a:r>
              <a:rPr sz="3000" b="1" spc="-5" dirty="0">
                <a:latin typeface="Times New Roman"/>
                <a:cs typeface="Times New Roman"/>
              </a:rPr>
              <a:t>đến</a:t>
            </a:r>
            <a:r>
              <a:rPr sz="3000" b="1" spc="-10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K  tâm </a:t>
            </a:r>
            <a:r>
              <a:rPr sz="3000" b="1" spc="-5" dirty="0">
                <a:latin typeface="Times New Roman"/>
                <a:cs typeface="Times New Roman"/>
              </a:rPr>
              <a:t>(thường dùng khoảng </a:t>
            </a:r>
            <a:r>
              <a:rPr sz="3000" b="1" dirty="0">
                <a:latin typeface="Times New Roman"/>
                <a:cs typeface="Times New Roman"/>
              </a:rPr>
              <a:t>cách</a:t>
            </a:r>
            <a:r>
              <a:rPr sz="3000" b="1" spc="-90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Euclidean).</a:t>
            </a:r>
            <a:endParaRPr sz="3000">
              <a:latin typeface="Times New Roman"/>
              <a:cs typeface="Times New Roman"/>
            </a:endParaRPr>
          </a:p>
          <a:p>
            <a:pPr marL="870585" lvl="1" indent="-515620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870585" algn="l"/>
                <a:tab pos="871219" algn="l"/>
              </a:tabLst>
            </a:pPr>
            <a:r>
              <a:rPr sz="3000" b="1" spc="-5" dirty="0">
                <a:latin typeface="Times New Roman"/>
                <a:cs typeface="Times New Roman"/>
              </a:rPr>
              <a:t>Nhóm </a:t>
            </a:r>
            <a:r>
              <a:rPr sz="3000" b="1" dirty="0">
                <a:latin typeface="Times New Roman"/>
                <a:cs typeface="Times New Roman"/>
              </a:rPr>
              <a:t>các </a:t>
            </a:r>
            <a:r>
              <a:rPr sz="3000" b="1" spc="-5" dirty="0">
                <a:latin typeface="Times New Roman"/>
                <a:cs typeface="Times New Roman"/>
              </a:rPr>
              <a:t>đối </a:t>
            </a:r>
            <a:r>
              <a:rPr sz="3000" b="1" dirty="0">
                <a:latin typeface="Times New Roman"/>
                <a:cs typeface="Times New Roman"/>
              </a:rPr>
              <a:t>tượng vào </a:t>
            </a:r>
            <a:r>
              <a:rPr sz="3000" b="1" spc="-5" dirty="0">
                <a:latin typeface="Times New Roman"/>
                <a:cs typeface="Times New Roman"/>
              </a:rPr>
              <a:t>nhóm </a:t>
            </a:r>
            <a:r>
              <a:rPr sz="3000" b="1" dirty="0">
                <a:latin typeface="Times New Roman"/>
                <a:cs typeface="Times New Roman"/>
              </a:rPr>
              <a:t>gần</a:t>
            </a:r>
            <a:r>
              <a:rPr sz="3000" b="1" spc="-60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nhất.</a:t>
            </a:r>
            <a:endParaRPr sz="3000">
              <a:latin typeface="Times New Roman"/>
              <a:cs typeface="Times New Roman"/>
            </a:endParaRPr>
          </a:p>
          <a:p>
            <a:pPr marL="870585" lvl="1" indent="-51562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870585" algn="l"/>
                <a:tab pos="871219" algn="l"/>
              </a:tabLst>
            </a:pPr>
            <a:r>
              <a:rPr sz="3000" b="1" spc="-5" dirty="0">
                <a:latin typeface="Times New Roman"/>
                <a:cs typeface="Times New Roman"/>
              </a:rPr>
              <a:t>Xác </a:t>
            </a:r>
            <a:r>
              <a:rPr sz="3000" b="1" spc="-10" dirty="0">
                <a:latin typeface="Times New Roman"/>
                <a:cs typeface="Times New Roman"/>
              </a:rPr>
              <a:t>định </a:t>
            </a:r>
            <a:r>
              <a:rPr sz="3000" b="1" dirty="0">
                <a:latin typeface="Times New Roman"/>
                <a:cs typeface="Times New Roman"/>
              </a:rPr>
              <a:t>lại tâm mới cho các</a:t>
            </a:r>
            <a:r>
              <a:rPr sz="3000" b="1" spc="-2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nhóm.</a:t>
            </a:r>
            <a:endParaRPr sz="3000">
              <a:latin typeface="Times New Roman"/>
              <a:cs typeface="Times New Roman"/>
            </a:endParaRPr>
          </a:p>
          <a:p>
            <a:pPr marL="870585" marR="5080" lvl="1" indent="-51562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870585" algn="l"/>
                <a:tab pos="871219" algn="l"/>
              </a:tabLst>
            </a:pPr>
            <a:r>
              <a:rPr sz="3000" b="1" dirty="0">
                <a:latin typeface="Times New Roman"/>
                <a:cs typeface="Times New Roman"/>
              </a:rPr>
              <a:t>Thực </a:t>
            </a:r>
            <a:r>
              <a:rPr sz="3000" b="1" spc="-5" dirty="0">
                <a:latin typeface="Times New Roman"/>
                <a:cs typeface="Times New Roman"/>
              </a:rPr>
              <a:t>hiện </a:t>
            </a:r>
            <a:r>
              <a:rPr sz="3000" b="1" dirty="0">
                <a:latin typeface="Times New Roman"/>
                <a:cs typeface="Times New Roman"/>
              </a:rPr>
              <a:t>lại </a:t>
            </a:r>
            <a:r>
              <a:rPr sz="3000" b="1" spc="-5" dirty="0">
                <a:latin typeface="Times New Roman"/>
                <a:cs typeface="Times New Roman"/>
              </a:rPr>
              <a:t>bước </a:t>
            </a:r>
            <a:r>
              <a:rPr sz="3000" b="1" dirty="0">
                <a:latin typeface="Times New Roman"/>
                <a:cs typeface="Times New Roman"/>
              </a:rPr>
              <a:t>2 cho </a:t>
            </a:r>
            <a:r>
              <a:rPr sz="3000" b="1" spc="-5" dirty="0">
                <a:latin typeface="Times New Roman"/>
                <a:cs typeface="Times New Roman"/>
              </a:rPr>
              <a:t>đến khi không </a:t>
            </a:r>
            <a:r>
              <a:rPr sz="3000" b="1" dirty="0">
                <a:latin typeface="Times New Roman"/>
                <a:cs typeface="Times New Roman"/>
              </a:rPr>
              <a:t>có </a:t>
            </a:r>
            <a:r>
              <a:rPr sz="3000" b="1" spc="-5" dirty="0">
                <a:latin typeface="Times New Roman"/>
                <a:cs typeface="Times New Roman"/>
              </a:rPr>
              <a:t>sự  </a:t>
            </a:r>
            <a:r>
              <a:rPr sz="3000" b="1" dirty="0">
                <a:latin typeface="Times New Roman"/>
                <a:cs typeface="Times New Roman"/>
              </a:rPr>
              <a:t>thay </a:t>
            </a:r>
            <a:r>
              <a:rPr sz="3000" b="1" spc="-5" dirty="0">
                <a:latin typeface="Times New Roman"/>
                <a:cs typeface="Times New Roman"/>
              </a:rPr>
              <a:t>đổi nhóm nào </a:t>
            </a:r>
            <a:r>
              <a:rPr sz="3000" b="1" dirty="0">
                <a:latin typeface="Times New Roman"/>
                <a:cs typeface="Times New Roman"/>
              </a:rPr>
              <a:t>của các </a:t>
            </a:r>
            <a:r>
              <a:rPr sz="3000" b="1" spc="-5" dirty="0">
                <a:latin typeface="Times New Roman"/>
                <a:cs typeface="Times New Roman"/>
              </a:rPr>
              <a:t>đối</a:t>
            </a:r>
            <a:r>
              <a:rPr sz="3000" b="1" spc="-4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tượng.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52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340" y="784605"/>
            <a:ext cx="67760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Times New Roman"/>
                <a:cs typeface="Times New Roman"/>
              </a:rPr>
              <a:t>Ví </a:t>
            </a:r>
            <a:r>
              <a:rPr sz="2400" b="0" dirty="0">
                <a:latin typeface="Times New Roman"/>
                <a:cs typeface="Times New Roman"/>
              </a:rPr>
              <a:t>dụ: phân lớp cho ảnh I </a:t>
            </a:r>
            <a:r>
              <a:rPr sz="2400" b="0" spc="-5" dirty="0">
                <a:latin typeface="Times New Roman"/>
                <a:cs typeface="Times New Roman"/>
              </a:rPr>
              <a:t>sau </a:t>
            </a:r>
            <a:r>
              <a:rPr sz="2400" b="0" dirty="0">
                <a:latin typeface="Times New Roman"/>
                <a:cs typeface="Times New Roman"/>
              </a:rPr>
              <a:t>theo thuật toán</a:t>
            </a:r>
            <a:r>
              <a:rPr sz="2400" b="0" spc="-100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Times New Roman"/>
                <a:cs typeface="Times New Roman"/>
              </a:rPr>
              <a:t>K-means: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2674111"/>
            <a:ext cx="47193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Giả </a:t>
            </a:r>
            <a:r>
              <a:rPr sz="2400" dirty="0">
                <a:latin typeface="Times New Roman"/>
                <a:cs typeface="Times New Roman"/>
              </a:rPr>
              <a:t>sử ta </a:t>
            </a:r>
            <a:r>
              <a:rPr sz="2400" spc="-5" dirty="0">
                <a:latin typeface="Times New Roman"/>
                <a:cs typeface="Times New Roman"/>
              </a:rPr>
              <a:t>muốn </a:t>
            </a:r>
            <a:r>
              <a:rPr sz="2400" dirty="0">
                <a:latin typeface="Times New Roman"/>
                <a:cs typeface="Times New Roman"/>
              </a:rPr>
              <a:t>phân </a:t>
            </a:r>
            <a:r>
              <a:rPr sz="2400" spc="-5" dirty="0">
                <a:latin typeface="Times New Roman"/>
                <a:cs typeface="Times New Roman"/>
              </a:rPr>
              <a:t>thành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4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nhóm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k 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88635" y="1539239"/>
            <a:ext cx="3932554" cy="4036060"/>
            <a:chOff x="5088635" y="1539239"/>
            <a:chExt cx="3932554" cy="4036060"/>
          </a:xfrm>
        </p:grpSpPr>
        <p:sp>
          <p:nvSpPr>
            <p:cNvPr id="7" name="object 7"/>
            <p:cNvSpPr/>
            <p:nvPr/>
          </p:nvSpPr>
          <p:spPr>
            <a:xfrm>
              <a:off x="5088635" y="2590800"/>
              <a:ext cx="3932040" cy="2984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28231" y="1563623"/>
              <a:ext cx="381000" cy="990600"/>
            </a:xfrm>
            <a:custGeom>
              <a:avLst/>
              <a:gdLst/>
              <a:ahLst/>
              <a:cxnLst/>
              <a:rect l="l" t="t" r="r" b="b"/>
              <a:pathLst>
                <a:path w="381000" h="990600">
                  <a:moveTo>
                    <a:pt x="190499" y="0"/>
                  </a:moveTo>
                  <a:lnTo>
                    <a:pt x="139876" y="17691"/>
                  </a:lnTo>
                  <a:lnTo>
                    <a:pt x="94375" y="67620"/>
                  </a:lnTo>
                  <a:lnTo>
                    <a:pt x="74114" y="103198"/>
                  </a:lnTo>
                  <a:lnTo>
                    <a:pt x="55816" y="145065"/>
                  </a:lnTo>
                  <a:lnTo>
                    <a:pt x="39709" y="192632"/>
                  </a:lnTo>
                  <a:lnTo>
                    <a:pt x="26020" y="245307"/>
                  </a:lnTo>
                  <a:lnTo>
                    <a:pt x="14978" y="302502"/>
                  </a:lnTo>
                  <a:lnTo>
                    <a:pt x="6808" y="363625"/>
                  </a:lnTo>
                  <a:lnTo>
                    <a:pt x="1740" y="428088"/>
                  </a:lnTo>
                  <a:lnTo>
                    <a:pt x="0" y="495300"/>
                  </a:lnTo>
                  <a:lnTo>
                    <a:pt x="1740" y="562511"/>
                  </a:lnTo>
                  <a:lnTo>
                    <a:pt x="6808" y="626974"/>
                  </a:lnTo>
                  <a:lnTo>
                    <a:pt x="14978" y="688097"/>
                  </a:lnTo>
                  <a:lnTo>
                    <a:pt x="26020" y="745292"/>
                  </a:lnTo>
                  <a:lnTo>
                    <a:pt x="39709" y="797967"/>
                  </a:lnTo>
                  <a:lnTo>
                    <a:pt x="55816" y="845534"/>
                  </a:lnTo>
                  <a:lnTo>
                    <a:pt x="74114" y="887401"/>
                  </a:lnTo>
                  <a:lnTo>
                    <a:pt x="94375" y="922979"/>
                  </a:lnTo>
                  <a:lnTo>
                    <a:pt x="139876" y="972908"/>
                  </a:lnTo>
                  <a:lnTo>
                    <a:pt x="190499" y="990600"/>
                  </a:lnTo>
                  <a:lnTo>
                    <a:pt x="216338" y="986078"/>
                  </a:lnTo>
                  <a:lnTo>
                    <a:pt x="264628" y="951678"/>
                  </a:lnTo>
                  <a:lnTo>
                    <a:pt x="306885" y="887401"/>
                  </a:lnTo>
                  <a:lnTo>
                    <a:pt x="325183" y="845534"/>
                  </a:lnTo>
                  <a:lnTo>
                    <a:pt x="341290" y="797967"/>
                  </a:lnTo>
                  <a:lnTo>
                    <a:pt x="354979" y="745292"/>
                  </a:lnTo>
                  <a:lnTo>
                    <a:pt x="366021" y="688097"/>
                  </a:lnTo>
                  <a:lnTo>
                    <a:pt x="374191" y="626974"/>
                  </a:lnTo>
                  <a:lnTo>
                    <a:pt x="379259" y="562511"/>
                  </a:lnTo>
                  <a:lnTo>
                    <a:pt x="380999" y="495300"/>
                  </a:lnTo>
                  <a:lnTo>
                    <a:pt x="379259" y="428088"/>
                  </a:lnTo>
                  <a:lnTo>
                    <a:pt x="374191" y="363625"/>
                  </a:lnTo>
                  <a:lnTo>
                    <a:pt x="366021" y="302502"/>
                  </a:lnTo>
                  <a:lnTo>
                    <a:pt x="354979" y="245307"/>
                  </a:lnTo>
                  <a:lnTo>
                    <a:pt x="341290" y="192632"/>
                  </a:lnTo>
                  <a:lnTo>
                    <a:pt x="325183" y="145065"/>
                  </a:lnTo>
                  <a:lnTo>
                    <a:pt x="306885" y="103198"/>
                  </a:lnTo>
                  <a:lnTo>
                    <a:pt x="286624" y="67620"/>
                  </a:lnTo>
                  <a:lnTo>
                    <a:pt x="241123" y="17691"/>
                  </a:lnTo>
                  <a:lnTo>
                    <a:pt x="1904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28231" y="1563623"/>
              <a:ext cx="381000" cy="990600"/>
            </a:xfrm>
            <a:custGeom>
              <a:avLst/>
              <a:gdLst/>
              <a:ahLst/>
              <a:cxnLst/>
              <a:rect l="l" t="t" r="r" b="b"/>
              <a:pathLst>
                <a:path w="381000" h="990600">
                  <a:moveTo>
                    <a:pt x="0" y="495300"/>
                  </a:moveTo>
                  <a:lnTo>
                    <a:pt x="1740" y="428088"/>
                  </a:lnTo>
                  <a:lnTo>
                    <a:pt x="6808" y="363625"/>
                  </a:lnTo>
                  <a:lnTo>
                    <a:pt x="14978" y="302502"/>
                  </a:lnTo>
                  <a:lnTo>
                    <a:pt x="26020" y="245307"/>
                  </a:lnTo>
                  <a:lnTo>
                    <a:pt x="39709" y="192632"/>
                  </a:lnTo>
                  <a:lnTo>
                    <a:pt x="55816" y="145065"/>
                  </a:lnTo>
                  <a:lnTo>
                    <a:pt x="74114" y="103198"/>
                  </a:lnTo>
                  <a:lnTo>
                    <a:pt x="94375" y="67620"/>
                  </a:lnTo>
                  <a:lnTo>
                    <a:pt x="139876" y="17691"/>
                  </a:lnTo>
                  <a:lnTo>
                    <a:pt x="190499" y="0"/>
                  </a:lnTo>
                  <a:lnTo>
                    <a:pt x="216338" y="4521"/>
                  </a:lnTo>
                  <a:lnTo>
                    <a:pt x="264628" y="38921"/>
                  </a:lnTo>
                  <a:lnTo>
                    <a:pt x="306885" y="103198"/>
                  </a:lnTo>
                  <a:lnTo>
                    <a:pt x="325183" y="145065"/>
                  </a:lnTo>
                  <a:lnTo>
                    <a:pt x="341290" y="192632"/>
                  </a:lnTo>
                  <a:lnTo>
                    <a:pt x="354979" y="245307"/>
                  </a:lnTo>
                  <a:lnTo>
                    <a:pt x="366021" y="302502"/>
                  </a:lnTo>
                  <a:lnTo>
                    <a:pt x="374191" y="363625"/>
                  </a:lnTo>
                  <a:lnTo>
                    <a:pt x="379259" y="428088"/>
                  </a:lnTo>
                  <a:lnTo>
                    <a:pt x="380999" y="495300"/>
                  </a:lnTo>
                  <a:lnTo>
                    <a:pt x="379259" y="562511"/>
                  </a:lnTo>
                  <a:lnTo>
                    <a:pt x="374191" y="626974"/>
                  </a:lnTo>
                  <a:lnTo>
                    <a:pt x="366021" y="688097"/>
                  </a:lnTo>
                  <a:lnTo>
                    <a:pt x="354979" y="745292"/>
                  </a:lnTo>
                  <a:lnTo>
                    <a:pt x="341290" y="797967"/>
                  </a:lnTo>
                  <a:lnTo>
                    <a:pt x="325183" y="845534"/>
                  </a:lnTo>
                  <a:lnTo>
                    <a:pt x="306885" y="887401"/>
                  </a:lnTo>
                  <a:lnTo>
                    <a:pt x="286624" y="922979"/>
                  </a:lnTo>
                  <a:lnTo>
                    <a:pt x="241123" y="972908"/>
                  </a:lnTo>
                  <a:lnTo>
                    <a:pt x="190499" y="990600"/>
                  </a:lnTo>
                  <a:lnTo>
                    <a:pt x="164661" y="986078"/>
                  </a:lnTo>
                  <a:lnTo>
                    <a:pt x="116371" y="951678"/>
                  </a:lnTo>
                  <a:lnTo>
                    <a:pt x="74114" y="887401"/>
                  </a:lnTo>
                  <a:lnTo>
                    <a:pt x="55816" y="845534"/>
                  </a:lnTo>
                  <a:lnTo>
                    <a:pt x="39709" y="797967"/>
                  </a:lnTo>
                  <a:lnTo>
                    <a:pt x="26020" y="745292"/>
                  </a:lnTo>
                  <a:lnTo>
                    <a:pt x="14978" y="688097"/>
                  </a:lnTo>
                  <a:lnTo>
                    <a:pt x="6808" y="626974"/>
                  </a:lnTo>
                  <a:lnTo>
                    <a:pt x="1740" y="562511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3599" y="1543811"/>
              <a:ext cx="381000" cy="990600"/>
            </a:xfrm>
            <a:custGeom>
              <a:avLst/>
              <a:gdLst/>
              <a:ahLst/>
              <a:cxnLst/>
              <a:rect l="l" t="t" r="r" b="b"/>
              <a:pathLst>
                <a:path w="381000" h="990600">
                  <a:moveTo>
                    <a:pt x="190500" y="0"/>
                  </a:moveTo>
                  <a:lnTo>
                    <a:pt x="139876" y="17691"/>
                  </a:lnTo>
                  <a:lnTo>
                    <a:pt x="94375" y="67620"/>
                  </a:lnTo>
                  <a:lnTo>
                    <a:pt x="74114" y="103198"/>
                  </a:lnTo>
                  <a:lnTo>
                    <a:pt x="55816" y="145065"/>
                  </a:lnTo>
                  <a:lnTo>
                    <a:pt x="39709" y="192632"/>
                  </a:lnTo>
                  <a:lnTo>
                    <a:pt x="26020" y="245307"/>
                  </a:lnTo>
                  <a:lnTo>
                    <a:pt x="14978" y="302502"/>
                  </a:lnTo>
                  <a:lnTo>
                    <a:pt x="6808" y="363625"/>
                  </a:lnTo>
                  <a:lnTo>
                    <a:pt x="1740" y="428088"/>
                  </a:lnTo>
                  <a:lnTo>
                    <a:pt x="0" y="495300"/>
                  </a:lnTo>
                  <a:lnTo>
                    <a:pt x="1740" y="562511"/>
                  </a:lnTo>
                  <a:lnTo>
                    <a:pt x="6808" y="626974"/>
                  </a:lnTo>
                  <a:lnTo>
                    <a:pt x="14978" y="688097"/>
                  </a:lnTo>
                  <a:lnTo>
                    <a:pt x="26020" y="745292"/>
                  </a:lnTo>
                  <a:lnTo>
                    <a:pt x="39709" y="797967"/>
                  </a:lnTo>
                  <a:lnTo>
                    <a:pt x="55816" y="845534"/>
                  </a:lnTo>
                  <a:lnTo>
                    <a:pt x="74114" y="887401"/>
                  </a:lnTo>
                  <a:lnTo>
                    <a:pt x="94375" y="922979"/>
                  </a:lnTo>
                  <a:lnTo>
                    <a:pt x="139876" y="972908"/>
                  </a:lnTo>
                  <a:lnTo>
                    <a:pt x="190500" y="990600"/>
                  </a:lnTo>
                  <a:lnTo>
                    <a:pt x="216338" y="986078"/>
                  </a:lnTo>
                  <a:lnTo>
                    <a:pt x="264628" y="951678"/>
                  </a:lnTo>
                  <a:lnTo>
                    <a:pt x="306885" y="887401"/>
                  </a:lnTo>
                  <a:lnTo>
                    <a:pt x="325183" y="845534"/>
                  </a:lnTo>
                  <a:lnTo>
                    <a:pt x="341290" y="797967"/>
                  </a:lnTo>
                  <a:lnTo>
                    <a:pt x="354979" y="745292"/>
                  </a:lnTo>
                  <a:lnTo>
                    <a:pt x="366021" y="688097"/>
                  </a:lnTo>
                  <a:lnTo>
                    <a:pt x="374191" y="626974"/>
                  </a:lnTo>
                  <a:lnTo>
                    <a:pt x="379259" y="562511"/>
                  </a:lnTo>
                  <a:lnTo>
                    <a:pt x="381000" y="495300"/>
                  </a:lnTo>
                  <a:lnTo>
                    <a:pt x="379259" y="428088"/>
                  </a:lnTo>
                  <a:lnTo>
                    <a:pt x="374191" y="363625"/>
                  </a:lnTo>
                  <a:lnTo>
                    <a:pt x="366021" y="302502"/>
                  </a:lnTo>
                  <a:lnTo>
                    <a:pt x="354979" y="245307"/>
                  </a:lnTo>
                  <a:lnTo>
                    <a:pt x="341290" y="192632"/>
                  </a:lnTo>
                  <a:lnTo>
                    <a:pt x="325183" y="145065"/>
                  </a:lnTo>
                  <a:lnTo>
                    <a:pt x="306885" y="103198"/>
                  </a:lnTo>
                  <a:lnTo>
                    <a:pt x="286624" y="67620"/>
                  </a:lnTo>
                  <a:lnTo>
                    <a:pt x="241123" y="17691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599" y="1543811"/>
              <a:ext cx="381000" cy="990600"/>
            </a:xfrm>
            <a:custGeom>
              <a:avLst/>
              <a:gdLst/>
              <a:ahLst/>
              <a:cxnLst/>
              <a:rect l="l" t="t" r="r" b="b"/>
              <a:pathLst>
                <a:path w="381000" h="990600">
                  <a:moveTo>
                    <a:pt x="0" y="495300"/>
                  </a:moveTo>
                  <a:lnTo>
                    <a:pt x="1740" y="428088"/>
                  </a:lnTo>
                  <a:lnTo>
                    <a:pt x="6808" y="363625"/>
                  </a:lnTo>
                  <a:lnTo>
                    <a:pt x="14978" y="302502"/>
                  </a:lnTo>
                  <a:lnTo>
                    <a:pt x="26020" y="245307"/>
                  </a:lnTo>
                  <a:lnTo>
                    <a:pt x="39709" y="192632"/>
                  </a:lnTo>
                  <a:lnTo>
                    <a:pt x="55816" y="145065"/>
                  </a:lnTo>
                  <a:lnTo>
                    <a:pt x="74114" y="103198"/>
                  </a:lnTo>
                  <a:lnTo>
                    <a:pt x="94375" y="67620"/>
                  </a:lnTo>
                  <a:lnTo>
                    <a:pt x="139876" y="17691"/>
                  </a:lnTo>
                  <a:lnTo>
                    <a:pt x="190500" y="0"/>
                  </a:lnTo>
                  <a:lnTo>
                    <a:pt x="216338" y="4521"/>
                  </a:lnTo>
                  <a:lnTo>
                    <a:pt x="264628" y="38921"/>
                  </a:lnTo>
                  <a:lnTo>
                    <a:pt x="306885" y="103198"/>
                  </a:lnTo>
                  <a:lnTo>
                    <a:pt x="325183" y="145065"/>
                  </a:lnTo>
                  <a:lnTo>
                    <a:pt x="341290" y="192632"/>
                  </a:lnTo>
                  <a:lnTo>
                    <a:pt x="354979" y="245307"/>
                  </a:lnTo>
                  <a:lnTo>
                    <a:pt x="366021" y="302502"/>
                  </a:lnTo>
                  <a:lnTo>
                    <a:pt x="374191" y="363625"/>
                  </a:lnTo>
                  <a:lnTo>
                    <a:pt x="379259" y="428088"/>
                  </a:lnTo>
                  <a:lnTo>
                    <a:pt x="381000" y="495300"/>
                  </a:lnTo>
                  <a:lnTo>
                    <a:pt x="379259" y="562511"/>
                  </a:lnTo>
                  <a:lnTo>
                    <a:pt x="374191" y="626974"/>
                  </a:lnTo>
                  <a:lnTo>
                    <a:pt x="366021" y="688097"/>
                  </a:lnTo>
                  <a:lnTo>
                    <a:pt x="354979" y="745292"/>
                  </a:lnTo>
                  <a:lnTo>
                    <a:pt x="341290" y="797967"/>
                  </a:lnTo>
                  <a:lnTo>
                    <a:pt x="325183" y="845534"/>
                  </a:lnTo>
                  <a:lnTo>
                    <a:pt x="306885" y="887401"/>
                  </a:lnTo>
                  <a:lnTo>
                    <a:pt x="286624" y="922979"/>
                  </a:lnTo>
                  <a:lnTo>
                    <a:pt x="241123" y="972908"/>
                  </a:lnTo>
                  <a:lnTo>
                    <a:pt x="190500" y="990600"/>
                  </a:lnTo>
                  <a:lnTo>
                    <a:pt x="164661" y="986078"/>
                  </a:lnTo>
                  <a:lnTo>
                    <a:pt x="116371" y="951678"/>
                  </a:lnTo>
                  <a:lnTo>
                    <a:pt x="74114" y="887401"/>
                  </a:lnTo>
                  <a:lnTo>
                    <a:pt x="55816" y="845534"/>
                  </a:lnTo>
                  <a:lnTo>
                    <a:pt x="39709" y="797967"/>
                  </a:lnTo>
                  <a:lnTo>
                    <a:pt x="26020" y="745292"/>
                  </a:lnTo>
                  <a:lnTo>
                    <a:pt x="14978" y="688097"/>
                  </a:lnTo>
                  <a:lnTo>
                    <a:pt x="6808" y="626974"/>
                  </a:lnTo>
                  <a:lnTo>
                    <a:pt x="1740" y="562511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51295" y="1816687"/>
            <a:ext cx="78486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i="1" spc="15" dirty="0">
                <a:latin typeface="Times New Roman"/>
                <a:cs typeface="Times New Roman"/>
              </a:rPr>
              <a:t>I </a:t>
            </a:r>
            <a:r>
              <a:rPr sz="3000" spc="25" dirty="0">
                <a:latin typeface="Symbol"/>
                <a:cs typeface="Symbol"/>
              </a:rPr>
              <a:t></a:t>
            </a:r>
            <a:r>
              <a:rPr sz="3000" spc="114" dirty="0">
                <a:latin typeface="Times New Roman"/>
                <a:cs typeface="Times New Roman"/>
              </a:rPr>
              <a:t> </a:t>
            </a:r>
            <a:r>
              <a:rPr sz="4500" spc="22" baseline="-16666" dirty="0">
                <a:latin typeface="Symbol"/>
                <a:cs typeface="Symbol"/>
              </a:rPr>
              <a:t></a:t>
            </a:r>
            <a:endParaRPr sz="4500" baseline="-16666">
              <a:latin typeface="Symbol"/>
              <a:cs typeface="Symbo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023609" y="1175131"/>
            <a:ext cx="209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85751" y="1158730"/>
            <a:ext cx="2312035" cy="152209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734060">
              <a:lnSpc>
                <a:spcPct val="100000"/>
              </a:lnSpc>
              <a:spcBef>
                <a:spcPts val="334"/>
              </a:spcBef>
              <a:tabLst>
                <a:tab pos="1252220" algn="l"/>
                <a:tab pos="1736089" algn="l"/>
              </a:tabLst>
            </a:pPr>
            <a:r>
              <a:rPr sz="3000" b="1" baseline="4166" dirty="0">
                <a:latin typeface="Times New Roman"/>
                <a:cs typeface="Times New Roman"/>
              </a:rPr>
              <a:t>B	</a:t>
            </a:r>
            <a:r>
              <a:rPr sz="2000" b="1" dirty="0">
                <a:latin typeface="Times New Roman"/>
                <a:cs typeface="Times New Roman"/>
              </a:rPr>
              <a:t>C	</a:t>
            </a:r>
            <a:r>
              <a:rPr sz="3000" b="1" baseline="1388" dirty="0">
                <a:latin typeface="Times New Roman"/>
                <a:cs typeface="Times New Roman"/>
              </a:rPr>
              <a:t>D</a:t>
            </a:r>
            <a:endParaRPr sz="3000" baseline="1388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345"/>
              </a:spcBef>
              <a:tabLst>
                <a:tab pos="772795" algn="l"/>
                <a:tab pos="1320165" algn="l"/>
                <a:tab pos="1863725" algn="l"/>
              </a:tabLst>
            </a:pPr>
            <a:r>
              <a:rPr sz="4500" spc="22" baseline="-4629" dirty="0">
                <a:latin typeface="Symbol"/>
                <a:cs typeface="Symbol"/>
              </a:rPr>
              <a:t></a:t>
            </a:r>
            <a:r>
              <a:rPr sz="4500" spc="-615" baseline="-4629" dirty="0">
                <a:latin typeface="Times New Roman"/>
                <a:cs typeface="Times New Roman"/>
              </a:rPr>
              <a:t> </a:t>
            </a:r>
            <a:r>
              <a:rPr sz="3000" spc="25" dirty="0">
                <a:latin typeface="Times New Roman"/>
                <a:cs typeface="Times New Roman"/>
              </a:rPr>
              <a:t>1	2	4	</a:t>
            </a:r>
            <a:r>
              <a:rPr sz="3000" spc="85" dirty="0">
                <a:latin typeface="Times New Roman"/>
                <a:cs typeface="Times New Roman"/>
              </a:rPr>
              <a:t>5</a:t>
            </a:r>
            <a:r>
              <a:rPr sz="4500" spc="127" baseline="-4629" dirty="0">
                <a:latin typeface="Symbol"/>
                <a:cs typeface="Symbol"/>
              </a:rPr>
              <a:t></a:t>
            </a:r>
            <a:endParaRPr sz="4500" baseline="-4629">
              <a:latin typeface="Symbol"/>
              <a:cs typeface="Symbol"/>
            </a:endParaRPr>
          </a:p>
          <a:p>
            <a:pPr marL="63500">
              <a:lnSpc>
                <a:spcPts val="2155"/>
              </a:lnSpc>
              <a:spcBef>
                <a:spcPts val="894"/>
              </a:spcBef>
              <a:tabLst>
                <a:tab pos="767080" algn="l"/>
                <a:tab pos="1320800" algn="l"/>
                <a:tab pos="1868170" algn="l"/>
              </a:tabLst>
            </a:pPr>
            <a:r>
              <a:rPr sz="4500" spc="22" baseline="-12962" dirty="0">
                <a:latin typeface="Symbol"/>
                <a:cs typeface="Symbol"/>
              </a:rPr>
              <a:t></a:t>
            </a:r>
            <a:r>
              <a:rPr sz="4500" spc="-615" baseline="-12962" dirty="0">
                <a:latin typeface="Times New Roman"/>
                <a:cs typeface="Times New Roman"/>
              </a:rPr>
              <a:t> </a:t>
            </a:r>
            <a:r>
              <a:rPr sz="3000" spc="25" dirty="0">
                <a:latin typeface="Times New Roman"/>
                <a:cs typeface="Times New Roman"/>
              </a:rPr>
              <a:t>1	1	3	</a:t>
            </a:r>
            <a:r>
              <a:rPr sz="3000" spc="70" dirty="0">
                <a:latin typeface="Times New Roman"/>
                <a:cs typeface="Times New Roman"/>
              </a:rPr>
              <a:t>4</a:t>
            </a:r>
            <a:r>
              <a:rPr sz="4500" spc="104" baseline="25925" dirty="0">
                <a:latin typeface="Symbol"/>
                <a:cs typeface="Symbol"/>
              </a:rPr>
              <a:t></a:t>
            </a:r>
            <a:endParaRPr sz="4500" baseline="25925">
              <a:latin typeface="Symbol"/>
              <a:cs typeface="Symbol"/>
            </a:endParaRPr>
          </a:p>
          <a:p>
            <a:pPr marR="81280" algn="r">
              <a:lnSpc>
                <a:spcPts val="2155"/>
              </a:lnSpc>
            </a:pPr>
            <a:r>
              <a:rPr sz="3000" spc="15" dirty="0">
                <a:latin typeface="Symbol"/>
                <a:cs typeface="Symbol"/>
              </a:rPr>
              <a:t>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0610" y="1228449"/>
            <a:ext cx="1480820" cy="116776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994"/>
              </a:spcBef>
              <a:tabLst>
                <a:tab pos="565150" algn="l"/>
                <a:tab pos="1109345" algn="l"/>
              </a:tabLst>
            </a:pPr>
            <a:r>
              <a:rPr sz="3000" spc="25" dirty="0">
                <a:latin typeface="Times New Roman"/>
                <a:cs typeface="Times New Roman"/>
              </a:rPr>
              <a:t>2	4	</a:t>
            </a:r>
            <a:r>
              <a:rPr sz="3000" spc="150" dirty="0">
                <a:latin typeface="Times New Roman"/>
                <a:cs typeface="Times New Roman"/>
              </a:rPr>
              <a:t>5</a:t>
            </a:r>
            <a:r>
              <a:rPr sz="4500" spc="22" baseline="-4629" dirty="0">
                <a:latin typeface="Symbol"/>
                <a:cs typeface="Symbol"/>
              </a:rPr>
              <a:t></a:t>
            </a:r>
            <a:endParaRPr sz="4500" baseline="-4629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565785" algn="l"/>
              </a:tabLst>
            </a:pPr>
            <a:r>
              <a:rPr sz="3000" spc="25" dirty="0">
                <a:latin typeface="Times New Roman"/>
                <a:cs typeface="Times New Roman"/>
              </a:rPr>
              <a:t>1	3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1195" y="1621615"/>
            <a:ext cx="10223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i="1" spc="15" dirty="0">
                <a:latin typeface="Times New Roman"/>
                <a:cs typeface="Times New Roman"/>
              </a:rPr>
              <a:t>I </a:t>
            </a:r>
            <a:r>
              <a:rPr sz="3000" spc="25" dirty="0">
                <a:latin typeface="Symbol"/>
                <a:cs typeface="Symbol"/>
              </a:rPr>
              <a:t>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4500" spc="22" baseline="36111" dirty="0">
                <a:latin typeface="Symbol"/>
                <a:cs typeface="Symbol"/>
              </a:rPr>
              <a:t></a:t>
            </a:r>
            <a:r>
              <a:rPr sz="4500" spc="-480" baseline="36111" dirty="0">
                <a:latin typeface="Times New Roman"/>
                <a:cs typeface="Times New Roman"/>
              </a:rPr>
              <a:t> </a:t>
            </a:r>
            <a:r>
              <a:rPr sz="4500" spc="37" baseline="40740" dirty="0">
                <a:latin typeface="Times New Roman"/>
                <a:cs typeface="Times New Roman"/>
              </a:rPr>
              <a:t>1</a:t>
            </a:r>
            <a:endParaRPr sz="4500" baseline="4074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1051" y="1736877"/>
            <a:ext cx="46228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15" dirty="0">
                <a:latin typeface="Symbol"/>
                <a:cs typeface="Symbol"/>
              </a:rPr>
              <a:t></a:t>
            </a:r>
            <a:r>
              <a:rPr sz="3000" spc="-459" dirty="0">
                <a:latin typeface="Times New Roman"/>
                <a:cs typeface="Times New Roman"/>
              </a:rPr>
              <a:t> </a:t>
            </a:r>
            <a:r>
              <a:rPr sz="4500" spc="37" baseline="-25925" dirty="0">
                <a:latin typeface="Times New Roman"/>
                <a:cs typeface="Times New Roman"/>
              </a:rPr>
              <a:t>1</a:t>
            </a:r>
            <a:endParaRPr sz="4500" baseline="-2592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05802" y="1736877"/>
            <a:ext cx="43116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500" spc="104" baseline="-25925" dirty="0">
                <a:latin typeface="Times New Roman"/>
                <a:cs typeface="Times New Roman"/>
              </a:rPr>
              <a:t>4</a:t>
            </a:r>
            <a:r>
              <a:rPr sz="3000" spc="70" dirty="0">
                <a:latin typeface="Symbol"/>
                <a:cs typeface="Symbol"/>
              </a:rPr>
              <a:t>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26451" y="2002861"/>
            <a:ext cx="218503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23110" algn="l"/>
              </a:tabLst>
            </a:pPr>
            <a:r>
              <a:rPr sz="3000" spc="15" dirty="0">
                <a:latin typeface="Symbol"/>
                <a:cs typeface="Symbol"/>
              </a:rPr>
              <a:t></a:t>
            </a:r>
            <a:r>
              <a:rPr sz="3000" spc="15" dirty="0">
                <a:latin typeface="Times New Roman"/>
                <a:cs typeface="Times New Roman"/>
              </a:rPr>
              <a:t>	</a:t>
            </a:r>
            <a:r>
              <a:rPr sz="3000" spc="15" dirty="0">
                <a:latin typeface="Symbol"/>
                <a:cs typeface="Symbol"/>
              </a:rPr>
              <a:t></a:t>
            </a:r>
            <a:endParaRPr sz="30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1140" y="2361789"/>
            <a:ext cx="8759190" cy="382968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Với </a:t>
            </a:r>
            <a:r>
              <a:rPr sz="3200" b="1" dirty="0">
                <a:latin typeface="Times New Roman"/>
                <a:cs typeface="Times New Roman"/>
              </a:rPr>
              <a:t>một tập </a:t>
            </a:r>
            <a:r>
              <a:rPr sz="3200" b="1" spc="5" dirty="0">
                <a:latin typeface="Times New Roman"/>
                <a:cs typeface="Times New Roman"/>
              </a:rPr>
              <a:t>gồm </a:t>
            </a:r>
            <a:r>
              <a:rPr sz="3200" b="1" i="1" dirty="0">
                <a:latin typeface="Times New Roman"/>
                <a:cs typeface="Times New Roman"/>
              </a:rPr>
              <a:t>m </a:t>
            </a:r>
            <a:r>
              <a:rPr sz="3200" b="1" spc="-5" dirty="0">
                <a:latin typeface="Times New Roman"/>
                <a:cs typeface="Times New Roman"/>
              </a:rPr>
              <a:t>đối</a:t>
            </a:r>
            <a:r>
              <a:rPr sz="3200" b="1" spc="-8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tượng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Khoảng </a:t>
            </a:r>
            <a:r>
              <a:rPr sz="3200" b="1" dirty="0">
                <a:latin typeface="Times New Roman"/>
                <a:cs typeface="Times New Roman"/>
              </a:rPr>
              <a:t>cách </a:t>
            </a:r>
            <a:r>
              <a:rPr sz="3200" b="1" spc="-5" dirty="0">
                <a:latin typeface="Times New Roman"/>
                <a:cs typeface="Times New Roman"/>
              </a:rPr>
              <a:t>giữa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đối </a:t>
            </a:r>
            <a:r>
              <a:rPr sz="3200" b="1" dirty="0">
                <a:latin typeface="Times New Roman"/>
                <a:cs typeface="Times New Roman"/>
              </a:rPr>
              <a:t>tượng </a:t>
            </a:r>
            <a:r>
              <a:rPr sz="3200" b="1" spc="-5" dirty="0">
                <a:latin typeface="Times New Roman"/>
                <a:cs typeface="Times New Roman"/>
              </a:rPr>
              <a:t>có thể được </a:t>
            </a:r>
            <a:r>
              <a:rPr sz="3200" b="1" dirty="0">
                <a:latin typeface="Times New Roman"/>
                <a:cs typeface="Times New Roman"/>
              </a:rPr>
              <a:t>xác  </a:t>
            </a:r>
            <a:r>
              <a:rPr sz="3200" b="1" spc="-5" dirty="0">
                <a:latin typeface="Times New Roman"/>
                <a:cs typeface="Times New Roman"/>
              </a:rPr>
              <a:t>định như là đại </a:t>
            </a:r>
            <a:r>
              <a:rPr sz="3200" b="1" dirty="0">
                <a:latin typeface="Times New Roman"/>
                <a:cs typeface="Times New Roman"/>
              </a:rPr>
              <a:t>lượng </a:t>
            </a:r>
            <a:r>
              <a:rPr sz="3200" b="1" spc="-5" dirty="0">
                <a:latin typeface="Times New Roman"/>
                <a:cs typeface="Times New Roman"/>
              </a:rPr>
              <a:t>để phân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lớp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Khoảng </a:t>
            </a:r>
            <a:r>
              <a:rPr sz="3200" b="1" spc="5" dirty="0">
                <a:latin typeface="Times New Roman"/>
                <a:cs typeface="Times New Roman"/>
              </a:rPr>
              <a:t>cách </a:t>
            </a:r>
            <a:r>
              <a:rPr sz="3200" b="1" dirty="0">
                <a:latin typeface="Times New Roman"/>
                <a:cs typeface="Times New Roman"/>
              </a:rPr>
              <a:t>lớn </a:t>
            </a:r>
            <a:r>
              <a:rPr sz="3200" b="1" spc="-10" dirty="0">
                <a:latin typeface="Times New Roman"/>
                <a:cs typeface="Times New Roman"/>
              </a:rPr>
              <a:t>nhất ứng </a:t>
            </a:r>
            <a:r>
              <a:rPr sz="3200" b="1" dirty="0">
                <a:latin typeface="Times New Roman"/>
                <a:cs typeface="Times New Roman"/>
              </a:rPr>
              <a:t>với </a:t>
            </a:r>
            <a:r>
              <a:rPr sz="3200" b="1" spc="-10" dirty="0">
                <a:latin typeface="Times New Roman"/>
                <a:cs typeface="Times New Roman"/>
              </a:rPr>
              <a:t>phần </a:t>
            </a:r>
            <a:r>
              <a:rPr sz="3200" b="1" dirty="0">
                <a:latin typeface="Times New Roman"/>
                <a:cs typeface="Times New Roman"/>
              </a:rPr>
              <a:t>tử </a:t>
            </a:r>
            <a:r>
              <a:rPr sz="3200" b="1" spc="-5" dirty="0">
                <a:latin typeface="Times New Roman"/>
                <a:cs typeface="Times New Roman"/>
              </a:rPr>
              <a:t>xa </a:t>
            </a:r>
            <a:r>
              <a:rPr sz="3200" b="1" spc="-10" dirty="0">
                <a:latin typeface="Times New Roman"/>
                <a:cs typeface="Times New Roman"/>
              </a:rPr>
              <a:t>nhất  </a:t>
            </a:r>
            <a:r>
              <a:rPr sz="3200" b="1" dirty="0">
                <a:latin typeface="Times New Roman"/>
                <a:cs typeface="Times New Roman"/>
              </a:rPr>
              <a:t>tạo nên lớp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mới</a:t>
            </a:r>
            <a:endParaRPr sz="3200">
              <a:latin typeface="Times New Roman"/>
              <a:cs typeface="Times New Roman"/>
            </a:endParaRPr>
          </a:p>
          <a:p>
            <a:pPr marL="355600" marR="635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Sự phân </a:t>
            </a:r>
            <a:r>
              <a:rPr sz="3200" b="1" dirty="0">
                <a:latin typeface="Times New Roman"/>
                <a:cs typeface="Times New Roman"/>
              </a:rPr>
              <a:t>lớp sẽ </a:t>
            </a:r>
            <a:r>
              <a:rPr sz="3200" b="1" spc="-5" dirty="0">
                <a:latin typeface="Times New Roman"/>
                <a:cs typeface="Times New Roman"/>
              </a:rPr>
              <a:t>hình thành dần dần dựa </a:t>
            </a:r>
            <a:r>
              <a:rPr sz="3200" b="1" dirty="0">
                <a:latin typeface="Times New Roman"/>
                <a:cs typeface="Times New Roman"/>
              </a:rPr>
              <a:t>vào việc  tính </a:t>
            </a:r>
            <a:r>
              <a:rPr sz="3200" b="1" spc="-5" dirty="0">
                <a:latin typeface="Times New Roman"/>
                <a:cs typeface="Times New Roman"/>
              </a:rPr>
              <a:t>khoảng </a:t>
            </a:r>
            <a:r>
              <a:rPr sz="3200" b="1" spc="5" dirty="0">
                <a:latin typeface="Times New Roman"/>
                <a:cs typeface="Times New Roman"/>
              </a:rPr>
              <a:t>cách </a:t>
            </a:r>
            <a:r>
              <a:rPr sz="3200" b="1" dirty="0">
                <a:latin typeface="Times New Roman"/>
                <a:cs typeface="Times New Roman"/>
              </a:rPr>
              <a:t>giữa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đối </a:t>
            </a:r>
            <a:r>
              <a:rPr sz="3200" b="1" dirty="0">
                <a:latin typeface="Times New Roman"/>
                <a:cs typeface="Times New Roman"/>
              </a:rPr>
              <a:t>tượng và </a:t>
            </a:r>
            <a:r>
              <a:rPr sz="3200" b="1" spc="5" dirty="0">
                <a:latin typeface="Times New Roman"/>
                <a:cs typeface="Times New Roman"/>
              </a:rPr>
              <a:t>các</a:t>
            </a:r>
            <a:r>
              <a:rPr sz="3200" b="1" spc="-1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lớp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3352" y="100076"/>
            <a:ext cx="4304030" cy="984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960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b="1" dirty="0">
                <a:solidFill>
                  <a:srgbClr val="FF0000"/>
                </a:solidFill>
                <a:latin typeface="Times New Roman"/>
                <a:cs typeface="Times New Roman"/>
              </a:rPr>
              <a:t>Thuật toán </a:t>
            </a:r>
            <a:r>
              <a:rPr sz="23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khoảng </a:t>
            </a:r>
            <a:r>
              <a:rPr sz="2300" b="1" dirty="0">
                <a:solidFill>
                  <a:srgbClr val="FF0000"/>
                </a:solidFill>
                <a:latin typeface="Times New Roman"/>
                <a:cs typeface="Times New Roman"/>
              </a:rPr>
              <a:t>cách </a:t>
            </a:r>
            <a:r>
              <a:rPr sz="23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lớn</a:t>
            </a:r>
            <a:r>
              <a:rPr sz="23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nhất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1037844"/>
            <a:ext cx="4267200" cy="1517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54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39" y="100076"/>
            <a:ext cx="8484235" cy="547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00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93700" indent="-3429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93700" algn="l"/>
              </a:tabLst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Bước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1:</a:t>
            </a:r>
            <a:endParaRPr sz="2800">
              <a:latin typeface="Times New Roman"/>
              <a:cs typeface="Times New Roman"/>
            </a:endParaRPr>
          </a:p>
          <a:p>
            <a:pPr marL="622300" marR="71755" lvl="1" indent="-114935">
              <a:lnSpc>
                <a:spcPct val="100000"/>
              </a:lnSpc>
              <a:spcBef>
                <a:spcPts val="680"/>
              </a:spcBef>
              <a:buSzPct val="96428"/>
              <a:buFont typeface="Wingdings"/>
              <a:buChar char=""/>
              <a:tabLst>
                <a:tab pos="7912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Chọn hạt nhân ban </a:t>
            </a:r>
            <a:r>
              <a:rPr sz="2800" b="1" spc="5" dirty="0">
                <a:latin typeface="Times New Roman"/>
                <a:cs typeface="Times New Roman"/>
              </a:rPr>
              <a:t>đầu: </a:t>
            </a:r>
            <a:r>
              <a:rPr sz="2800" b="1" spc="-5" dirty="0">
                <a:latin typeface="Times New Roman"/>
                <a:cs typeface="Times New Roman"/>
              </a:rPr>
              <a:t>X</a:t>
            </a:r>
            <a:r>
              <a:rPr sz="2775" b="1" spc="-7" baseline="-21021" dirty="0">
                <a:latin typeface="Times New Roman"/>
                <a:cs typeface="Times New Roman"/>
              </a:rPr>
              <a:t>i </a:t>
            </a:r>
            <a:r>
              <a:rPr sz="2800" b="0" spc="180" dirty="0">
                <a:latin typeface="Tuffy"/>
                <a:cs typeface="Tuffy"/>
              </a:rPr>
              <a:t>∈ </a:t>
            </a:r>
            <a:r>
              <a:rPr sz="2800" b="1" dirty="0">
                <a:latin typeface="Times New Roman"/>
                <a:cs typeface="Times New Roman"/>
              </a:rPr>
              <a:t>C</a:t>
            </a:r>
            <a:r>
              <a:rPr sz="2775" b="1" baseline="-21021" dirty="0">
                <a:latin typeface="Times New Roman"/>
                <a:cs typeface="Times New Roman"/>
              </a:rPr>
              <a:t>1 </a:t>
            </a:r>
            <a:r>
              <a:rPr sz="2800" b="1" spc="-5" dirty="0">
                <a:latin typeface="Times New Roman"/>
                <a:cs typeface="Times New Roman"/>
              </a:rPr>
              <a:t>là lớp </a:t>
            </a:r>
            <a:r>
              <a:rPr sz="2800" b="1" dirty="0">
                <a:latin typeface="Times New Roman"/>
                <a:cs typeface="Times New Roman"/>
              </a:rPr>
              <a:t>g</a:t>
            </a:r>
            <a:r>
              <a:rPr sz="2775" b="1" baseline="-21021" dirty="0">
                <a:latin typeface="Times New Roman"/>
                <a:cs typeface="Times New Roman"/>
              </a:rPr>
              <a:t>1 </a:t>
            </a:r>
            <a:r>
              <a:rPr sz="2800" b="1" spc="-5" dirty="0">
                <a:latin typeface="Times New Roman"/>
                <a:cs typeface="Times New Roman"/>
              </a:rPr>
              <a:t>với </a:t>
            </a:r>
            <a:r>
              <a:rPr sz="2800" b="1" dirty="0">
                <a:latin typeface="Times New Roman"/>
                <a:cs typeface="Times New Roman"/>
              </a:rPr>
              <a:t>Z</a:t>
            </a:r>
            <a:r>
              <a:rPr sz="2775" b="1" baseline="-21021" dirty="0">
                <a:latin typeface="Times New Roman"/>
                <a:cs typeface="Times New Roman"/>
              </a:rPr>
              <a:t>1 </a:t>
            </a:r>
            <a:r>
              <a:rPr sz="2800" b="1" spc="-5" dirty="0">
                <a:latin typeface="Times New Roman"/>
                <a:cs typeface="Times New Roman"/>
              </a:rPr>
              <a:t>là  phần tử trung tâm (phần tử có khoảng cách trung  bình tới các phần tử </a:t>
            </a:r>
            <a:r>
              <a:rPr sz="2800" b="1" spc="-10" dirty="0">
                <a:latin typeface="Times New Roman"/>
                <a:cs typeface="Times New Roman"/>
              </a:rPr>
              <a:t>khác </a:t>
            </a:r>
            <a:r>
              <a:rPr sz="2800" b="1" spc="-5" dirty="0">
                <a:latin typeface="Times New Roman"/>
                <a:cs typeface="Times New Roman"/>
              </a:rPr>
              <a:t>tron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spc="10" dirty="0">
                <a:latin typeface="Times New Roman"/>
                <a:cs typeface="Times New Roman"/>
              </a:rPr>
              <a:t>g</a:t>
            </a:r>
            <a:r>
              <a:rPr sz="2775" b="1" spc="15" baseline="-21021" dirty="0">
                <a:latin typeface="Times New Roman"/>
                <a:cs typeface="Times New Roman"/>
              </a:rPr>
              <a:t>1</a:t>
            </a:r>
            <a:r>
              <a:rPr sz="2800" b="1" spc="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622300" marR="184150" lvl="1" indent="-114935">
              <a:lnSpc>
                <a:spcPct val="100000"/>
              </a:lnSpc>
              <a:spcBef>
                <a:spcPts val="665"/>
              </a:spcBef>
              <a:buSzPct val="96428"/>
              <a:buFont typeface="Wingdings"/>
              <a:buChar char=""/>
              <a:tabLst>
                <a:tab pos="7912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Tính </a:t>
            </a:r>
            <a:r>
              <a:rPr sz="2800" b="1" dirty="0">
                <a:latin typeface="Times New Roman"/>
                <a:cs typeface="Times New Roman"/>
              </a:rPr>
              <a:t>tất </a:t>
            </a:r>
            <a:r>
              <a:rPr sz="2800" b="1" spc="-5" dirty="0">
                <a:latin typeface="Times New Roman"/>
                <a:cs typeface="Times New Roman"/>
              </a:rPr>
              <a:t>cả các </a:t>
            </a:r>
            <a:r>
              <a:rPr sz="2800" b="1" spc="-10" dirty="0">
                <a:latin typeface="Times New Roman"/>
                <a:cs typeface="Times New Roman"/>
              </a:rPr>
              <a:t>khoảng </a:t>
            </a:r>
            <a:r>
              <a:rPr sz="2800" b="1" spc="-5" dirty="0">
                <a:latin typeface="Times New Roman"/>
                <a:cs typeface="Times New Roman"/>
              </a:rPr>
              <a:t>cách </a:t>
            </a:r>
            <a:r>
              <a:rPr sz="2800" b="1" spc="10" dirty="0">
                <a:latin typeface="Times New Roman"/>
                <a:cs typeface="Times New Roman"/>
              </a:rPr>
              <a:t>D</a:t>
            </a:r>
            <a:r>
              <a:rPr sz="2775" b="1" spc="15" baseline="-21021" dirty="0">
                <a:latin typeface="Times New Roman"/>
                <a:cs typeface="Times New Roman"/>
              </a:rPr>
              <a:t>j1 </a:t>
            </a:r>
            <a:r>
              <a:rPr sz="2800" b="1" spc="-5" dirty="0">
                <a:latin typeface="Times New Roman"/>
                <a:cs typeface="Times New Roman"/>
              </a:rPr>
              <a:t>= </a:t>
            </a:r>
            <a:r>
              <a:rPr sz="2800" b="1" dirty="0">
                <a:latin typeface="Times New Roman"/>
                <a:cs typeface="Times New Roman"/>
              </a:rPr>
              <a:t>D(X</a:t>
            </a:r>
            <a:r>
              <a:rPr sz="2775" b="1" baseline="-21021" dirty="0">
                <a:latin typeface="Times New Roman"/>
                <a:cs typeface="Times New Roman"/>
              </a:rPr>
              <a:t>j</a:t>
            </a:r>
            <a:r>
              <a:rPr sz="2800" b="1" dirty="0">
                <a:latin typeface="Times New Roman"/>
                <a:cs typeface="Times New Roman"/>
              </a:rPr>
              <a:t>,Z</a:t>
            </a:r>
            <a:r>
              <a:rPr sz="2775" b="1" baseline="-21021" dirty="0">
                <a:latin typeface="Times New Roman"/>
                <a:cs typeface="Times New Roman"/>
              </a:rPr>
              <a:t>1</a:t>
            </a:r>
            <a:r>
              <a:rPr sz="2800" b="1" dirty="0">
                <a:latin typeface="Times New Roman"/>
                <a:cs typeface="Times New Roman"/>
              </a:rPr>
              <a:t>) </a:t>
            </a:r>
            <a:r>
              <a:rPr sz="2800" b="1" spc="-5" dirty="0">
                <a:latin typeface="Times New Roman"/>
                <a:cs typeface="Times New Roman"/>
              </a:rPr>
              <a:t>với j =  1..m</a:t>
            </a:r>
            <a:endParaRPr sz="2800">
              <a:latin typeface="Times New Roman"/>
              <a:cs typeface="Times New Roman"/>
            </a:endParaRPr>
          </a:p>
          <a:p>
            <a:pPr marL="622300" marR="66040" lvl="1" indent="-114935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912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Tìm </a:t>
            </a:r>
            <a:r>
              <a:rPr sz="2800" b="1" spc="10" dirty="0">
                <a:latin typeface="Times New Roman"/>
                <a:cs typeface="Times New Roman"/>
              </a:rPr>
              <a:t>D</a:t>
            </a:r>
            <a:r>
              <a:rPr sz="2775" b="1" spc="15" baseline="-21021" dirty="0">
                <a:latin typeface="Times New Roman"/>
                <a:cs typeface="Times New Roman"/>
              </a:rPr>
              <a:t>k1 </a:t>
            </a:r>
            <a:r>
              <a:rPr sz="2800" b="1" spc="-5" dirty="0">
                <a:latin typeface="Times New Roman"/>
                <a:cs typeface="Times New Roman"/>
              </a:rPr>
              <a:t>lớn nhất. </a:t>
            </a:r>
            <a:r>
              <a:rPr sz="2800" b="1" spc="5" dirty="0">
                <a:latin typeface="Times New Roman"/>
                <a:cs typeface="Times New Roman"/>
              </a:rPr>
              <a:t>X</a:t>
            </a:r>
            <a:r>
              <a:rPr sz="2775" b="1" spc="7" baseline="-21021" dirty="0">
                <a:latin typeface="Times New Roman"/>
                <a:cs typeface="Times New Roman"/>
              </a:rPr>
              <a:t>k </a:t>
            </a:r>
            <a:r>
              <a:rPr sz="2800" b="1" spc="-5" dirty="0">
                <a:latin typeface="Times New Roman"/>
                <a:cs typeface="Times New Roman"/>
              </a:rPr>
              <a:t>là </a:t>
            </a:r>
            <a:r>
              <a:rPr sz="2800" b="1" dirty="0">
                <a:latin typeface="Times New Roman"/>
                <a:cs typeface="Times New Roman"/>
              </a:rPr>
              <a:t>phần </a:t>
            </a:r>
            <a:r>
              <a:rPr sz="2800" b="1" spc="-5" dirty="0">
                <a:latin typeface="Times New Roman"/>
                <a:cs typeface="Times New Roman"/>
              </a:rPr>
              <a:t>tử xa </a:t>
            </a:r>
            <a:r>
              <a:rPr sz="2800" b="1" dirty="0">
                <a:latin typeface="Times New Roman"/>
                <a:cs typeface="Times New Roman"/>
              </a:rPr>
              <a:t>nhất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dirty="0">
                <a:latin typeface="Times New Roman"/>
                <a:cs typeface="Times New Roman"/>
              </a:rPr>
              <a:t>nhóm  </a:t>
            </a:r>
            <a:r>
              <a:rPr sz="2800" b="1" spc="5" dirty="0">
                <a:latin typeface="Times New Roman"/>
                <a:cs typeface="Times New Roman"/>
              </a:rPr>
              <a:t>g</a:t>
            </a:r>
            <a:r>
              <a:rPr sz="2775" b="1" spc="7" baseline="-21021" dirty="0">
                <a:latin typeface="Times New Roman"/>
                <a:cs typeface="Times New Roman"/>
              </a:rPr>
              <a:t>1</a:t>
            </a:r>
            <a:endParaRPr sz="2775" baseline="-21021">
              <a:latin typeface="Times New Roman"/>
              <a:cs typeface="Times New Roman"/>
            </a:endParaRPr>
          </a:p>
          <a:p>
            <a:pPr marL="790575" lvl="1" indent="-28321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91210" algn="l"/>
              </a:tabLst>
            </a:pPr>
            <a:r>
              <a:rPr sz="2800" b="1" dirty="0">
                <a:latin typeface="Times New Roman"/>
                <a:cs typeface="Times New Roman"/>
              </a:rPr>
              <a:t>X</a:t>
            </a:r>
            <a:r>
              <a:rPr sz="2775" b="1" baseline="-21021" dirty="0">
                <a:latin typeface="Times New Roman"/>
                <a:cs typeface="Times New Roman"/>
              </a:rPr>
              <a:t>k  </a:t>
            </a:r>
            <a:r>
              <a:rPr sz="2800" b="1" spc="-5" dirty="0">
                <a:latin typeface="Times New Roman"/>
                <a:cs typeface="Times New Roman"/>
              </a:rPr>
              <a:t>trở </a:t>
            </a:r>
            <a:r>
              <a:rPr sz="2800" b="1" dirty="0">
                <a:latin typeface="Times New Roman"/>
                <a:cs typeface="Times New Roman"/>
              </a:rPr>
              <a:t>thành </a:t>
            </a:r>
            <a:r>
              <a:rPr sz="2800" b="1" spc="-5" dirty="0">
                <a:latin typeface="Times New Roman"/>
                <a:cs typeface="Times New Roman"/>
              </a:rPr>
              <a:t>phần tử trung tâm </a:t>
            </a:r>
            <a:r>
              <a:rPr sz="2800" b="1" spc="15" dirty="0">
                <a:latin typeface="Times New Roman"/>
                <a:cs typeface="Times New Roman"/>
              </a:rPr>
              <a:t>Z</a:t>
            </a:r>
            <a:r>
              <a:rPr sz="2775" b="1" spc="22" baseline="-21021" dirty="0">
                <a:latin typeface="Times New Roman"/>
                <a:cs typeface="Times New Roman"/>
              </a:rPr>
              <a:t>2  </a:t>
            </a:r>
            <a:r>
              <a:rPr sz="2800" b="1" spc="-5" dirty="0">
                <a:latin typeface="Times New Roman"/>
                <a:cs typeface="Times New Roman"/>
              </a:rPr>
              <a:t>của lớp mới</a:t>
            </a:r>
            <a:r>
              <a:rPr sz="2800" b="1" spc="-40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g</a:t>
            </a:r>
            <a:r>
              <a:rPr sz="2775" b="1" baseline="-21021" dirty="0">
                <a:latin typeface="Times New Roman"/>
                <a:cs typeface="Times New Roman"/>
              </a:rPr>
              <a:t>2</a:t>
            </a:r>
            <a:r>
              <a:rPr sz="2800" b="1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790575" lvl="1" indent="-28321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912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Tính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</a:t>
            </a:r>
            <a:r>
              <a:rPr sz="2775" b="1" baseline="-21021" dirty="0">
                <a:latin typeface="Times New Roman"/>
                <a:cs typeface="Times New Roman"/>
              </a:rPr>
              <a:t>1</a:t>
            </a:r>
            <a:r>
              <a:rPr sz="2800" b="1" dirty="0">
                <a:latin typeface="Times New Roman"/>
                <a:cs typeface="Times New Roman"/>
              </a:rPr>
              <a:t>=D</a:t>
            </a:r>
            <a:r>
              <a:rPr sz="2775" b="1" baseline="-21021" dirty="0">
                <a:latin typeface="Times New Roman"/>
                <a:cs typeface="Times New Roman"/>
              </a:rPr>
              <a:t>12</a:t>
            </a:r>
            <a:r>
              <a:rPr sz="2800" b="1" dirty="0">
                <a:latin typeface="Times New Roman"/>
                <a:cs typeface="Times New Roman"/>
              </a:rPr>
              <a:t>=D(Z</a:t>
            </a:r>
            <a:r>
              <a:rPr sz="2775" b="1" baseline="-21021" dirty="0">
                <a:latin typeface="Times New Roman"/>
                <a:cs typeface="Times New Roman"/>
              </a:rPr>
              <a:t>1</a:t>
            </a:r>
            <a:r>
              <a:rPr sz="2800" b="1" dirty="0">
                <a:latin typeface="Times New Roman"/>
                <a:cs typeface="Times New Roman"/>
              </a:rPr>
              <a:t>,Z</a:t>
            </a:r>
            <a:r>
              <a:rPr sz="2775" b="1" baseline="-21021" dirty="0">
                <a:latin typeface="Times New Roman"/>
                <a:cs typeface="Times New Roman"/>
              </a:rPr>
              <a:t>2</a:t>
            </a:r>
            <a:r>
              <a:rPr sz="2800" b="1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140" y="781743"/>
            <a:ext cx="8605520" cy="54724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2.1. CÁC THIẾT BỊ THU NHẬN</a:t>
            </a:r>
            <a:r>
              <a:rPr sz="26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2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95"/>
              </a:spcBef>
              <a:buSzPct val="97058"/>
              <a:buFont typeface="Wingdings"/>
              <a:buChar char=""/>
              <a:tabLst>
                <a:tab pos="356235" algn="l"/>
              </a:tabLst>
            </a:pPr>
            <a:r>
              <a:rPr sz="3400" b="1" spc="-5" dirty="0">
                <a:latin typeface="Times New Roman"/>
                <a:cs typeface="Times New Roman"/>
              </a:rPr>
              <a:t>Các thiết </a:t>
            </a:r>
            <a:r>
              <a:rPr sz="3400" b="1" dirty="0">
                <a:latin typeface="Times New Roman"/>
                <a:cs typeface="Times New Roman"/>
              </a:rPr>
              <a:t>bị </a:t>
            </a:r>
            <a:r>
              <a:rPr sz="3400" b="1" spc="-5" dirty="0">
                <a:latin typeface="Times New Roman"/>
                <a:cs typeface="Times New Roman"/>
              </a:rPr>
              <a:t>thu </a:t>
            </a:r>
            <a:r>
              <a:rPr sz="3400" b="1" spc="-10" dirty="0">
                <a:latin typeface="Times New Roman"/>
                <a:cs typeface="Times New Roman"/>
              </a:rPr>
              <a:t>nhận </a:t>
            </a:r>
            <a:r>
              <a:rPr sz="3400" b="1" spc="-5" dirty="0">
                <a:latin typeface="Times New Roman"/>
                <a:cs typeface="Times New Roman"/>
              </a:rPr>
              <a:t>ảnh </a:t>
            </a:r>
            <a:r>
              <a:rPr sz="3400" b="1" dirty="0">
                <a:latin typeface="Times New Roman"/>
                <a:cs typeface="Times New Roman"/>
              </a:rPr>
              <a:t>có </a:t>
            </a:r>
            <a:r>
              <a:rPr sz="3400" b="1" spc="-5" dirty="0">
                <a:latin typeface="Times New Roman"/>
                <a:cs typeface="Times New Roman"/>
              </a:rPr>
              <a:t>2 </a:t>
            </a:r>
            <a:r>
              <a:rPr sz="3400" b="1" dirty="0">
                <a:latin typeface="Times New Roman"/>
                <a:cs typeface="Times New Roman"/>
              </a:rPr>
              <a:t>loại </a:t>
            </a:r>
            <a:r>
              <a:rPr sz="3400" b="1" spc="-5" dirty="0">
                <a:latin typeface="Times New Roman"/>
                <a:cs typeface="Times New Roman"/>
              </a:rPr>
              <a:t>chính  </a:t>
            </a:r>
            <a:r>
              <a:rPr sz="3400" b="1" spc="-10" dirty="0">
                <a:latin typeface="Times New Roman"/>
                <a:cs typeface="Times New Roman"/>
              </a:rPr>
              <a:t>ứng </a:t>
            </a:r>
            <a:r>
              <a:rPr sz="3400" b="1" spc="-5" dirty="0">
                <a:latin typeface="Times New Roman"/>
                <a:cs typeface="Times New Roman"/>
              </a:rPr>
              <a:t>với 2 loại ảnh thông </a:t>
            </a:r>
            <a:r>
              <a:rPr sz="3400" b="1" spc="-10" dirty="0">
                <a:latin typeface="Times New Roman"/>
                <a:cs typeface="Times New Roman"/>
              </a:rPr>
              <a:t>dụng </a:t>
            </a:r>
            <a:r>
              <a:rPr sz="3400" b="1" dirty="0">
                <a:latin typeface="Times New Roman"/>
                <a:cs typeface="Times New Roman"/>
              </a:rPr>
              <a:t>Raster,  </a:t>
            </a:r>
            <a:r>
              <a:rPr sz="3400" b="1" spc="-5" dirty="0">
                <a:latin typeface="Times New Roman"/>
                <a:cs typeface="Times New Roman"/>
              </a:rPr>
              <a:t>Vector </a:t>
            </a:r>
            <a:r>
              <a:rPr sz="3400" b="1" dirty="0">
                <a:latin typeface="Times New Roman"/>
                <a:cs typeface="Times New Roman"/>
              </a:rPr>
              <a:t>và có </a:t>
            </a:r>
            <a:r>
              <a:rPr sz="3400" b="1" spc="-5" dirty="0">
                <a:latin typeface="Times New Roman"/>
                <a:cs typeface="Times New Roman"/>
              </a:rPr>
              <a:t>thể cho ảnh </a:t>
            </a:r>
            <a:r>
              <a:rPr sz="3400" b="1" spc="-10" dirty="0">
                <a:latin typeface="Times New Roman"/>
                <a:cs typeface="Times New Roman"/>
              </a:rPr>
              <a:t>đen </a:t>
            </a:r>
            <a:r>
              <a:rPr sz="3400" b="1" dirty="0">
                <a:latin typeface="Times New Roman"/>
                <a:cs typeface="Times New Roman"/>
              </a:rPr>
              <a:t>trắng </a:t>
            </a:r>
            <a:r>
              <a:rPr sz="3400" b="1" spc="-10" dirty="0">
                <a:latin typeface="Times New Roman"/>
                <a:cs typeface="Times New Roman"/>
              </a:rPr>
              <a:t>hoặc </a:t>
            </a:r>
            <a:r>
              <a:rPr sz="3400" b="1" spc="-5" dirty="0">
                <a:latin typeface="Times New Roman"/>
                <a:cs typeface="Times New Roman"/>
              </a:rPr>
              <a:t>ảnh  màu.</a:t>
            </a:r>
            <a:endParaRPr sz="34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819"/>
              </a:spcBef>
              <a:buSzPct val="97058"/>
              <a:buFont typeface="Wingdings"/>
              <a:buChar char=""/>
              <a:tabLst>
                <a:tab pos="356235" algn="l"/>
              </a:tabLst>
            </a:pPr>
            <a:r>
              <a:rPr sz="3400" b="1" spc="-5" dirty="0">
                <a:latin typeface="Times New Roman"/>
                <a:cs typeface="Times New Roman"/>
              </a:rPr>
              <a:t>Các </a:t>
            </a:r>
            <a:r>
              <a:rPr sz="3400" b="1" dirty="0">
                <a:latin typeface="Times New Roman"/>
                <a:cs typeface="Times New Roman"/>
              </a:rPr>
              <a:t>thiết </a:t>
            </a:r>
            <a:r>
              <a:rPr sz="3400" b="1" spc="-5" dirty="0">
                <a:latin typeface="Times New Roman"/>
                <a:cs typeface="Times New Roman"/>
              </a:rPr>
              <a:t>bị thu nhận ảnh Raster thông  thường là </a:t>
            </a:r>
            <a:r>
              <a:rPr sz="3400" b="1" dirty="0">
                <a:latin typeface="Times New Roman"/>
                <a:cs typeface="Times New Roman"/>
              </a:rPr>
              <a:t>camera,</a:t>
            </a:r>
            <a:r>
              <a:rPr sz="3400" b="1" spc="15" dirty="0">
                <a:latin typeface="Times New Roman"/>
                <a:cs typeface="Times New Roman"/>
              </a:rPr>
              <a:t> </a:t>
            </a:r>
            <a:r>
              <a:rPr sz="3400" b="1" spc="-5" dirty="0">
                <a:latin typeface="Times New Roman"/>
                <a:cs typeface="Times New Roman"/>
              </a:rPr>
              <a:t>scanner.</a:t>
            </a:r>
            <a:endParaRPr sz="3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19"/>
              </a:spcBef>
              <a:buSzPct val="97058"/>
              <a:buFont typeface="Wingdings"/>
              <a:buChar char=""/>
              <a:tabLst>
                <a:tab pos="356235" algn="l"/>
              </a:tabLst>
            </a:pPr>
            <a:r>
              <a:rPr sz="3400" b="1" spc="-5" dirty="0">
                <a:latin typeface="Times New Roman"/>
                <a:cs typeface="Times New Roman"/>
              </a:rPr>
              <a:t>Các </a:t>
            </a:r>
            <a:r>
              <a:rPr sz="3400" b="1" dirty="0">
                <a:latin typeface="Times New Roman"/>
                <a:cs typeface="Times New Roman"/>
              </a:rPr>
              <a:t>thiết </a:t>
            </a:r>
            <a:r>
              <a:rPr sz="3400" b="1" spc="-5" dirty="0">
                <a:latin typeface="Times New Roman"/>
                <a:cs typeface="Times New Roman"/>
              </a:rPr>
              <a:t>bị thu nhận ảnh Vector thông  thường là </a:t>
            </a:r>
            <a:r>
              <a:rPr sz="3400" b="1" dirty="0">
                <a:latin typeface="Times New Roman"/>
                <a:cs typeface="Times New Roman"/>
              </a:rPr>
              <a:t>sensor </a:t>
            </a:r>
            <a:r>
              <a:rPr sz="3400" b="1" spc="-10" dirty="0">
                <a:latin typeface="Times New Roman"/>
                <a:cs typeface="Times New Roman"/>
              </a:rPr>
              <a:t>hoặc </a:t>
            </a:r>
            <a:r>
              <a:rPr sz="3400" b="1" spc="-5" dirty="0">
                <a:latin typeface="Times New Roman"/>
                <a:cs typeface="Times New Roman"/>
              </a:rPr>
              <a:t>bàn số hoá </a:t>
            </a:r>
            <a:r>
              <a:rPr sz="3400" b="1" dirty="0">
                <a:latin typeface="Times New Roman"/>
                <a:cs typeface="Times New Roman"/>
              </a:rPr>
              <a:t>digitalizer  </a:t>
            </a:r>
            <a:r>
              <a:rPr sz="3400" b="1" spc="-5" dirty="0">
                <a:latin typeface="Times New Roman"/>
                <a:cs typeface="Times New Roman"/>
              </a:rPr>
              <a:t>hoặc được chuyển đổi từ ảnh</a:t>
            </a:r>
            <a:r>
              <a:rPr sz="3400" b="1" spc="30" dirty="0">
                <a:latin typeface="Times New Roman"/>
                <a:cs typeface="Times New Roman"/>
              </a:rPr>
              <a:t> </a:t>
            </a:r>
            <a:r>
              <a:rPr sz="3400" b="1" spc="-5" dirty="0">
                <a:latin typeface="Times New Roman"/>
                <a:cs typeface="Times New Roman"/>
              </a:rPr>
              <a:t>Raster.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740" y="775293"/>
            <a:ext cx="8546465" cy="56083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755"/>
              </a:spcBef>
              <a:buFont typeface="Wingdings"/>
              <a:buChar char=""/>
              <a:tabLst>
                <a:tab pos="381000" algn="l"/>
              </a:tabLst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Bước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2:</a:t>
            </a:r>
            <a:endParaRPr sz="2800">
              <a:latin typeface="Times New Roman"/>
              <a:cs typeface="Times New Roman"/>
            </a:endParaRPr>
          </a:p>
          <a:p>
            <a:pPr marL="819150" lvl="1" indent="-324485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8197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Tính </a:t>
            </a:r>
            <a:r>
              <a:rPr sz="3200" b="1" dirty="0">
                <a:latin typeface="Times New Roman"/>
                <a:cs typeface="Times New Roman"/>
              </a:rPr>
              <a:t>các khoảng </a:t>
            </a:r>
            <a:r>
              <a:rPr sz="3200" b="1" spc="5" dirty="0">
                <a:latin typeface="Times New Roman"/>
                <a:cs typeface="Times New Roman"/>
              </a:rPr>
              <a:t>cách D</a:t>
            </a:r>
            <a:r>
              <a:rPr sz="3150" b="1" spc="7" baseline="-21164" dirty="0">
                <a:latin typeface="Times New Roman"/>
                <a:cs typeface="Times New Roman"/>
              </a:rPr>
              <a:t>j1</a:t>
            </a:r>
            <a:r>
              <a:rPr sz="3200" b="1" spc="5" dirty="0">
                <a:latin typeface="Times New Roman"/>
                <a:cs typeface="Times New Roman"/>
              </a:rPr>
              <a:t>,D</a:t>
            </a:r>
            <a:r>
              <a:rPr sz="3150" b="1" spc="7" baseline="-21164" dirty="0">
                <a:latin typeface="Times New Roman"/>
                <a:cs typeface="Times New Roman"/>
              </a:rPr>
              <a:t>j2 </a:t>
            </a:r>
            <a:r>
              <a:rPr sz="3200" b="1" dirty="0">
                <a:latin typeface="Times New Roman"/>
                <a:cs typeface="Times New Roman"/>
              </a:rPr>
              <a:t>với j =</a:t>
            </a:r>
            <a:r>
              <a:rPr sz="3200" b="1" spc="-3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1..m</a:t>
            </a:r>
            <a:endParaRPr sz="3200">
              <a:latin typeface="Times New Roman"/>
              <a:cs typeface="Times New Roman"/>
            </a:endParaRPr>
          </a:p>
          <a:p>
            <a:pPr marL="8191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8197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Đặt </a:t>
            </a:r>
            <a:r>
              <a:rPr sz="3200" b="1" spc="10" dirty="0">
                <a:latin typeface="Times New Roman"/>
                <a:cs typeface="Times New Roman"/>
              </a:rPr>
              <a:t>D</a:t>
            </a:r>
            <a:r>
              <a:rPr sz="3150" b="1" spc="15" baseline="-21164" dirty="0">
                <a:latin typeface="Times New Roman"/>
                <a:cs typeface="Times New Roman"/>
              </a:rPr>
              <a:t>k </a:t>
            </a:r>
            <a:r>
              <a:rPr sz="3200" b="1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khoảng </a:t>
            </a:r>
            <a:r>
              <a:rPr sz="3200" b="1" dirty="0">
                <a:latin typeface="Times New Roman"/>
                <a:cs typeface="Times New Roman"/>
              </a:rPr>
              <a:t>cách lớn</a:t>
            </a:r>
            <a:r>
              <a:rPr sz="3200" b="1" spc="-34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nhất</a:t>
            </a:r>
            <a:endParaRPr sz="3200">
              <a:latin typeface="Times New Roman"/>
              <a:cs typeface="Times New Roman"/>
            </a:endParaRPr>
          </a:p>
          <a:p>
            <a:pPr marL="8191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8197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Điều kiện kết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thúc</a:t>
            </a:r>
            <a:endParaRPr sz="3200">
              <a:latin typeface="Times New Roman"/>
              <a:cs typeface="Times New Roman"/>
            </a:endParaRPr>
          </a:p>
          <a:p>
            <a:pPr marL="1238885" marR="621030" lvl="2" indent="-228600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1335405" algn="l"/>
              </a:tabLst>
            </a:pPr>
            <a:r>
              <a:rPr sz="3200" b="1" i="1" dirty="0">
                <a:latin typeface="Times New Roman"/>
                <a:cs typeface="Times New Roman"/>
              </a:rPr>
              <a:t>Nếu </a:t>
            </a:r>
            <a:r>
              <a:rPr sz="3200" b="1" i="1" spc="10" dirty="0">
                <a:latin typeface="Times New Roman"/>
                <a:cs typeface="Times New Roman"/>
              </a:rPr>
              <a:t>D</a:t>
            </a:r>
            <a:r>
              <a:rPr sz="3150" b="1" i="1" spc="15" baseline="-21164" dirty="0">
                <a:latin typeface="Times New Roman"/>
                <a:cs typeface="Times New Roman"/>
              </a:rPr>
              <a:t>k </a:t>
            </a:r>
            <a:r>
              <a:rPr sz="3200" b="1" i="1" dirty="0">
                <a:latin typeface="Times New Roman"/>
                <a:cs typeface="Times New Roman"/>
              </a:rPr>
              <a:t>&lt; </a:t>
            </a:r>
            <a:r>
              <a:rPr sz="3200" b="1" i="1" spc="5" dirty="0">
                <a:latin typeface="Times New Roman"/>
                <a:cs typeface="Times New Roman"/>
              </a:rPr>
              <a:t>θd</a:t>
            </a:r>
            <a:r>
              <a:rPr sz="3150" b="1" i="1" spc="7" baseline="-21164" dirty="0">
                <a:latin typeface="Times New Roman"/>
                <a:cs typeface="Times New Roman"/>
              </a:rPr>
              <a:t>1 </a:t>
            </a:r>
            <a:r>
              <a:rPr sz="3200" b="1" i="1" dirty="0">
                <a:latin typeface="Times New Roman"/>
                <a:cs typeface="Times New Roman"/>
              </a:rPr>
              <a:t>kết </a:t>
            </a:r>
            <a:r>
              <a:rPr sz="3200" b="1" i="1" spc="-5" dirty="0">
                <a:latin typeface="Times New Roman"/>
                <a:cs typeface="Times New Roman"/>
              </a:rPr>
              <a:t>thúc thuật </a:t>
            </a:r>
            <a:r>
              <a:rPr sz="3200" b="1" i="1" dirty="0">
                <a:latin typeface="Times New Roman"/>
                <a:cs typeface="Times New Roman"/>
              </a:rPr>
              <a:t>toán </a:t>
            </a:r>
            <a:r>
              <a:rPr sz="3200" b="1" i="1" spc="-5" dirty="0">
                <a:latin typeface="Times New Roman"/>
                <a:cs typeface="Times New Roman"/>
              </a:rPr>
              <a:t>(phân  </a:t>
            </a:r>
            <a:r>
              <a:rPr sz="3200" b="1" i="1" dirty="0">
                <a:latin typeface="Times New Roman"/>
                <a:cs typeface="Times New Roman"/>
              </a:rPr>
              <a:t>lớp</a:t>
            </a:r>
            <a:r>
              <a:rPr sz="3200" b="1" i="1" spc="-1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xong)</a:t>
            </a:r>
            <a:endParaRPr sz="3200">
              <a:latin typeface="Times New Roman"/>
              <a:cs typeface="Times New Roman"/>
            </a:endParaRPr>
          </a:p>
          <a:p>
            <a:pPr marL="1238885" marR="30480" lvl="2" indent="-2286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1334770" algn="l"/>
              </a:tabLst>
            </a:pPr>
            <a:r>
              <a:rPr sz="3200" b="1" i="1" spc="-5" dirty="0">
                <a:latin typeface="Times New Roman"/>
                <a:cs typeface="Times New Roman"/>
              </a:rPr>
              <a:t>Nếu </a:t>
            </a:r>
            <a:r>
              <a:rPr sz="3200" b="1" i="1" dirty="0">
                <a:latin typeface="Times New Roman"/>
                <a:cs typeface="Times New Roman"/>
              </a:rPr>
              <a:t>không </a:t>
            </a:r>
            <a:r>
              <a:rPr sz="3200" b="1" i="1" spc="-5" dirty="0">
                <a:latin typeface="Times New Roman"/>
                <a:cs typeface="Times New Roman"/>
              </a:rPr>
              <a:t>sẽ </a:t>
            </a:r>
            <a:r>
              <a:rPr sz="3200" b="1" i="1" dirty="0">
                <a:latin typeface="Times New Roman"/>
                <a:cs typeface="Times New Roman"/>
              </a:rPr>
              <a:t>tạo </a:t>
            </a:r>
            <a:r>
              <a:rPr sz="3200" b="1" i="1" spc="-5" dirty="0">
                <a:latin typeface="Times New Roman"/>
                <a:cs typeface="Times New Roman"/>
              </a:rPr>
              <a:t>nên lớp </a:t>
            </a:r>
            <a:r>
              <a:rPr sz="3200" b="1" i="1" spc="15" dirty="0">
                <a:latin typeface="Times New Roman"/>
                <a:cs typeface="Times New Roman"/>
              </a:rPr>
              <a:t>g</a:t>
            </a:r>
            <a:r>
              <a:rPr sz="3150" b="1" i="1" spc="22" baseline="-21164" dirty="0">
                <a:latin typeface="Times New Roman"/>
                <a:cs typeface="Times New Roman"/>
              </a:rPr>
              <a:t>3 </a:t>
            </a:r>
            <a:r>
              <a:rPr sz="3200" b="1" i="1" dirty="0">
                <a:latin typeface="Times New Roman"/>
                <a:cs typeface="Times New Roman"/>
              </a:rPr>
              <a:t>có </a:t>
            </a:r>
            <a:r>
              <a:rPr sz="3200" b="1" i="1" spc="-5" dirty="0">
                <a:latin typeface="Times New Roman"/>
                <a:cs typeface="Times New Roman"/>
              </a:rPr>
              <a:t>Xk </a:t>
            </a:r>
            <a:r>
              <a:rPr sz="3200" b="1" i="1" dirty="0">
                <a:latin typeface="Times New Roman"/>
                <a:cs typeface="Times New Roman"/>
              </a:rPr>
              <a:t>là phần  tử </a:t>
            </a:r>
            <a:r>
              <a:rPr sz="3200" b="1" i="1" spc="-5" dirty="0">
                <a:latin typeface="Times New Roman"/>
                <a:cs typeface="Times New Roman"/>
              </a:rPr>
              <a:t>trung </a:t>
            </a:r>
            <a:r>
              <a:rPr sz="3200" b="1" i="1" dirty="0">
                <a:latin typeface="Times New Roman"/>
                <a:cs typeface="Times New Roman"/>
              </a:rPr>
              <a:t>tâm</a:t>
            </a:r>
            <a:r>
              <a:rPr sz="3200" b="1" i="1" spc="-25" dirty="0">
                <a:latin typeface="Times New Roman"/>
                <a:cs typeface="Times New Roman"/>
              </a:rPr>
              <a:t> </a:t>
            </a:r>
            <a:r>
              <a:rPr sz="3200" b="1" i="1" spc="5" dirty="0">
                <a:latin typeface="Times New Roman"/>
                <a:cs typeface="Times New Roman"/>
              </a:rPr>
              <a:t>Z</a:t>
            </a:r>
            <a:r>
              <a:rPr sz="3150" b="1" i="1" spc="7" baseline="-21164" dirty="0">
                <a:latin typeface="Times New Roman"/>
                <a:cs typeface="Times New Roman"/>
              </a:rPr>
              <a:t>3</a:t>
            </a:r>
            <a:endParaRPr sz="3150" baseline="-21164">
              <a:latin typeface="Times New Roman"/>
              <a:cs typeface="Times New Roman"/>
            </a:endParaRPr>
          </a:p>
          <a:p>
            <a:pPr marL="1334135" lvl="2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1334770" algn="l"/>
              </a:tabLst>
            </a:pPr>
            <a:r>
              <a:rPr sz="3200" b="1" i="1" spc="-5" dirty="0">
                <a:latin typeface="Times New Roman"/>
                <a:cs typeface="Times New Roman"/>
              </a:rPr>
              <a:t>Tính</a:t>
            </a:r>
            <a:r>
              <a:rPr sz="3200" b="1" i="1" spc="-20" dirty="0">
                <a:latin typeface="Times New Roman"/>
                <a:cs typeface="Times New Roman"/>
              </a:rPr>
              <a:t> </a:t>
            </a:r>
            <a:r>
              <a:rPr sz="3200" b="1" i="1" spc="5" dirty="0">
                <a:latin typeface="Times New Roman"/>
                <a:cs typeface="Times New Roman"/>
              </a:rPr>
              <a:t>d</a:t>
            </a:r>
            <a:r>
              <a:rPr sz="3150" b="1" i="1" spc="7" baseline="-21164" dirty="0">
                <a:latin typeface="Times New Roman"/>
                <a:cs typeface="Times New Roman"/>
              </a:rPr>
              <a:t>3</a:t>
            </a:r>
            <a:r>
              <a:rPr sz="3200" b="1" i="1" spc="5" dirty="0">
                <a:latin typeface="Times New Roman"/>
                <a:cs typeface="Times New Roman"/>
              </a:rPr>
              <a:t>=(D</a:t>
            </a:r>
            <a:r>
              <a:rPr sz="3150" b="1" i="1" spc="7" baseline="-21164" dirty="0">
                <a:latin typeface="Times New Roman"/>
                <a:cs typeface="Times New Roman"/>
              </a:rPr>
              <a:t>12</a:t>
            </a:r>
            <a:r>
              <a:rPr sz="3200" b="1" i="1" spc="5" dirty="0">
                <a:latin typeface="Times New Roman"/>
                <a:cs typeface="Times New Roman"/>
              </a:rPr>
              <a:t>+D</a:t>
            </a:r>
            <a:r>
              <a:rPr sz="3150" b="1" i="1" spc="7" baseline="-21164" dirty="0">
                <a:latin typeface="Times New Roman"/>
                <a:cs typeface="Times New Roman"/>
              </a:rPr>
              <a:t>13</a:t>
            </a:r>
            <a:r>
              <a:rPr sz="3200" b="1" i="1" spc="5" dirty="0">
                <a:latin typeface="Times New Roman"/>
                <a:cs typeface="Times New Roman"/>
              </a:rPr>
              <a:t>+D</a:t>
            </a:r>
            <a:r>
              <a:rPr sz="3150" b="1" i="1" spc="7" baseline="-21164" dirty="0">
                <a:latin typeface="Times New Roman"/>
                <a:cs typeface="Times New Roman"/>
              </a:rPr>
              <a:t>23</a:t>
            </a:r>
            <a:r>
              <a:rPr sz="3200" b="1" i="1" spc="5" dirty="0">
                <a:latin typeface="Times New Roman"/>
                <a:cs typeface="Times New Roman"/>
              </a:rPr>
              <a:t>)/3</a:t>
            </a:r>
            <a:endParaRPr sz="3200">
              <a:latin typeface="Times New Roman"/>
              <a:cs typeface="Times New Roman"/>
            </a:endParaRPr>
          </a:p>
          <a:p>
            <a:pPr marL="3810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810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Thuật </a:t>
            </a:r>
            <a:r>
              <a:rPr sz="3200" b="1" dirty="0">
                <a:latin typeface="Times New Roman"/>
                <a:cs typeface="Times New Roman"/>
              </a:rPr>
              <a:t>toán lặp </a:t>
            </a:r>
            <a:r>
              <a:rPr sz="3200" b="1" spc="-5" dirty="0">
                <a:latin typeface="Times New Roman"/>
                <a:cs typeface="Times New Roman"/>
              </a:rPr>
              <a:t>đi </a:t>
            </a:r>
            <a:r>
              <a:rPr sz="3200" b="1" dirty="0">
                <a:latin typeface="Times New Roman"/>
                <a:cs typeface="Times New Roman"/>
              </a:rPr>
              <a:t>lặp lại cho đến </a:t>
            </a:r>
            <a:r>
              <a:rPr sz="3200" b="1" spc="-5" dirty="0">
                <a:latin typeface="Times New Roman"/>
                <a:cs typeface="Times New Roman"/>
              </a:rPr>
              <a:t>khi kết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thúc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56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1499361"/>
            <a:ext cx="8378825" cy="233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190" algn="l"/>
                <a:tab pos="2692400" algn="l"/>
                <a:tab pos="3279140" algn="l"/>
                <a:tab pos="5187315" algn="l"/>
                <a:tab pos="615505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ISO</a:t>
            </a:r>
            <a:r>
              <a:rPr sz="3600" b="1" spc="5" dirty="0">
                <a:latin typeface="Times New Roman"/>
                <a:cs typeface="Times New Roman"/>
              </a:rPr>
              <a:t>D</a:t>
            </a:r>
            <a:r>
              <a:rPr sz="3600" b="1" spc="-5" dirty="0">
                <a:latin typeface="Times New Roman"/>
                <a:cs typeface="Times New Roman"/>
              </a:rPr>
              <a:t>ATA</a:t>
            </a:r>
            <a:r>
              <a:rPr sz="3600" b="1" dirty="0">
                <a:latin typeface="Times New Roman"/>
                <a:cs typeface="Times New Roman"/>
              </a:rPr>
              <a:t>	</a:t>
            </a:r>
            <a:r>
              <a:rPr sz="3600" b="1" spc="-5" dirty="0">
                <a:latin typeface="Times New Roman"/>
                <a:cs typeface="Times New Roman"/>
              </a:rPr>
              <a:t>l</a:t>
            </a:r>
            <a:r>
              <a:rPr sz="3600" b="1" dirty="0">
                <a:latin typeface="Times New Roman"/>
                <a:cs typeface="Times New Roman"/>
              </a:rPr>
              <a:t>à	Iterative	Self	Organizing  Data </a:t>
            </a:r>
            <a:r>
              <a:rPr sz="3600" b="1" spc="-5" dirty="0">
                <a:latin typeface="Times New Roman"/>
                <a:cs typeface="Times New Roman"/>
              </a:rPr>
              <a:t>Analysis</a:t>
            </a:r>
            <a:endParaRPr sz="3600">
              <a:latin typeface="Times New Roman"/>
              <a:cs typeface="Times New Roman"/>
            </a:endParaRPr>
          </a:p>
          <a:p>
            <a:pPr marL="355600" marR="6350" indent="-3429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  <a:tab pos="1762125" algn="l"/>
                <a:tab pos="2816860" algn="l"/>
                <a:tab pos="3719195" algn="l"/>
                <a:tab pos="5073015" algn="l"/>
                <a:tab pos="5875020" algn="l"/>
                <a:tab pos="7030084" algn="l"/>
                <a:tab pos="7906384" algn="l"/>
              </a:tabLst>
            </a:pPr>
            <a:r>
              <a:rPr sz="3600" b="1" dirty="0">
                <a:latin typeface="Times New Roman"/>
                <a:cs typeface="Times New Roman"/>
              </a:rPr>
              <a:t>Thu</a:t>
            </a:r>
            <a:r>
              <a:rPr sz="3600" b="1" spc="10" dirty="0">
                <a:latin typeface="Times New Roman"/>
                <a:cs typeface="Times New Roman"/>
              </a:rPr>
              <a:t>ậ</a:t>
            </a:r>
            <a:r>
              <a:rPr sz="3600" b="1" dirty="0">
                <a:latin typeface="Times New Roman"/>
                <a:cs typeface="Times New Roman"/>
              </a:rPr>
              <a:t>t	toán	này	tương	</a:t>
            </a:r>
            <a:r>
              <a:rPr sz="3600" b="1" spc="-5" dirty="0">
                <a:latin typeface="Times New Roman"/>
                <a:cs typeface="Times New Roman"/>
              </a:rPr>
              <a:t>đố</a:t>
            </a:r>
            <a:r>
              <a:rPr sz="3600" b="1" dirty="0">
                <a:latin typeface="Times New Roman"/>
                <a:cs typeface="Times New Roman"/>
              </a:rPr>
              <a:t>i	mềm	</a:t>
            </a:r>
            <a:r>
              <a:rPr sz="3600" b="1" spc="-5" dirty="0">
                <a:latin typeface="Times New Roman"/>
                <a:cs typeface="Times New Roman"/>
              </a:rPr>
              <a:t>dẻ</a:t>
            </a:r>
            <a:r>
              <a:rPr sz="3600" b="1" dirty="0">
                <a:latin typeface="Times New Roman"/>
                <a:cs typeface="Times New Roman"/>
              </a:rPr>
              <a:t>o	và  </a:t>
            </a:r>
            <a:r>
              <a:rPr sz="3600" b="1" spc="-5" dirty="0">
                <a:latin typeface="Times New Roman"/>
                <a:cs typeface="Times New Roman"/>
              </a:rPr>
              <a:t>không cố định </a:t>
            </a:r>
            <a:r>
              <a:rPr sz="3600" b="1" dirty="0">
                <a:latin typeface="Times New Roman"/>
                <a:cs typeface="Times New Roman"/>
              </a:rPr>
              <a:t>các lớp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03626" y="784605"/>
            <a:ext cx="293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</a:rPr>
              <a:t>Thuật </a:t>
            </a:r>
            <a:r>
              <a:rPr sz="2400" dirty="0">
                <a:solidFill>
                  <a:srgbClr val="FF0000"/>
                </a:solidFill>
              </a:rPr>
              <a:t>toán</a:t>
            </a:r>
            <a:r>
              <a:rPr sz="2400" spc="-65" dirty="0">
                <a:solidFill>
                  <a:srgbClr val="FF0000"/>
                </a:solidFill>
              </a:rPr>
              <a:t> </a:t>
            </a:r>
            <a:r>
              <a:rPr sz="2400" spc="-5" dirty="0">
                <a:solidFill>
                  <a:srgbClr val="FF0000"/>
                </a:solidFill>
              </a:rPr>
              <a:t>ISODATA</a:t>
            </a:r>
            <a:endParaRPr sz="2400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3039" y="0"/>
            <a:ext cx="8836660" cy="6350635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2900045">
              <a:lnSpc>
                <a:spcPct val="100000"/>
              </a:lnSpc>
              <a:spcBef>
                <a:spcPts val="1375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 marL="393700" indent="-342900">
              <a:lnSpc>
                <a:spcPct val="100000"/>
              </a:lnSpc>
              <a:spcBef>
                <a:spcPts val="1770"/>
              </a:spcBef>
              <a:buFont typeface="Wingdings"/>
              <a:buChar char=""/>
              <a:tabLst>
                <a:tab pos="393700" algn="l"/>
              </a:tabLst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Các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bước:</a:t>
            </a:r>
            <a:endParaRPr sz="2800">
              <a:latin typeface="Times New Roman"/>
              <a:cs typeface="Times New Roman"/>
            </a:endParaRPr>
          </a:p>
          <a:p>
            <a:pPr marL="622300" marR="47625" lvl="1" indent="-457834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622300" algn="l"/>
                <a:tab pos="622935" algn="l"/>
                <a:tab pos="1393190" algn="l"/>
                <a:tab pos="2268220" algn="l"/>
                <a:tab pos="3185795" algn="l"/>
                <a:tab pos="4240530" algn="l"/>
                <a:tab pos="4975225" algn="l"/>
                <a:tab pos="5653405" algn="l"/>
                <a:tab pos="6289675" algn="l"/>
                <a:tab pos="7026909" algn="l"/>
                <a:tab pos="7668895" algn="l"/>
                <a:tab pos="818832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Lựa	chọn	</a:t>
            </a:r>
            <a:r>
              <a:rPr sz="2800" b="1" dirty="0">
                <a:latin typeface="Times New Roman"/>
                <a:cs typeface="Times New Roman"/>
              </a:rPr>
              <a:t>phâ</a:t>
            </a:r>
            <a:r>
              <a:rPr sz="2800" b="1" spc="-5" dirty="0">
                <a:latin typeface="Times New Roman"/>
                <a:cs typeface="Times New Roman"/>
              </a:rPr>
              <a:t>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h</a:t>
            </a:r>
            <a:r>
              <a:rPr sz="2800" b="1" spc="10" dirty="0">
                <a:latin typeface="Times New Roman"/>
                <a:cs typeface="Times New Roman"/>
              </a:rPr>
              <a:t>o</a:t>
            </a:r>
            <a:r>
              <a:rPr sz="2800" b="1" spc="-5" dirty="0">
                <a:latin typeface="Times New Roman"/>
                <a:cs typeface="Times New Roman"/>
              </a:rPr>
              <a:t>ạch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dự</a:t>
            </a:r>
            <a:r>
              <a:rPr sz="2800" b="1" spc="-5" dirty="0">
                <a:latin typeface="Times New Roman"/>
                <a:cs typeface="Times New Roman"/>
              </a:rPr>
              <a:t>a</a:t>
            </a:r>
            <a:r>
              <a:rPr sz="2800" b="1" dirty="0">
                <a:latin typeface="Times New Roman"/>
                <a:cs typeface="Times New Roman"/>
              </a:rPr>
              <a:t>	và</a:t>
            </a:r>
            <a:r>
              <a:rPr sz="2800" b="1" spc="-5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các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5" dirty="0">
                <a:latin typeface="Times New Roman"/>
                <a:cs typeface="Times New Roman"/>
              </a:rPr>
              <a:t>t</a:t>
            </a:r>
            <a:r>
              <a:rPr sz="2800" b="1" spc="-5" dirty="0">
                <a:latin typeface="Times New Roman"/>
                <a:cs typeface="Times New Roman"/>
              </a:rPr>
              <a:t>âm</a:t>
            </a:r>
            <a:r>
              <a:rPr sz="2800" b="1" dirty="0">
                <a:latin typeface="Times New Roman"/>
                <a:cs typeface="Times New Roman"/>
              </a:rPr>
              <a:t>	bấ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	k</a:t>
            </a:r>
            <a:r>
              <a:rPr sz="2800" b="1" spc="-5" dirty="0">
                <a:latin typeface="Times New Roman"/>
                <a:cs typeface="Times New Roman"/>
              </a:rPr>
              <a:t>ỳ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5" dirty="0">
                <a:latin typeface="Times New Roman"/>
                <a:cs typeface="Times New Roman"/>
              </a:rPr>
              <a:t>(</a:t>
            </a:r>
            <a:r>
              <a:rPr sz="2800" b="1" spc="-10" dirty="0">
                <a:latin typeface="Times New Roman"/>
                <a:cs typeface="Times New Roman"/>
              </a:rPr>
              <a:t>k</a:t>
            </a:r>
            <a:r>
              <a:rPr sz="2800" b="1" spc="-20" dirty="0">
                <a:latin typeface="Times New Roman"/>
                <a:cs typeface="Times New Roman"/>
              </a:rPr>
              <a:t>ế</a:t>
            </a:r>
            <a:r>
              <a:rPr sz="2800" b="1" spc="-5" dirty="0">
                <a:latin typeface="Times New Roman"/>
                <a:cs typeface="Times New Roman"/>
              </a:rPr>
              <a:t>t  quả không </a:t>
            </a:r>
            <a:r>
              <a:rPr sz="2800" b="1" dirty="0">
                <a:latin typeface="Times New Roman"/>
                <a:cs typeface="Times New Roman"/>
              </a:rPr>
              <a:t>phụ </a:t>
            </a:r>
            <a:r>
              <a:rPr sz="2800" b="1" spc="-5" dirty="0">
                <a:latin typeface="Times New Roman"/>
                <a:cs typeface="Times New Roman"/>
              </a:rPr>
              <a:t>thuộc vào tâm ban đầu</a:t>
            </a:r>
            <a:r>
              <a:rPr sz="2800" b="1" spc="6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này)</a:t>
            </a:r>
            <a:endParaRPr sz="2800">
              <a:latin typeface="Times New Roman"/>
              <a:cs typeface="Times New Roman"/>
            </a:endParaRPr>
          </a:p>
          <a:p>
            <a:pPr marL="622300" marR="46990" lvl="1" indent="-457834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622300" algn="l"/>
                <a:tab pos="622935" algn="l"/>
                <a:tab pos="1560830" algn="l"/>
                <a:tab pos="2463800" algn="l"/>
                <a:tab pos="3364229" algn="l"/>
                <a:tab pos="4201160" algn="l"/>
                <a:tab pos="4844415" algn="l"/>
                <a:tab pos="5484495" algn="l"/>
                <a:tab pos="6382385" algn="l"/>
                <a:tab pos="7065009" algn="l"/>
                <a:tab pos="7706995" algn="l"/>
                <a:tab pos="818832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Phân	v</a:t>
            </a:r>
            <a:r>
              <a:rPr sz="2800" b="1" dirty="0">
                <a:latin typeface="Times New Roman"/>
                <a:cs typeface="Times New Roman"/>
              </a:rPr>
              <a:t>ù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bằn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c</a:t>
            </a:r>
            <a:r>
              <a:rPr sz="2800" b="1" spc="-5" dirty="0">
                <a:latin typeface="Times New Roman"/>
                <a:cs typeface="Times New Roman"/>
              </a:rPr>
              <a:t>ách</a:t>
            </a:r>
            <a:r>
              <a:rPr sz="2800" b="1" dirty="0">
                <a:latin typeface="Times New Roman"/>
                <a:cs typeface="Times New Roman"/>
              </a:rPr>
              <a:t>	đặ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các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điể</a:t>
            </a:r>
            <a:r>
              <a:rPr sz="2800" b="1" spc="-5" dirty="0">
                <a:latin typeface="Times New Roman"/>
                <a:cs typeface="Times New Roman"/>
              </a:rPr>
              <a:t>m</a:t>
            </a:r>
            <a:r>
              <a:rPr sz="2800" b="1" dirty="0">
                <a:latin typeface="Times New Roman"/>
                <a:cs typeface="Times New Roman"/>
              </a:rPr>
              <a:t>	và</a:t>
            </a:r>
            <a:r>
              <a:rPr sz="2800" b="1" spc="-5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lớp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5" dirty="0">
                <a:latin typeface="Times New Roman"/>
                <a:cs typeface="Times New Roman"/>
              </a:rPr>
              <a:t>c</a:t>
            </a:r>
            <a:r>
              <a:rPr sz="2800" b="1" spc="-5" dirty="0">
                <a:latin typeface="Times New Roman"/>
                <a:cs typeface="Times New Roman"/>
              </a:rPr>
              <a:t>ó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â</a:t>
            </a:r>
            <a:r>
              <a:rPr sz="2800" b="1" spc="-5" dirty="0">
                <a:latin typeface="Times New Roman"/>
                <a:cs typeface="Times New Roman"/>
              </a:rPr>
              <a:t>m  </a:t>
            </a:r>
            <a:r>
              <a:rPr sz="2800" b="1" dirty="0">
                <a:latin typeface="Times New Roman"/>
                <a:cs typeface="Times New Roman"/>
              </a:rPr>
              <a:t>gần nhất </a:t>
            </a:r>
            <a:r>
              <a:rPr sz="2800" b="1" spc="-10" dirty="0">
                <a:latin typeface="Times New Roman"/>
                <a:cs typeface="Times New Roman"/>
              </a:rPr>
              <a:t>dựa </a:t>
            </a:r>
            <a:r>
              <a:rPr sz="2800" b="1" dirty="0">
                <a:latin typeface="Times New Roman"/>
                <a:cs typeface="Times New Roman"/>
              </a:rPr>
              <a:t>vào </a:t>
            </a:r>
            <a:r>
              <a:rPr sz="2800" b="1" spc="-5" dirty="0">
                <a:latin typeface="Times New Roman"/>
                <a:cs typeface="Times New Roman"/>
              </a:rPr>
              <a:t>khoảng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cách</a:t>
            </a:r>
            <a:endParaRPr sz="2800">
              <a:latin typeface="Times New Roman"/>
              <a:cs typeface="Times New Roman"/>
            </a:endParaRPr>
          </a:p>
          <a:p>
            <a:pPr marL="622300" marR="45720" lvl="1" indent="-457834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622300" algn="l"/>
                <a:tab pos="622935" algn="l"/>
                <a:tab pos="1593215" algn="l"/>
                <a:tab pos="2269490" algn="l"/>
                <a:tab pos="2964815" algn="l"/>
                <a:tab pos="3740785" algn="l"/>
                <a:tab pos="4516755" algn="l"/>
                <a:tab pos="5274310" algn="l"/>
                <a:tab pos="6603365" algn="l"/>
                <a:tab pos="7494905" algn="l"/>
                <a:tab pos="819023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Tách	đôi	lớp	ban	đầu	</a:t>
            </a:r>
            <a:r>
              <a:rPr sz="2800" b="1" spc="-10" dirty="0">
                <a:latin typeface="Times New Roman"/>
                <a:cs typeface="Times New Roman"/>
              </a:rPr>
              <a:t>nế</a:t>
            </a:r>
            <a:r>
              <a:rPr sz="2800" b="1" spc="-5" dirty="0">
                <a:latin typeface="Times New Roman"/>
                <a:cs typeface="Times New Roman"/>
              </a:rPr>
              <a:t>u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k</a:t>
            </a:r>
            <a:r>
              <a:rPr sz="2800" b="1" spc="-10" dirty="0">
                <a:latin typeface="Times New Roman"/>
                <a:cs typeface="Times New Roman"/>
              </a:rPr>
              <a:t>h</a:t>
            </a:r>
            <a:r>
              <a:rPr sz="2800" b="1" dirty="0">
                <a:latin typeface="Times New Roman"/>
                <a:cs typeface="Times New Roman"/>
              </a:rPr>
              <a:t>o</a:t>
            </a:r>
            <a:r>
              <a:rPr sz="2800" b="1" spc="-5" dirty="0">
                <a:latin typeface="Times New Roman"/>
                <a:cs typeface="Times New Roman"/>
              </a:rPr>
              <a:t>ả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cách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lớn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hơn  </a:t>
            </a:r>
            <a:r>
              <a:rPr sz="2800" b="1" spc="-5" dirty="0">
                <a:latin typeface="Times New Roman"/>
                <a:cs typeface="Times New Roman"/>
              </a:rPr>
              <a:t>ngưỡng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</a:t>
            </a:r>
            <a:r>
              <a:rPr sz="2775" b="1" baseline="-21021" dirty="0">
                <a:latin typeface="Times New Roman"/>
                <a:cs typeface="Times New Roman"/>
              </a:rPr>
              <a:t>1</a:t>
            </a:r>
            <a:endParaRPr sz="2775" baseline="-21021">
              <a:latin typeface="Times New Roman"/>
              <a:cs typeface="Times New Roman"/>
            </a:endParaRPr>
          </a:p>
          <a:p>
            <a:pPr marL="622300" marR="43180" lvl="1" indent="-457834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622300" algn="l"/>
                <a:tab pos="622935" algn="l"/>
                <a:tab pos="217043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Xác</a:t>
            </a:r>
            <a:r>
              <a:rPr sz="2800" b="1" spc="3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định	</a:t>
            </a:r>
            <a:r>
              <a:rPr sz="2800" b="1" dirty="0">
                <a:latin typeface="Times New Roman"/>
                <a:cs typeface="Times New Roman"/>
              </a:rPr>
              <a:t>phân </a:t>
            </a:r>
            <a:r>
              <a:rPr sz="2800" b="1" spc="-5" dirty="0">
                <a:latin typeface="Times New Roman"/>
                <a:cs typeface="Times New Roman"/>
              </a:rPr>
              <a:t>hoạch </a:t>
            </a:r>
            <a:r>
              <a:rPr sz="2800" b="1" spc="-10" dirty="0">
                <a:latin typeface="Times New Roman"/>
                <a:cs typeface="Times New Roman"/>
              </a:rPr>
              <a:t>mới </a:t>
            </a:r>
            <a:r>
              <a:rPr sz="2800" b="1" spc="-5" dirty="0">
                <a:latin typeface="Times New Roman"/>
                <a:cs typeface="Times New Roman"/>
              </a:rPr>
              <a:t>dựa vào </a:t>
            </a:r>
            <a:r>
              <a:rPr sz="2800" b="1" spc="-10" dirty="0">
                <a:latin typeface="Times New Roman"/>
                <a:cs typeface="Times New Roman"/>
              </a:rPr>
              <a:t>các </a:t>
            </a:r>
            <a:r>
              <a:rPr sz="2800" b="1" spc="-5" dirty="0">
                <a:latin typeface="Times New Roman"/>
                <a:cs typeface="Times New Roman"/>
              </a:rPr>
              <a:t>tâm vừa xác  định cho </a:t>
            </a:r>
            <a:r>
              <a:rPr sz="2800" b="1" spc="-10" dirty="0">
                <a:latin typeface="Times New Roman"/>
                <a:cs typeface="Times New Roman"/>
              </a:rPr>
              <a:t>đến khi không có </a:t>
            </a:r>
            <a:r>
              <a:rPr sz="2800" b="1" spc="-5" dirty="0">
                <a:latin typeface="Times New Roman"/>
                <a:cs typeface="Times New Roman"/>
              </a:rPr>
              <a:t>tâm</a:t>
            </a:r>
            <a:r>
              <a:rPr sz="2800" b="1" spc="14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mới</a:t>
            </a:r>
            <a:endParaRPr sz="2800">
              <a:latin typeface="Times New Roman"/>
              <a:cs typeface="Times New Roman"/>
            </a:endParaRPr>
          </a:p>
          <a:p>
            <a:pPr marL="622300" lvl="1" indent="-457834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622300" algn="l"/>
                <a:tab pos="6229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Nhóm các </a:t>
            </a:r>
            <a:r>
              <a:rPr sz="2800" b="1" dirty="0">
                <a:latin typeface="Times New Roman"/>
                <a:cs typeface="Times New Roman"/>
              </a:rPr>
              <a:t>vùng </a:t>
            </a:r>
            <a:r>
              <a:rPr sz="2800" b="1" spc="-5" dirty="0">
                <a:latin typeface="Times New Roman"/>
                <a:cs typeface="Times New Roman"/>
              </a:rPr>
              <a:t>theo ngưỡng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</a:t>
            </a:r>
            <a:r>
              <a:rPr sz="2775" b="1" baseline="-21021" dirty="0">
                <a:latin typeface="Times New Roman"/>
                <a:cs typeface="Times New Roman"/>
              </a:rPr>
              <a:t>2</a:t>
            </a:r>
            <a:endParaRPr sz="2775" baseline="-21021">
              <a:latin typeface="Times New Roman"/>
              <a:cs typeface="Times New Roman"/>
            </a:endParaRPr>
          </a:p>
          <a:p>
            <a:pPr marL="508000" marR="46355" indent="-4572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507365" algn="l"/>
                <a:tab pos="508000" algn="l"/>
                <a:tab pos="1235075" algn="l"/>
                <a:tab pos="1880870" algn="l"/>
                <a:tab pos="2776220" algn="l"/>
                <a:tab pos="3524250" algn="l"/>
                <a:tab pos="4211955" algn="l"/>
                <a:tab pos="4899025" algn="l"/>
                <a:tab pos="5530215" algn="l"/>
                <a:tab pos="6337935" algn="l"/>
                <a:tab pos="7144384" algn="l"/>
                <a:tab pos="7851775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Lặp	các	</a:t>
            </a:r>
            <a:r>
              <a:rPr sz="2800" b="1" i="1" spc="5" dirty="0">
                <a:latin typeface="Times New Roman"/>
                <a:cs typeface="Times New Roman"/>
              </a:rPr>
              <a:t>b</a:t>
            </a:r>
            <a:r>
              <a:rPr sz="2800" b="1" i="1" spc="-10" dirty="0">
                <a:latin typeface="Times New Roman"/>
                <a:cs typeface="Times New Roman"/>
              </a:rPr>
              <a:t>ướ</a:t>
            </a:r>
            <a:r>
              <a:rPr sz="2800" b="1" i="1" spc="-5" dirty="0">
                <a:latin typeface="Times New Roman"/>
                <a:cs typeface="Times New Roman"/>
              </a:rPr>
              <a:t>c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5" dirty="0">
                <a:latin typeface="Times New Roman"/>
                <a:cs typeface="Times New Roman"/>
              </a:rPr>
              <a:t>trên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5" dirty="0">
                <a:latin typeface="Times New Roman"/>
                <a:cs typeface="Times New Roman"/>
              </a:rPr>
              <a:t>cho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5" dirty="0">
                <a:latin typeface="Times New Roman"/>
                <a:cs typeface="Times New Roman"/>
              </a:rPr>
              <a:t>đến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5" dirty="0">
                <a:latin typeface="Times New Roman"/>
                <a:cs typeface="Times New Roman"/>
              </a:rPr>
              <a:t>k</a:t>
            </a:r>
            <a:r>
              <a:rPr sz="2800" b="1" i="1" spc="-5" dirty="0">
                <a:latin typeface="Times New Roman"/>
                <a:cs typeface="Times New Roman"/>
              </a:rPr>
              <a:t>hi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5" dirty="0">
                <a:latin typeface="Times New Roman"/>
                <a:cs typeface="Times New Roman"/>
              </a:rPr>
              <a:t>th</a:t>
            </a:r>
            <a:r>
              <a:rPr sz="2800" b="1" i="1" spc="5" dirty="0">
                <a:latin typeface="Times New Roman"/>
                <a:cs typeface="Times New Roman"/>
              </a:rPr>
              <a:t>ỏ</a:t>
            </a:r>
            <a:r>
              <a:rPr sz="2800" b="1" i="1" spc="-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5" dirty="0">
                <a:latin typeface="Times New Roman"/>
                <a:cs typeface="Times New Roman"/>
              </a:rPr>
              <a:t>mãn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5" dirty="0">
                <a:latin typeface="Times New Roman"/>
                <a:cs typeface="Times New Roman"/>
              </a:rPr>
              <a:t>tiêu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5" dirty="0">
                <a:latin typeface="Times New Roman"/>
                <a:cs typeface="Times New Roman"/>
              </a:rPr>
              <a:t>c</a:t>
            </a:r>
            <a:r>
              <a:rPr sz="2800" b="1" i="1" dirty="0">
                <a:latin typeface="Times New Roman"/>
                <a:cs typeface="Times New Roman"/>
              </a:rPr>
              <a:t>h</a:t>
            </a:r>
            <a:r>
              <a:rPr sz="2800" b="1" i="1" spc="-10" dirty="0">
                <a:latin typeface="Times New Roman"/>
                <a:cs typeface="Times New Roman"/>
              </a:rPr>
              <a:t>u</a:t>
            </a:r>
            <a:r>
              <a:rPr sz="2800" b="1" i="1" dirty="0">
                <a:latin typeface="Times New Roman"/>
                <a:cs typeface="Times New Roman"/>
              </a:rPr>
              <a:t>ẩ</a:t>
            </a:r>
            <a:r>
              <a:rPr sz="2800" b="1" i="1" spc="-5" dirty="0">
                <a:latin typeface="Times New Roman"/>
                <a:cs typeface="Times New Roman"/>
              </a:rPr>
              <a:t>n  </a:t>
            </a:r>
            <a:r>
              <a:rPr sz="2800" b="1" i="1" dirty="0">
                <a:latin typeface="Times New Roman"/>
                <a:cs typeface="Times New Roman"/>
              </a:rPr>
              <a:t>phân</a:t>
            </a:r>
            <a:r>
              <a:rPr sz="2800" b="1" i="1" spc="-5" dirty="0">
                <a:latin typeface="Times New Roman"/>
                <a:cs typeface="Times New Roman"/>
              </a:rPr>
              <a:t> hoạch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58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624672"/>
            <a:ext cx="8455025" cy="547560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2263140" algn="just">
              <a:lnSpc>
                <a:spcPct val="100000"/>
              </a:lnSpc>
              <a:spcBef>
                <a:spcPts val="1340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Thuật toán K láng</a:t>
            </a:r>
            <a:r>
              <a:rPr sz="2800" b="1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giềng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Thuật </a:t>
            </a:r>
            <a:r>
              <a:rPr sz="3200" b="1" dirty="0">
                <a:latin typeface="Times New Roman"/>
                <a:cs typeface="Times New Roman"/>
              </a:rPr>
              <a:t>toán </a:t>
            </a:r>
            <a:r>
              <a:rPr sz="3200" b="1" spc="-5" dirty="0">
                <a:latin typeface="Times New Roman"/>
                <a:cs typeface="Times New Roman"/>
              </a:rPr>
              <a:t>này dựa </a:t>
            </a:r>
            <a:r>
              <a:rPr sz="3200" b="1" dirty="0">
                <a:latin typeface="Times New Roman"/>
                <a:cs typeface="Times New Roman"/>
              </a:rPr>
              <a:t>vào vị trí </a:t>
            </a:r>
            <a:r>
              <a:rPr sz="3200" b="1" spc="-5" dirty="0">
                <a:latin typeface="Times New Roman"/>
                <a:cs typeface="Times New Roman"/>
              </a:rPr>
              <a:t>của đối tượng  </a:t>
            </a:r>
            <a:r>
              <a:rPr sz="3200" b="1" spc="5" dirty="0">
                <a:latin typeface="Times New Roman"/>
                <a:cs typeface="Times New Roman"/>
              </a:rPr>
              <a:t>cần xét </a:t>
            </a:r>
            <a:r>
              <a:rPr sz="3200" b="1" spc="-5" dirty="0">
                <a:latin typeface="Times New Roman"/>
                <a:cs typeface="Times New Roman"/>
              </a:rPr>
              <a:t>để </a:t>
            </a:r>
            <a:r>
              <a:rPr sz="3200" b="1" dirty="0">
                <a:latin typeface="Times New Roman"/>
                <a:cs typeface="Times New Roman"/>
              </a:rPr>
              <a:t>xác </a:t>
            </a:r>
            <a:r>
              <a:rPr sz="3200" b="1" spc="-5" dirty="0">
                <a:latin typeface="Times New Roman"/>
                <a:cs typeface="Times New Roman"/>
              </a:rPr>
              <a:t>định </a:t>
            </a:r>
            <a:r>
              <a:rPr sz="3200" b="1" dirty="0">
                <a:latin typeface="Times New Roman"/>
                <a:cs typeface="Times New Roman"/>
              </a:rPr>
              <a:t>lớp </a:t>
            </a:r>
            <a:r>
              <a:rPr sz="3200" b="1" spc="-5" dirty="0">
                <a:latin typeface="Times New Roman"/>
                <a:cs typeface="Times New Roman"/>
              </a:rPr>
              <a:t>đối tượng đó thuộc </a:t>
            </a:r>
            <a:r>
              <a:rPr sz="3200" b="1" spc="5" dirty="0">
                <a:latin typeface="Times New Roman"/>
                <a:cs typeface="Times New Roman"/>
              </a:rPr>
              <a:t>về 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lớp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nào</a:t>
            </a:r>
            <a:endParaRPr sz="3200">
              <a:latin typeface="Times New Roman"/>
              <a:cs typeface="Times New Roman"/>
            </a:endParaRPr>
          </a:p>
          <a:p>
            <a:pPr marL="584200" marR="142240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Các mẫu sẽ </a:t>
            </a:r>
            <a:r>
              <a:rPr sz="3200" b="1" spc="-5" dirty="0">
                <a:latin typeface="Times New Roman"/>
                <a:cs typeface="Times New Roman"/>
              </a:rPr>
              <a:t>được biểu diễn trên không </a:t>
            </a:r>
            <a:r>
              <a:rPr sz="3200" b="1" dirty="0">
                <a:latin typeface="Times New Roman"/>
                <a:cs typeface="Times New Roman"/>
              </a:rPr>
              <a:t>gian  </a:t>
            </a:r>
            <a:r>
              <a:rPr sz="3200" b="1" spc="-5" dirty="0">
                <a:latin typeface="Times New Roman"/>
                <a:cs typeface="Times New Roman"/>
              </a:rPr>
              <a:t>đối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tượng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Mỗi </a:t>
            </a:r>
            <a:r>
              <a:rPr sz="3200" b="1" spc="-5" dirty="0">
                <a:latin typeface="Times New Roman"/>
                <a:cs typeface="Times New Roman"/>
              </a:rPr>
              <a:t>đối tượng </a:t>
            </a:r>
            <a:r>
              <a:rPr sz="3200" b="1" dirty="0">
                <a:latin typeface="Times New Roman"/>
                <a:cs typeface="Times New Roman"/>
              </a:rPr>
              <a:t>cần xác </a:t>
            </a:r>
            <a:r>
              <a:rPr sz="3200" b="1" spc="-5" dirty="0">
                <a:latin typeface="Times New Roman"/>
                <a:cs typeface="Times New Roman"/>
              </a:rPr>
              <a:t>định </a:t>
            </a:r>
            <a:r>
              <a:rPr sz="3200" b="1" dirty="0">
                <a:latin typeface="Times New Roman"/>
                <a:cs typeface="Times New Roman"/>
              </a:rPr>
              <a:t>lớp </a:t>
            </a:r>
            <a:r>
              <a:rPr sz="3200" b="1" spc="-5" dirty="0">
                <a:latin typeface="Times New Roman"/>
                <a:cs typeface="Times New Roman"/>
              </a:rPr>
              <a:t>sẽ </a:t>
            </a:r>
            <a:r>
              <a:rPr sz="3200" b="1" dirty="0">
                <a:latin typeface="Times New Roman"/>
                <a:cs typeface="Times New Roman"/>
              </a:rPr>
              <a:t>tìm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k</a:t>
            </a:r>
            <a:endParaRPr sz="3200">
              <a:latin typeface="Times New Roman"/>
              <a:cs typeface="Times New Roman"/>
            </a:endParaRPr>
          </a:p>
          <a:p>
            <a:pPr marL="584200">
              <a:lnSpc>
                <a:spcPct val="100000"/>
              </a:lnSpc>
            </a:pPr>
            <a:r>
              <a:rPr sz="3200" b="1" dirty="0">
                <a:latin typeface="Times New Roman"/>
                <a:cs typeface="Times New Roman"/>
              </a:rPr>
              <a:t>mẫu gần </a:t>
            </a:r>
            <a:r>
              <a:rPr sz="3200" b="1" spc="-5" dirty="0">
                <a:latin typeface="Times New Roman"/>
                <a:cs typeface="Times New Roman"/>
              </a:rPr>
              <a:t>nhất </a:t>
            </a:r>
            <a:r>
              <a:rPr sz="3200" b="1" dirty="0">
                <a:latin typeface="Times New Roman"/>
                <a:cs typeface="Times New Roman"/>
              </a:rPr>
              <a:t>xung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quanh</a:t>
            </a:r>
            <a:endParaRPr sz="3200">
              <a:latin typeface="Times New Roman"/>
              <a:cs typeface="Times New Roman"/>
            </a:endParaRPr>
          </a:p>
          <a:p>
            <a:pPr marL="584200" marR="584200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Đối tượng đầu </a:t>
            </a:r>
            <a:r>
              <a:rPr sz="3200" b="1" dirty="0">
                <a:latin typeface="Times New Roman"/>
                <a:cs typeface="Times New Roman"/>
              </a:rPr>
              <a:t>vào </a:t>
            </a:r>
            <a:r>
              <a:rPr sz="3200" b="1" spc="-5" dirty="0">
                <a:latin typeface="Times New Roman"/>
                <a:cs typeface="Times New Roman"/>
              </a:rPr>
              <a:t>này sẽ thuộc </a:t>
            </a:r>
            <a:r>
              <a:rPr sz="3200" b="1" dirty="0">
                <a:latin typeface="Times New Roman"/>
                <a:cs typeface="Times New Roman"/>
              </a:rPr>
              <a:t>lớp có </a:t>
            </a:r>
            <a:r>
              <a:rPr sz="3200" b="1" spc="-5" dirty="0">
                <a:latin typeface="Times New Roman"/>
                <a:cs typeface="Times New Roman"/>
              </a:rPr>
              <a:t>số  </a:t>
            </a:r>
            <a:r>
              <a:rPr sz="3200" b="1" dirty="0">
                <a:latin typeface="Times New Roman"/>
                <a:cs typeface="Times New Roman"/>
              </a:rPr>
              <a:t>lượng lớn </a:t>
            </a:r>
            <a:r>
              <a:rPr sz="3200" b="1" spc="-5" dirty="0">
                <a:latin typeface="Times New Roman"/>
                <a:cs typeface="Times New Roman"/>
              </a:rPr>
              <a:t>nhất </a:t>
            </a:r>
            <a:r>
              <a:rPr sz="3200" b="1" dirty="0">
                <a:latin typeface="Times New Roman"/>
                <a:cs typeface="Times New Roman"/>
              </a:rPr>
              <a:t>trong </a:t>
            </a:r>
            <a:r>
              <a:rPr sz="3200" b="1" spc="-5" dirty="0">
                <a:latin typeface="Times New Roman"/>
                <a:cs typeface="Times New Roman"/>
              </a:rPr>
              <a:t>số </a:t>
            </a:r>
            <a:r>
              <a:rPr sz="3200" b="1" i="1" dirty="0">
                <a:latin typeface="Times New Roman"/>
                <a:cs typeface="Times New Roman"/>
              </a:rPr>
              <a:t>k </a:t>
            </a:r>
            <a:r>
              <a:rPr sz="3200" b="1" dirty="0">
                <a:latin typeface="Times New Roman"/>
                <a:cs typeface="Times New Roman"/>
              </a:rPr>
              <a:t>láng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giềng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59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6234"/>
            <a:ext cx="8302625" cy="518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Vì </a:t>
            </a:r>
            <a:r>
              <a:rPr sz="3600" b="1" dirty="0">
                <a:latin typeface="Times New Roman"/>
                <a:cs typeface="Times New Roman"/>
              </a:rPr>
              <a:t>thuật toán chọn số </a:t>
            </a:r>
            <a:r>
              <a:rPr sz="3600" b="1" spc="-5" dirty="0">
                <a:latin typeface="Times New Roman"/>
                <a:cs typeface="Times New Roman"/>
              </a:rPr>
              <a:t>đông </a:t>
            </a:r>
            <a:r>
              <a:rPr sz="3600" b="1" dirty="0">
                <a:latin typeface="Times New Roman"/>
                <a:cs typeface="Times New Roman"/>
              </a:rPr>
              <a:t>để </a:t>
            </a:r>
            <a:r>
              <a:rPr sz="3600" b="1" spc="-5" dirty="0">
                <a:latin typeface="Times New Roman"/>
                <a:cs typeface="Times New Roman"/>
              </a:rPr>
              <a:t>quyết  định </a:t>
            </a:r>
            <a:r>
              <a:rPr sz="3600" b="1" dirty="0">
                <a:latin typeface="Times New Roman"/>
                <a:cs typeface="Times New Roman"/>
              </a:rPr>
              <a:t>việc phân lớp nên thông thường  lớp lớn </a:t>
            </a:r>
            <a:r>
              <a:rPr sz="3600" b="1" spc="-5" dirty="0">
                <a:latin typeface="Times New Roman"/>
                <a:cs typeface="Times New Roman"/>
              </a:rPr>
              <a:t>nhất trong </a:t>
            </a:r>
            <a:r>
              <a:rPr sz="3600" b="1" dirty="0">
                <a:latin typeface="Times New Roman"/>
                <a:cs typeface="Times New Roman"/>
              </a:rPr>
              <a:t>tập mẫu thường </a:t>
            </a:r>
            <a:r>
              <a:rPr sz="3600" b="1" spc="-5" dirty="0">
                <a:latin typeface="Times New Roman"/>
                <a:cs typeface="Times New Roman"/>
              </a:rPr>
              <a:t>có  xu hướng </a:t>
            </a:r>
            <a:r>
              <a:rPr sz="3600" b="1" dirty="0">
                <a:latin typeface="Times New Roman"/>
                <a:cs typeface="Times New Roman"/>
              </a:rPr>
              <a:t>thống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trị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5250">
              <a:latin typeface="Times New Roman"/>
              <a:cs typeface="Times New Roman"/>
            </a:endParaRPr>
          </a:p>
          <a:p>
            <a:pPr marL="355600" marR="6350" indent="-343535" algn="just">
              <a:lnSpc>
                <a:spcPct val="100000"/>
              </a:lnSpc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Để làm giảm việc này </a:t>
            </a:r>
            <a:r>
              <a:rPr sz="3600" b="1" spc="-5" dirty="0">
                <a:latin typeface="Times New Roman"/>
                <a:cs typeface="Times New Roman"/>
              </a:rPr>
              <a:t>thì </a:t>
            </a:r>
            <a:r>
              <a:rPr sz="3600" b="1" dirty="0">
                <a:latin typeface="Times New Roman"/>
                <a:cs typeface="Times New Roman"/>
              </a:rPr>
              <a:t>trọng số </a:t>
            </a:r>
            <a:r>
              <a:rPr sz="3600" b="1" spc="-5" dirty="0">
                <a:latin typeface="Times New Roman"/>
                <a:cs typeface="Times New Roman"/>
              </a:rPr>
              <a:t>liên  </a:t>
            </a:r>
            <a:r>
              <a:rPr sz="3600" b="1" dirty="0">
                <a:latin typeface="Times New Roman"/>
                <a:cs typeface="Times New Roman"/>
              </a:rPr>
              <a:t>quan </a:t>
            </a:r>
            <a:r>
              <a:rPr sz="3600" b="1" spc="-5" dirty="0">
                <a:latin typeface="Times New Roman"/>
                <a:cs typeface="Times New Roman"/>
              </a:rPr>
              <a:t>đến khoảng </a:t>
            </a:r>
            <a:r>
              <a:rPr sz="3600" b="1" dirty="0">
                <a:latin typeface="Times New Roman"/>
                <a:cs typeface="Times New Roman"/>
              </a:rPr>
              <a:t>cách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thể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thêm  vào, và mẫu càng xa sẽ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hưởng ít  hơn so </a:t>
            </a:r>
            <a:r>
              <a:rPr sz="3600" b="1" dirty="0">
                <a:latin typeface="Times New Roman"/>
                <a:cs typeface="Times New Roman"/>
              </a:rPr>
              <a:t>với mẫu ở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gần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60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1390852"/>
            <a:ext cx="8303259" cy="4709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Ngoài </a:t>
            </a:r>
            <a:r>
              <a:rPr sz="3200" b="1" spc="-5" dirty="0">
                <a:latin typeface="Times New Roman"/>
                <a:cs typeface="Times New Roman"/>
              </a:rPr>
              <a:t>cách biểu diễn </a:t>
            </a:r>
            <a:r>
              <a:rPr sz="3200" b="1" spc="-10" dirty="0">
                <a:latin typeface="Times New Roman"/>
                <a:cs typeface="Times New Roman"/>
              </a:rPr>
              <a:t>định </a:t>
            </a:r>
            <a:r>
              <a:rPr sz="3200" b="1" dirty="0">
                <a:latin typeface="Times New Roman"/>
                <a:cs typeface="Times New Roman"/>
              </a:rPr>
              <a:t>lượng thì còn </a:t>
            </a:r>
            <a:r>
              <a:rPr sz="3200" b="1" spc="-5" dirty="0">
                <a:latin typeface="Times New Roman"/>
                <a:cs typeface="Times New Roman"/>
              </a:rPr>
              <a:t>tồn  </a:t>
            </a:r>
            <a:r>
              <a:rPr sz="3200" b="1" dirty="0">
                <a:latin typeface="Times New Roman"/>
                <a:cs typeface="Times New Roman"/>
              </a:rPr>
              <a:t>tại </a:t>
            </a:r>
            <a:r>
              <a:rPr sz="3200" b="1" spc="-5" dirty="0">
                <a:latin typeface="Times New Roman"/>
                <a:cs typeface="Times New Roman"/>
              </a:rPr>
              <a:t>kiểu đối </a:t>
            </a:r>
            <a:r>
              <a:rPr sz="3200" b="1" dirty="0">
                <a:latin typeface="Times New Roman"/>
                <a:cs typeface="Times New Roman"/>
              </a:rPr>
              <a:t>tượng </a:t>
            </a:r>
            <a:r>
              <a:rPr sz="3200" b="1" spc="-5" dirty="0">
                <a:latin typeface="Times New Roman"/>
                <a:cs typeface="Times New Roman"/>
              </a:rPr>
              <a:t>định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tính</a:t>
            </a:r>
            <a:endParaRPr sz="3200">
              <a:latin typeface="Times New Roman"/>
              <a:cs typeface="Times New Roman"/>
            </a:endParaRPr>
          </a:p>
          <a:p>
            <a:pPr marL="355600" marR="762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Ví </a:t>
            </a:r>
            <a:r>
              <a:rPr sz="3200" b="1" spc="-5" dirty="0">
                <a:latin typeface="Times New Roman"/>
                <a:cs typeface="Times New Roman"/>
              </a:rPr>
              <a:t>dụ mối quan hệ </a:t>
            </a:r>
            <a:r>
              <a:rPr sz="3200" b="1" dirty="0">
                <a:latin typeface="Times New Roman"/>
                <a:cs typeface="Times New Roman"/>
              </a:rPr>
              <a:t>giữa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đối tượng hoặc  dạng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đối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tượng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Giả sử </a:t>
            </a:r>
            <a:r>
              <a:rPr sz="3200" b="1" spc="-5" dirty="0">
                <a:latin typeface="Times New Roman"/>
                <a:cs typeface="Times New Roman"/>
              </a:rPr>
              <a:t>đối tượng có </a:t>
            </a:r>
            <a:r>
              <a:rPr sz="3200" b="1" dirty="0">
                <a:latin typeface="Times New Roman"/>
                <a:cs typeface="Times New Roman"/>
              </a:rPr>
              <a:t>thể </a:t>
            </a:r>
            <a:r>
              <a:rPr sz="3200" b="1" spc="-5" dirty="0">
                <a:latin typeface="Times New Roman"/>
                <a:cs typeface="Times New Roman"/>
              </a:rPr>
              <a:t>được biểu diễn bởi  </a:t>
            </a:r>
            <a:r>
              <a:rPr sz="3200" b="1" dirty="0">
                <a:latin typeface="Times New Roman"/>
                <a:cs typeface="Times New Roman"/>
              </a:rPr>
              <a:t>một </a:t>
            </a:r>
            <a:r>
              <a:rPr sz="3200" b="1" spc="-5" dirty="0">
                <a:latin typeface="Times New Roman"/>
                <a:cs typeface="Times New Roman"/>
              </a:rPr>
              <a:t>chuỗi ký </a:t>
            </a:r>
            <a:r>
              <a:rPr sz="3200" b="1" dirty="0">
                <a:latin typeface="Times New Roman"/>
                <a:cs typeface="Times New Roman"/>
              </a:rPr>
              <a:t>tự và </a:t>
            </a:r>
            <a:r>
              <a:rPr sz="3200" b="1" spc="-5" dirty="0">
                <a:latin typeface="Times New Roman"/>
                <a:cs typeface="Times New Roman"/>
              </a:rPr>
              <a:t>mỗi </a:t>
            </a:r>
            <a:r>
              <a:rPr sz="3200" b="1" spc="-10" dirty="0">
                <a:latin typeface="Times New Roman"/>
                <a:cs typeface="Times New Roman"/>
              </a:rPr>
              <a:t>ký </a:t>
            </a:r>
            <a:r>
              <a:rPr sz="3200" b="1" dirty="0">
                <a:latin typeface="Times New Roman"/>
                <a:cs typeface="Times New Roman"/>
              </a:rPr>
              <a:t>tự sẽ </a:t>
            </a:r>
            <a:r>
              <a:rPr sz="3200" b="1" spc="-5" dirty="0">
                <a:latin typeface="Times New Roman"/>
                <a:cs typeface="Times New Roman"/>
              </a:rPr>
              <a:t>thể </a:t>
            </a:r>
            <a:r>
              <a:rPr sz="3200" b="1" spc="-10" dirty="0">
                <a:latin typeface="Times New Roman"/>
                <a:cs typeface="Times New Roman"/>
              </a:rPr>
              <a:t>hiện </a:t>
            </a:r>
            <a:r>
              <a:rPr sz="3200" b="1" spc="-5" dirty="0">
                <a:latin typeface="Times New Roman"/>
                <a:cs typeface="Times New Roman"/>
              </a:rPr>
              <a:t>một  đặc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tính</a:t>
            </a:r>
            <a:endParaRPr sz="3200">
              <a:latin typeface="Times New Roman"/>
              <a:cs typeface="Times New Roman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Hàm </a:t>
            </a:r>
            <a:r>
              <a:rPr sz="3200" b="1" spc="-5" dirty="0">
                <a:latin typeface="Times New Roman"/>
                <a:cs typeface="Times New Roman"/>
              </a:rPr>
              <a:t>phân biệt </a:t>
            </a:r>
            <a:r>
              <a:rPr sz="3200" b="1" spc="-10" dirty="0">
                <a:latin typeface="Times New Roman"/>
                <a:cs typeface="Times New Roman"/>
              </a:rPr>
              <a:t>sẽ là </a:t>
            </a:r>
            <a:r>
              <a:rPr sz="3200" b="1" spc="-5" dirty="0">
                <a:latin typeface="Times New Roman"/>
                <a:cs typeface="Times New Roman"/>
              </a:rPr>
              <a:t>hàm </a:t>
            </a:r>
            <a:r>
              <a:rPr sz="3200" b="1" dirty="0">
                <a:latin typeface="Times New Roman"/>
                <a:cs typeface="Times New Roman"/>
              </a:rPr>
              <a:t>logic </a:t>
            </a:r>
            <a:r>
              <a:rPr sz="3200" b="1" spc="-10" dirty="0">
                <a:latin typeface="Times New Roman"/>
                <a:cs typeface="Times New Roman"/>
              </a:rPr>
              <a:t>nhận </a:t>
            </a:r>
            <a:r>
              <a:rPr sz="3200" b="1" spc="-5" dirty="0">
                <a:latin typeface="Times New Roman"/>
                <a:cs typeface="Times New Roman"/>
              </a:rPr>
              <a:t>diện </a:t>
            </a:r>
            <a:r>
              <a:rPr sz="3200" b="1" dirty="0">
                <a:latin typeface="Times New Roman"/>
                <a:cs typeface="Times New Roman"/>
              </a:rPr>
              <a:t>các  từ có cùng </a:t>
            </a:r>
            <a:r>
              <a:rPr sz="3200" b="1" spc="-5" dirty="0">
                <a:latin typeface="Times New Roman"/>
                <a:cs typeface="Times New Roman"/>
              </a:rPr>
              <a:t>độ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dài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27301" y="781557"/>
            <a:ext cx="50901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0000"/>
                </a:solidFill>
              </a:rPr>
              <a:t>Nhận dạng dựa </a:t>
            </a:r>
            <a:r>
              <a:rPr sz="3200" dirty="0">
                <a:solidFill>
                  <a:srgbClr val="FF0000"/>
                </a:solidFill>
              </a:rPr>
              <a:t>theo </a:t>
            </a:r>
            <a:r>
              <a:rPr sz="3200" spc="5" dirty="0">
                <a:solidFill>
                  <a:srgbClr val="FF0000"/>
                </a:solidFill>
              </a:rPr>
              <a:t>cấu</a:t>
            </a:r>
            <a:r>
              <a:rPr sz="3200" spc="-10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trúc</a:t>
            </a:r>
            <a:endParaRPr sz="3200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6234"/>
            <a:ext cx="8301355" cy="5293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Có hai </a:t>
            </a:r>
            <a:r>
              <a:rPr sz="3600" b="1" dirty="0">
                <a:latin typeface="Times New Roman"/>
                <a:cs typeface="Times New Roman"/>
              </a:rPr>
              <a:t>giai </a:t>
            </a:r>
            <a:r>
              <a:rPr sz="3600" b="1" spc="-5" dirty="0">
                <a:latin typeface="Times New Roman"/>
                <a:cs typeface="Times New Roman"/>
              </a:rPr>
              <a:t>đoạn </a:t>
            </a:r>
            <a:r>
              <a:rPr sz="3600" b="1" dirty="0">
                <a:latin typeface="Times New Roman"/>
                <a:cs typeface="Times New Roman"/>
              </a:rPr>
              <a:t>trong </a:t>
            </a:r>
            <a:r>
              <a:rPr sz="3600" b="1" spc="-5" dirty="0">
                <a:latin typeface="Times New Roman"/>
                <a:cs typeface="Times New Roman"/>
              </a:rPr>
              <a:t>quy trình nhận  diện: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Xác định quy tắc </a:t>
            </a:r>
            <a:r>
              <a:rPr sz="3600" b="1" dirty="0">
                <a:latin typeface="Times New Roman"/>
                <a:cs typeface="Times New Roman"/>
              </a:rPr>
              <a:t>xây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dựng</a:t>
            </a:r>
            <a:endParaRPr sz="3600">
              <a:latin typeface="Times New Roman"/>
              <a:cs typeface="Times New Roman"/>
            </a:endParaRPr>
          </a:p>
          <a:p>
            <a:pPr marL="584200" marR="593725" lvl="1" indent="-1143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Xác định </a:t>
            </a:r>
            <a:r>
              <a:rPr sz="3600" b="1" dirty="0">
                <a:latin typeface="Times New Roman"/>
                <a:cs typeface="Times New Roman"/>
              </a:rPr>
              <a:t>các </a:t>
            </a:r>
            <a:r>
              <a:rPr sz="3600" b="1" spc="-5" dirty="0">
                <a:latin typeface="Times New Roman"/>
                <a:cs typeface="Times New Roman"/>
              </a:rPr>
              <a:t>dạng dựa </a:t>
            </a:r>
            <a:r>
              <a:rPr sz="3600" b="1" dirty="0">
                <a:latin typeface="Times New Roman"/>
                <a:cs typeface="Times New Roman"/>
              </a:rPr>
              <a:t>vào các</a:t>
            </a:r>
            <a:r>
              <a:rPr sz="3600" b="1" spc="-8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quy  tắc đó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Trong </a:t>
            </a:r>
            <a:r>
              <a:rPr sz="3600" b="1" spc="-5" dirty="0">
                <a:latin typeface="Times New Roman"/>
                <a:cs typeface="Times New Roman"/>
              </a:rPr>
              <a:t>hai </a:t>
            </a:r>
            <a:r>
              <a:rPr sz="3600" b="1" dirty="0">
                <a:latin typeface="Times New Roman"/>
                <a:cs typeface="Times New Roman"/>
              </a:rPr>
              <a:t>giai </a:t>
            </a:r>
            <a:r>
              <a:rPr sz="3600" b="1" spc="-5" dirty="0">
                <a:latin typeface="Times New Roman"/>
                <a:cs typeface="Times New Roman"/>
              </a:rPr>
              <a:t>đoạn thì </a:t>
            </a:r>
            <a:r>
              <a:rPr sz="3600" b="1" dirty="0">
                <a:latin typeface="Times New Roman"/>
                <a:cs typeface="Times New Roman"/>
              </a:rPr>
              <a:t>xác </a:t>
            </a:r>
            <a:r>
              <a:rPr sz="3600" b="1" spc="-5" dirty="0">
                <a:latin typeface="Times New Roman"/>
                <a:cs typeface="Times New Roman"/>
              </a:rPr>
              <a:t>định quy </a:t>
            </a:r>
            <a:r>
              <a:rPr sz="3600" b="1" dirty="0">
                <a:latin typeface="Times New Roman"/>
                <a:cs typeface="Times New Roman"/>
              </a:rPr>
              <a:t>tắc  </a:t>
            </a:r>
            <a:r>
              <a:rPr sz="3600" b="1" spc="-5" dirty="0">
                <a:latin typeface="Times New Roman"/>
                <a:cs typeface="Times New Roman"/>
              </a:rPr>
              <a:t>xây dựng là </a:t>
            </a:r>
            <a:r>
              <a:rPr sz="3600" b="1" dirty="0">
                <a:latin typeface="Times New Roman"/>
                <a:cs typeface="Times New Roman"/>
              </a:rPr>
              <a:t>rất khó </a:t>
            </a:r>
            <a:r>
              <a:rPr sz="3600" b="1" spc="-5" dirty="0">
                <a:latin typeface="Times New Roman"/>
                <a:cs typeface="Times New Roman"/>
              </a:rPr>
              <a:t>khăn </a:t>
            </a:r>
            <a:r>
              <a:rPr sz="3600" b="1" spc="-10" dirty="0">
                <a:latin typeface="Times New Roman"/>
                <a:cs typeface="Times New Roman"/>
              </a:rPr>
              <a:t>và </a:t>
            </a:r>
            <a:r>
              <a:rPr sz="3600" b="1" spc="-5" dirty="0">
                <a:latin typeface="Times New Roman"/>
                <a:cs typeface="Times New Roman"/>
              </a:rPr>
              <a:t>là vấn </a:t>
            </a:r>
            <a:r>
              <a:rPr sz="3600" b="1" spc="-15" dirty="0">
                <a:latin typeface="Times New Roman"/>
                <a:cs typeface="Times New Roman"/>
              </a:rPr>
              <a:t>đề  </a:t>
            </a:r>
            <a:r>
              <a:rPr sz="3600" b="1" spc="-5" dirty="0">
                <a:latin typeface="Times New Roman"/>
                <a:cs typeface="Times New Roman"/>
              </a:rPr>
              <a:t>chính </a:t>
            </a:r>
            <a:r>
              <a:rPr sz="3600" b="1" dirty="0">
                <a:latin typeface="Times New Roman"/>
                <a:cs typeface="Times New Roman"/>
              </a:rPr>
              <a:t>cần giải </a:t>
            </a:r>
            <a:r>
              <a:rPr sz="3600" b="1" spc="-5" dirty="0">
                <a:latin typeface="Times New Roman"/>
                <a:cs typeface="Times New Roman"/>
              </a:rPr>
              <a:t>quyết </a:t>
            </a:r>
            <a:r>
              <a:rPr sz="3600" b="1" dirty="0">
                <a:latin typeface="Times New Roman"/>
                <a:cs typeface="Times New Roman"/>
              </a:rPr>
              <a:t>trong </a:t>
            </a:r>
            <a:r>
              <a:rPr sz="3600" b="1" spc="-5" dirty="0">
                <a:latin typeface="Times New Roman"/>
                <a:cs typeface="Times New Roman"/>
              </a:rPr>
              <a:t>quy trình  nhận diện dạng</a:t>
            </a:r>
            <a:r>
              <a:rPr sz="3600" b="1" spc="-3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này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62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675289"/>
            <a:ext cx="8302625" cy="48012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63015" algn="just">
              <a:lnSpc>
                <a:spcPct val="100000"/>
              </a:lnSpc>
              <a:spcBef>
                <a:spcPts val="940"/>
              </a:spcBef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Nhận diện dựa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trên mạng</a:t>
            </a:r>
            <a:r>
              <a:rPr sz="32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Nơron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94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Mạng </a:t>
            </a:r>
            <a:r>
              <a:rPr sz="3600" b="1" spc="-5" dirty="0">
                <a:latin typeface="Times New Roman"/>
                <a:cs typeface="Times New Roman"/>
              </a:rPr>
              <a:t>nơron bao gồm nhiều phần tử xử  lý đơn </a:t>
            </a:r>
            <a:r>
              <a:rPr sz="3600" b="1" dirty="0">
                <a:latin typeface="Times New Roman"/>
                <a:cs typeface="Times New Roman"/>
              </a:rPr>
              <a:t>giản </a:t>
            </a:r>
            <a:r>
              <a:rPr sz="3600" b="1" spc="-5" dirty="0">
                <a:latin typeface="Times New Roman"/>
                <a:cs typeface="Times New Roman"/>
              </a:rPr>
              <a:t>hoạt động song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song.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Tính năng </a:t>
            </a:r>
            <a:r>
              <a:rPr sz="3600" b="1" dirty="0">
                <a:latin typeface="Times New Roman"/>
                <a:cs typeface="Times New Roman"/>
              </a:rPr>
              <a:t>của hệ thống </a:t>
            </a:r>
            <a:r>
              <a:rPr sz="3600" b="1" spc="-5" dirty="0">
                <a:latin typeface="Times New Roman"/>
                <a:cs typeface="Times New Roman"/>
              </a:rPr>
              <a:t>phụ </a:t>
            </a:r>
            <a:r>
              <a:rPr sz="3600" b="1" dirty="0">
                <a:latin typeface="Times New Roman"/>
                <a:cs typeface="Times New Roman"/>
              </a:rPr>
              <a:t>thuộc vào  cấu trúc </a:t>
            </a:r>
            <a:r>
              <a:rPr sz="3600" b="1" spc="-5" dirty="0">
                <a:latin typeface="Times New Roman"/>
                <a:cs typeface="Times New Roman"/>
              </a:rPr>
              <a:t>liên kết </a:t>
            </a:r>
            <a:r>
              <a:rPr sz="3600" b="1" spc="-10" dirty="0">
                <a:latin typeface="Times New Roman"/>
                <a:cs typeface="Times New Roman"/>
              </a:rPr>
              <a:t>giữa </a:t>
            </a:r>
            <a:r>
              <a:rPr sz="3600" b="1" dirty="0">
                <a:latin typeface="Times New Roman"/>
                <a:cs typeface="Times New Roman"/>
              </a:rPr>
              <a:t>các </a:t>
            </a:r>
            <a:r>
              <a:rPr sz="3600" b="1" spc="-5" dirty="0">
                <a:latin typeface="Times New Roman"/>
                <a:cs typeface="Times New Roman"/>
              </a:rPr>
              <a:t>nơron </a:t>
            </a:r>
            <a:r>
              <a:rPr sz="3600" b="1" dirty="0">
                <a:latin typeface="Times New Roman"/>
                <a:cs typeface="Times New Roman"/>
              </a:rPr>
              <a:t>và  trọng số của các </a:t>
            </a:r>
            <a:r>
              <a:rPr sz="3600" b="1" spc="-5" dirty="0">
                <a:latin typeface="Times New Roman"/>
                <a:cs typeface="Times New Roman"/>
              </a:rPr>
              <a:t>liên kết </a:t>
            </a:r>
            <a:r>
              <a:rPr sz="3600" b="1" dirty="0">
                <a:latin typeface="Times New Roman"/>
                <a:cs typeface="Times New Roman"/>
              </a:rPr>
              <a:t>này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Trong mạng </a:t>
            </a:r>
            <a:r>
              <a:rPr sz="3600" b="1" spc="-5" dirty="0">
                <a:latin typeface="Times New Roman"/>
                <a:cs typeface="Times New Roman"/>
              </a:rPr>
              <a:t>nơron có </a:t>
            </a:r>
            <a:r>
              <a:rPr sz="3600" b="1" dirty="0">
                <a:latin typeface="Times New Roman"/>
                <a:cs typeface="Times New Roman"/>
              </a:rPr>
              <a:t>các </a:t>
            </a:r>
            <a:r>
              <a:rPr sz="3600" b="1" spc="-5" dirty="0">
                <a:latin typeface="Times New Roman"/>
                <a:cs typeface="Times New Roman"/>
              </a:rPr>
              <a:t>nơron </a:t>
            </a:r>
            <a:r>
              <a:rPr sz="3600" b="1" spc="-10" dirty="0">
                <a:latin typeface="Times New Roman"/>
                <a:cs typeface="Times New Roman"/>
              </a:rPr>
              <a:t>đầu  </a:t>
            </a:r>
            <a:r>
              <a:rPr sz="3600" b="1" dirty="0">
                <a:latin typeface="Times New Roman"/>
                <a:cs typeface="Times New Roman"/>
              </a:rPr>
              <a:t>vào và các </a:t>
            </a:r>
            <a:r>
              <a:rPr sz="3600" b="1" spc="-5" dirty="0">
                <a:latin typeface="Times New Roman"/>
                <a:cs typeface="Times New Roman"/>
              </a:rPr>
              <a:t>nơron đầu</a:t>
            </a:r>
            <a:r>
              <a:rPr sz="3600" b="1" spc="-2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ra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63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83081"/>
            <a:ext cx="8302625" cy="5186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61005" algn="just">
              <a:lnSpc>
                <a:spcPts val="318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Mạng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Hopfield</a:t>
            </a:r>
            <a:endParaRPr sz="2800">
              <a:latin typeface="Times New Roman"/>
              <a:cs typeface="Times New Roman"/>
            </a:endParaRPr>
          </a:p>
          <a:p>
            <a:pPr marL="355600" indent="-343535" algn="just">
              <a:lnSpc>
                <a:spcPts val="3660"/>
              </a:lnSpc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Mạng Hopfield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mạng </a:t>
            </a:r>
            <a:r>
              <a:rPr sz="3200" b="1" spc="-5" dirty="0">
                <a:latin typeface="Times New Roman"/>
                <a:cs typeface="Times New Roman"/>
              </a:rPr>
              <a:t>nơ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ron</a:t>
            </a:r>
            <a:endParaRPr sz="32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1 lớp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NN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Ánh </a:t>
            </a:r>
            <a:r>
              <a:rPr sz="3200" b="1" spc="-5" dirty="0">
                <a:latin typeface="Times New Roman"/>
                <a:cs typeface="Times New Roman"/>
              </a:rPr>
              <a:t>xạ dữ </a:t>
            </a:r>
            <a:r>
              <a:rPr sz="3200" b="1" dirty="0">
                <a:latin typeface="Times New Roman"/>
                <a:cs typeface="Times New Roman"/>
              </a:rPr>
              <a:t>liệu </a:t>
            </a:r>
            <a:r>
              <a:rPr sz="3200" b="1" spc="-5" dirty="0">
                <a:latin typeface="Times New Roman"/>
                <a:cs typeface="Times New Roman"/>
              </a:rPr>
              <a:t>tín hiệu </a:t>
            </a:r>
            <a:r>
              <a:rPr sz="3200" b="1" dirty="0">
                <a:latin typeface="Times New Roman"/>
                <a:cs typeface="Times New Roman"/>
              </a:rPr>
              <a:t>vào </a:t>
            </a:r>
            <a:r>
              <a:rPr sz="3200" b="1" spc="-5" dirty="0">
                <a:latin typeface="Times New Roman"/>
                <a:cs typeface="Times New Roman"/>
              </a:rPr>
              <a:t>sang </a:t>
            </a:r>
            <a:r>
              <a:rPr sz="3200" b="1" dirty="0">
                <a:latin typeface="Times New Roman"/>
                <a:cs typeface="Times New Roman"/>
              </a:rPr>
              <a:t>tín </a:t>
            </a:r>
            <a:r>
              <a:rPr sz="3200" b="1" spc="-10" dirty="0">
                <a:latin typeface="Times New Roman"/>
                <a:cs typeface="Times New Roman"/>
              </a:rPr>
              <a:t>hiệu </a:t>
            </a:r>
            <a:r>
              <a:rPr sz="3200" b="1" spc="5" dirty="0">
                <a:latin typeface="Times New Roman"/>
                <a:cs typeface="Times New Roman"/>
              </a:rPr>
              <a:t>ra  </a:t>
            </a:r>
            <a:r>
              <a:rPr sz="3200" b="1" dirty="0">
                <a:latin typeface="Times New Roman"/>
                <a:cs typeface="Times New Roman"/>
              </a:rPr>
              <a:t>theo </a:t>
            </a:r>
            <a:r>
              <a:rPr sz="3200" b="1" spc="-5" dirty="0">
                <a:latin typeface="Times New Roman"/>
                <a:cs typeface="Times New Roman"/>
              </a:rPr>
              <a:t>kiểu </a:t>
            </a:r>
            <a:r>
              <a:rPr sz="3200" b="1" dirty="0">
                <a:latin typeface="Times New Roman"/>
                <a:cs typeface="Times New Roman"/>
              </a:rPr>
              <a:t>tự </a:t>
            </a:r>
            <a:r>
              <a:rPr sz="3200" b="1" spc="-5" dirty="0">
                <a:latin typeface="Times New Roman"/>
                <a:cs typeface="Times New Roman"/>
              </a:rPr>
              <a:t>kết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hợp</a:t>
            </a:r>
            <a:endParaRPr sz="3200">
              <a:latin typeface="Times New Roman"/>
              <a:cs typeface="Times New Roman"/>
            </a:endParaRPr>
          </a:p>
          <a:p>
            <a:pPr marL="584200" marR="281940" lvl="1" indent="-114300" algn="just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Nếu </a:t>
            </a:r>
            <a:r>
              <a:rPr sz="3200" b="1" dirty="0">
                <a:latin typeface="Times New Roman"/>
                <a:cs typeface="Times New Roman"/>
              </a:rPr>
              <a:t>tín </a:t>
            </a:r>
            <a:r>
              <a:rPr sz="3200" b="1" spc="-5" dirty="0">
                <a:latin typeface="Times New Roman"/>
                <a:cs typeface="Times New Roman"/>
              </a:rPr>
              <a:t>hiệu </a:t>
            </a:r>
            <a:r>
              <a:rPr sz="3200" b="1" dirty="0">
                <a:latin typeface="Times New Roman"/>
                <a:cs typeface="Times New Roman"/>
              </a:rPr>
              <a:t>vào là X </a:t>
            </a:r>
            <a:r>
              <a:rPr sz="3200" b="1" spc="-5" dirty="0">
                <a:latin typeface="Times New Roman"/>
                <a:cs typeface="Times New Roman"/>
              </a:rPr>
              <a:t>thuộc miền </a:t>
            </a:r>
            <a:r>
              <a:rPr sz="3200" b="1" dirty="0">
                <a:latin typeface="Times New Roman"/>
                <a:cs typeface="Times New Roman"/>
              </a:rPr>
              <a:t>D </a:t>
            </a:r>
            <a:r>
              <a:rPr sz="3200" b="1" spc="-5" dirty="0">
                <a:latin typeface="Times New Roman"/>
                <a:cs typeface="Times New Roman"/>
              </a:rPr>
              <a:t>thì</a:t>
            </a:r>
            <a:r>
              <a:rPr sz="3200" b="1" spc="-9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tín  hiệu </a:t>
            </a:r>
            <a:r>
              <a:rPr sz="3200" b="1" dirty="0">
                <a:latin typeface="Times New Roman"/>
                <a:cs typeface="Times New Roman"/>
              </a:rPr>
              <a:t>ra Y cũng </a:t>
            </a:r>
            <a:r>
              <a:rPr sz="3200" b="1" spc="-5" dirty="0">
                <a:latin typeface="Times New Roman"/>
                <a:cs typeface="Times New Roman"/>
              </a:rPr>
              <a:t>thuộc miền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D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Mạng Hopfield </a:t>
            </a:r>
            <a:r>
              <a:rPr sz="3200" b="1" spc="-5" dirty="0">
                <a:latin typeface="Times New Roman"/>
                <a:cs typeface="Times New Roman"/>
              </a:rPr>
              <a:t>mô </a:t>
            </a:r>
            <a:r>
              <a:rPr sz="3200" b="1" spc="-10" dirty="0">
                <a:latin typeface="Times New Roman"/>
                <a:cs typeface="Times New Roman"/>
              </a:rPr>
              <a:t>phỏng </a:t>
            </a:r>
            <a:r>
              <a:rPr sz="3200" b="1" spc="-5" dirty="0">
                <a:latin typeface="Times New Roman"/>
                <a:cs typeface="Times New Roman"/>
              </a:rPr>
              <a:t>khả </a:t>
            </a:r>
            <a:r>
              <a:rPr sz="3200" b="1" spc="-10" dirty="0">
                <a:latin typeface="Times New Roman"/>
                <a:cs typeface="Times New Roman"/>
              </a:rPr>
              <a:t>năng </a:t>
            </a:r>
            <a:r>
              <a:rPr sz="3200" b="1" spc="-5" dirty="0">
                <a:latin typeface="Times New Roman"/>
                <a:cs typeface="Times New Roman"/>
              </a:rPr>
              <a:t>hồi  </a:t>
            </a:r>
            <a:r>
              <a:rPr sz="3200" b="1" dirty="0">
                <a:latin typeface="Times New Roman"/>
                <a:cs typeface="Times New Roman"/>
              </a:rPr>
              <a:t>tưởng </a:t>
            </a:r>
            <a:r>
              <a:rPr sz="3200" b="1" spc="-5" dirty="0">
                <a:latin typeface="Times New Roman"/>
                <a:cs typeface="Times New Roman"/>
              </a:rPr>
              <a:t>của não người </a:t>
            </a:r>
            <a:r>
              <a:rPr sz="3200" b="1" dirty="0">
                <a:latin typeface="Times New Roman"/>
                <a:cs typeface="Times New Roman"/>
              </a:rPr>
              <a:t>(nhận ra </a:t>
            </a:r>
            <a:r>
              <a:rPr sz="3200" b="1" spc="-5" dirty="0">
                <a:latin typeface="Times New Roman"/>
                <a:cs typeface="Times New Roman"/>
              </a:rPr>
              <a:t>người quen </a:t>
            </a:r>
            <a:r>
              <a:rPr sz="3200" b="1" spc="-10" dirty="0">
                <a:latin typeface="Times New Roman"/>
                <a:cs typeface="Times New Roman"/>
              </a:rPr>
              <a:t>khi  </a:t>
            </a:r>
            <a:r>
              <a:rPr sz="3200" b="1" spc="-5" dirty="0">
                <a:latin typeface="Times New Roman"/>
                <a:cs typeface="Times New Roman"/>
              </a:rPr>
              <a:t>nhận </a:t>
            </a:r>
            <a:r>
              <a:rPr sz="3200" b="1" dirty="0">
                <a:latin typeface="Times New Roman"/>
                <a:cs typeface="Times New Roman"/>
              </a:rPr>
              <a:t>ra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dirty="0">
                <a:latin typeface="Times New Roman"/>
                <a:cs typeface="Times New Roman"/>
              </a:rPr>
              <a:t>nét </a:t>
            </a:r>
            <a:r>
              <a:rPr sz="3200" b="1" spc="-5" dirty="0">
                <a:latin typeface="Times New Roman"/>
                <a:cs typeface="Times New Roman"/>
              </a:rPr>
              <a:t>quen </a:t>
            </a:r>
            <a:r>
              <a:rPr sz="3200" b="1" dirty="0">
                <a:latin typeface="Times New Roman"/>
                <a:cs typeface="Times New Roman"/>
              </a:rPr>
              <a:t>trên </a:t>
            </a:r>
            <a:r>
              <a:rPr sz="3200" b="1" spc="-5" dirty="0">
                <a:latin typeface="Times New Roman"/>
                <a:cs typeface="Times New Roman"/>
              </a:rPr>
              <a:t>khuôn</a:t>
            </a:r>
            <a:r>
              <a:rPr sz="3200" b="1" spc="-9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mặt)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64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1010157"/>
            <a:ext cx="838009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Mạng </a:t>
            </a:r>
            <a:r>
              <a:rPr sz="3200" b="1" spc="-5" dirty="0">
                <a:latin typeface="Times New Roman"/>
                <a:cs typeface="Times New Roman"/>
              </a:rPr>
              <a:t>Hopfield có </a:t>
            </a:r>
            <a:r>
              <a:rPr sz="3200" b="1" dirty="0">
                <a:latin typeface="Times New Roman"/>
                <a:cs typeface="Times New Roman"/>
              </a:rPr>
              <a:t>một </a:t>
            </a:r>
            <a:r>
              <a:rPr sz="3200" b="1" spc="-10" dirty="0">
                <a:latin typeface="Times New Roman"/>
                <a:cs typeface="Times New Roman"/>
              </a:rPr>
              <a:t>lớp </a:t>
            </a:r>
            <a:r>
              <a:rPr sz="3200" b="1" spc="-5" dirty="0">
                <a:latin typeface="Times New Roman"/>
                <a:cs typeface="Times New Roman"/>
              </a:rPr>
              <a:t>ra </a:t>
            </a:r>
            <a:r>
              <a:rPr sz="3200" b="1" dirty="0">
                <a:latin typeface="Times New Roman"/>
                <a:cs typeface="Times New Roman"/>
              </a:rPr>
              <a:t>có kích thước  </a:t>
            </a:r>
            <a:r>
              <a:rPr sz="3200" b="1" spc="-5" dirty="0">
                <a:latin typeface="Times New Roman"/>
                <a:cs typeface="Times New Roman"/>
              </a:rPr>
              <a:t>bằng </a:t>
            </a:r>
            <a:r>
              <a:rPr sz="3200" b="1" dirty="0">
                <a:latin typeface="Times New Roman"/>
                <a:cs typeface="Times New Roman"/>
              </a:rPr>
              <a:t>kích thước tín </a:t>
            </a:r>
            <a:r>
              <a:rPr sz="3200" b="1" spc="-5" dirty="0">
                <a:latin typeface="Times New Roman"/>
                <a:cs typeface="Times New Roman"/>
              </a:rPr>
              <a:t>hiệu </a:t>
            </a:r>
            <a:r>
              <a:rPr sz="3200" b="1" dirty="0">
                <a:latin typeface="Times New Roman"/>
                <a:cs typeface="Times New Roman"/>
              </a:rPr>
              <a:t>vào, liên </a:t>
            </a:r>
            <a:r>
              <a:rPr sz="3200" b="1" spc="-5" dirty="0">
                <a:latin typeface="Times New Roman"/>
                <a:cs typeface="Times New Roman"/>
              </a:rPr>
              <a:t>kết nơ </a:t>
            </a:r>
            <a:r>
              <a:rPr sz="3200" b="1" dirty="0">
                <a:latin typeface="Times New Roman"/>
                <a:cs typeface="Times New Roman"/>
              </a:rPr>
              <a:t>ron  </a:t>
            </a:r>
            <a:r>
              <a:rPr sz="3200" b="1" spc="-5" dirty="0">
                <a:latin typeface="Times New Roman"/>
                <a:cs typeface="Times New Roman"/>
              </a:rPr>
              <a:t>là đầy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đủ.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24200" y="2221112"/>
            <a:ext cx="2590800" cy="2466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1640" y="5177739"/>
            <a:ext cx="799719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dirty="0">
                <a:latin typeface="Times New Roman"/>
                <a:cs typeface="Times New Roman"/>
              </a:rPr>
              <a:t>Mạng </a:t>
            </a:r>
            <a:r>
              <a:rPr sz="3200" b="1" spc="-5" dirty="0">
                <a:latin typeface="Times New Roman"/>
                <a:cs typeface="Times New Roman"/>
              </a:rPr>
              <a:t>Hopfield </a:t>
            </a:r>
            <a:r>
              <a:rPr sz="3200" b="1" dirty="0">
                <a:latin typeface="Times New Roman"/>
                <a:cs typeface="Times New Roman"/>
              </a:rPr>
              <a:t>yêu </a:t>
            </a:r>
            <a:r>
              <a:rPr sz="3200" b="1" spc="5" dirty="0">
                <a:latin typeface="Times New Roman"/>
                <a:cs typeface="Times New Roman"/>
              </a:rPr>
              <a:t>cầu </a:t>
            </a:r>
            <a:r>
              <a:rPr sz="3200" b="1" spc="-5" dirty="0">
                <a:latin typeface="Times New Roman"/>
                <a:cs typeface="Times New Roman"/>
              </a:rPr>
              <a:t>tín hiệu </a:t>
            </a:r>
            <a:r>
              <a:rPr sz="3200" b="1" dirty="0">
                <a:latin typeface="Times New Roman"/>
                <a:cs typeface="Times New Roman"/>
              </a:rPr>
              <a:t>vào có </a:t>
            </a:r>
            <a:r>
              <a:rPr sz="3200" b="1" spc="-5" dirty="0">
                <a:latin typeface="Times New Roman"/>
                <a:cs typeface="Times New Roman"/>
              </a:rPr>
              <a:t>giá  </a:t>
            </a:r>
            <a:r>
              <a:rPr sz="3200" b="1" dirty="0">
                <a:latin typeface="Times New Roman"/>
                <a:cs typeface="Times New Roman"/>
              </a:rPr>
              <a:t>trị lưỡng cực -1 và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1083310"/>
            <a:ext cx="8301355" cy="453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715" indent="-343535" algn="just">
              <a:lnSpc>
                <a:spcPct val="100000"/>
              </a:lnSpc>
              <a:spcBef>
                <a:spcPts val="95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Nhìn chung các hệ thống thu nhận  ảnh thực </a:t>
            </a:r>
            <a:r>
              <a:rPr sz="4000" b="1" spc="-10" dirty="0">
                <a:latin typeface="Times New Roman"/>
                <a:cs typeface="Times New Roman"/>
              </a:rPr>
              <a:t>hiện quá</a:t>
            </a:r>
            <a:r>
              <a:rPr sz="4000" b="1" spc="5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trình:</a:t>
            </a:r>
            <a:endParaRPr sz="4000">
              <a:latin typeface="Times New Roman"/>
              <a:cs typeface="Times New Roman"/>
            </a:endParaRPr>
          </a:p>
          <a:p>
            <a:pPr marL="698500" marR="5080" lvl="1" indent="-342900" algn="just">
              <a:lnSpc>
                <a:spcPct val="100000"/>
              </a:lnSpc>
              <a:spcBef>
                <a:spcPts val="965"/>
              </a:spcBef>
              <a:buSzPct val="97500"/>
              <a:buFont typeface="Wingdings"/>
              <a:buChar char=""/>
              <a:tabLst>
                <a:tab pos="760095" algn="l"/>
              </a:tabLst>
            </a:pPr>
            <a:r>
              <a:rPr sz="4000" b="1" spc="-10" dirty="0">
                <a:latin typeface="Times New Roman"/>
                <a:cs typeface="Times New Roman"/>
              </a:rPr>
              <a:t>Cảm </a:t>
            </a:r>
            <a:r>
              <a:rPr sz="4000" b="1" spc="-5" dirty="0">
                <a:latin typeface="Times New Roman"/>
                <a:cs typeface="Times New Roman"/>
              </a:rPr>
              <a:t>biến: </a:t>
            </a:r>
            <a:r>
              <a:rPr sz="4000" b="1" spc="-10" dirty="0">
                <a:latin typeface="Times New Roman"/>
                <a:cs typeface="Times New Roman"/>
              </a:rPr>
              <a:t>biến </a:t>
            </a:r>
            <a:r>
              <a:rPr sz="4000" b="1" spc="-5" dirty="0">
                <a:latin typeface="Times New Roman"/>
                <a:cs typeface="Times New Roman"/>
              </a:rPr>
              <a:t>đổi </a:t>
            </a:r>
            <a:r>
              <a:rPr sz="4000" b="1" spc="-10" dirty="0">
                <a:latin typeface="Times New Roman"/>
                <a:cs typeface="Times New Roman"/>
              </a:rPr>
              <a:t>năng </a:t>
            </a:r>
            <a:r>
              <a:rPr sz="4000" b="1" spc="-5" dirty="0">
                <a:latin typeface="Times New Roman"/>
                <a:cs typeface="Times New Roman"/>
              </a:rPr>
              <a:t>lượng  quang học </a:t>
            </a:r>
            <a:r>
              <a:rPr sz="4000" b="1" dirty="0">
                <a:latin typeface="Times New Roman"/>
                <a:cs typeface="Times New Roman"/>
              </a:rPr>
              <a:t>thành </a:t>
            </a:r>
            <a:r>
              <a:rPr sz="4000" b="1" spc="-5" dirty="0">
                <a:latin typeface="Times New Roman"/>
                <a:cs typeface="Times New Roman"/>
              </a:rPr>
              <a:t>năng lượng </a:t>
            </a:r>
            <a:r>
              <a:rPr sz="4000" b="1" spc="-10" dirty="0">
                <a:latin typeface="Times New Roman"/>
                <a:cs typeface="Times New Roman"/>
              </a:rPr>
              <a:t>điện  </a:t>
            </a:r>
            <a:r>
              <a:rPr sz="4000" b="1" spc="-5" dirty="0">
                <a:latin typeface="Times New Roman"/>
                <a:cs typeface="Times New Roman"/>
              </a:rPr>
              <a:t>(giai </a:t>
            </a:r>
            <a:r>
              <a:rPr sz="4000" b="1" spc="-10" dirty="0">
                <a:latin typeface="Times New Roman"/>
                <a:cs typeface="Times New Roman"/>
              </a:rPr>
              <a:t>đoạn </a:t>
            </a:r>
            <a:r>
              <a:rPr sz="4000" b="1" dirty="0">
                <a:latin typeface="Times New Roman"/>
                <a:cs typeface="Times New Roman"/>
              </a:rPr>
              <a:t>lấy</a:t>
            </a:r>
            <a:r>
              <a:rPr sz="4000" b="1" spc="1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mẫu)</a:t>
            </a:r>
            <a:endParaRPr sz="4000">
              <a:latin typeface="Times New Roman"/>
              <a:cs typeface="Times New Roman"/>
            </a:endParaRPr>
          </a:p>
          <a:p>
            <a:pPr marL="698500" marR="5080" lvl="1" indent="-342900" algn="just">
              <a:lnSpc>
                <a:spcPct val="100000"/>
              </a:lnSpc>
              <a:spcBef>
                <a:spcPts val="960"/>
              </a:spcBef>
              <a:buSzPct val="97500"/>
              <a:buFont typeface="Wingdings"/>
              <a:buChar char=""/>
              <a:tabLst>
                <a:tab pos="760095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Tổng hợp năng lượng điện </a:t>
            </a:r>
            <a:r>
              <a:rPr sz="4000" b="1" dirty="0">
                <a:latin typeface="Times New Roman"/>
                <a:cs typeface="Times New Roman"/>
              </a:rPr>
              <a:t>thành  </a:t>
            </a:r>
            <a:r>
              <a:rPr sz="4000" b="1" spc="-5" dirty="0">
                <a:latin typeface="Times New Roman"/>
                <a:cs typeface="Times New Roman"/>
              </a:rPr>
              <a:t>ảnh (giai </a:t>
            </a:r>
            <a:r>
              <a:rPr sz="4000" b="1" spc="-10" dirty="0">
                <a:latin typeface="Times New Roman"/>
                <a:cs typeface="Times New Roman"/>
              </a:rPr>
              <a:t>đoạn </a:t>
            </a:r>
            <a:r>
              <a:rPr sz="4000" b="1" spc="-5" dirty="0">
                <a:latin typeface="Times New Roman"/>
                <a:cs typeface="Times New Roman"/>
              </a:rPr>
              <a:t>lượng tử</a:t>
            </a:r>
            <a:r>
              <a:rPr sz="4000" b="1" spc="4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hóa)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290" dirty="0">
                <a:latin typeface="Times New Roman"/>
                <a:cs typeface="Times New Roman"/>
              </a:rPr>
              <a:t>KTD</a:t>
            </a:r>
            <a:r>
              <a:rPr sz="3000" b="1" spc="-434" baseline="-13888" dirty="0">
                <a:latin typeface="Times New Roman"/>
                <a:cs typeface="Times New Roman"/>
              </a:rPr>
              <a:t>29</a:t>
            </a:r>
            <a:r>
              <a:rPr sz="1600" b="1" spc="-290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5140" y="3600069"/>
            <a:ext cx="81648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8485" marR="43180" indent="-5156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79120" algn="l"/>
                <a:tab pos="1433195" algn="l"/>
                <a:tab pos="1998980" algn="l"/>
                <a:tab pos="3276600" algn="l"/>
                <a:tab pos="3893820" algn="l"/>
                <a:tab pos="4789805" algn="l"/>
                <a:tab pos="5712460" algn="l"/>
                <a:tab pos="6533515" algn="l"/>
                <a:tab pos="760222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W</a:t>
            </a:r>
            <a:r>
              <a:rPr sz="3600" b="1" spc="7" baseline="-20833" dirty="0">
                <a:latin typeface="Times New Roman"/>
                <a:cs typeface="Times New Roman"/>
              </a:rPr>
              <a:t>i</a:t>
            </a:r>
            <a:r>
              <a:rPr sz="3600" b="1" baseline="-20833" dirty="0">
                <a:latin typeface="Times New Roman"/>
                <a:cs typeface="Times New Roman"/>
              </a:rPr>
              <a:t>j	</a:t>
            </a:r>
            <a:r>
              <a:rPr sz="3600" b="1" spc="-5" dirty="0">
                <a:latin typeface="Times New Roman"/>
                <a:cs typeface="Times New Roman"/>
              </a:rPr>
              <a:t>l</a:t>
            </a:r>
            <a:r>
              <a:rPr sz="3600" b="1" dirty="0">
                <a:latin typeface="Times New Roman"/>
                <a:cs typeface="Times New Roman"/>
              </a:rPr>
              <a:t>à	trọ</a:t>
            </a:r>
            <a:r>
              <a:rPr sz="3600" b="1" spc="5" dirty="0">
                <a:latin typeface="Times New Roman"/>
                <a:cs typeface="Times New Roman"/>
              </a:rPr>
              <a:t>n</a:t>
            </a:r>
            <a:r>
              <a:rPr sz="3600" b="1" dirty="0">
                <a:latin typeface="Times New Roman"/>
                <a:cs typeface="Times New Roman"/>
              </a:rPr>
              <a:t>g	số	của	liên	</a:t>
            </a:r>
            <a:r>
              <a:rPr sz="3600" b="1" spc="-5" dirty="0">
                <a:latin typeface="Times New Roman"/>
                <a:cs typeface="Times New Roman"/>
              </a:rPr>
              <a:t>kế</a:t>
            </a:r>
            <a:r>
              <a:rPr sz="3600" b="1" dirty="0">
                <a:latin typeface="Times New Roman"/>
                <a:cs typeface="Times New Roman"/>
              </a:rPr>
              <a:t>t	giữa	</a:t>
            </a:r>
            <a:r>
              <a:rPr sz="3600" b="1" spc="10" dirty="0">
                <a:latin typeface="Times New Roman"/>
                <a:cs typeface="Times New Roman"/>
              </a:rPr>
              <a:t>nơ  </a:t>
            </a:r>
            <a:r>
              <a:rPr sz="3600" b="1" dirty="0">
                <a:latin typeface="Times New Roman"/>
                <a:cs typeface="Times New Roman"/>
              </a:rPr>
              <a:t>ron thứ </a:t>
            </a:r>
            <a:r>
              <a:rPr sz="3600" b="1" i="1" dirty="0">
                <a:latin typeface="Times New Roman"/>
                <a:cs typeface="Times New Roman"/>
              </a:rPr>
              <a:t>i </a:t>
            </a:r>
            <a:r>
              <a:rPr sz="3600" b="1" dirty="0">
                <a:latin typeface="Times New Roman"/>
                <a:cs typeface="Times New Roman"/>
              </a:rPr>
              <a:t>với nơ ron thứ</a:t>
            </a:r>
            <a:r>
              <a:rPr sz="3600" b="1" spc="-65" dirty="0">
                <a:latin typeface="Times New Roman"/>
                <a:cs typeface="Times New Roman"/>
              </a:rPr>
              <a:t> </a:t>
            </a:r>
            <a:r>
              <a:rPr sz="3600" b="1" i="1" dirty="0">
                <a:latin typeface="Times New Roman"/>
                <a:cs typeface="Times New Roman"/>
              </a:rPr>
              <a:t>j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2496" y="2768183"/>
            <a:ext cx="27749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500" spc="-445" dirty="0">
                <a:latin typeface="Symbol"/>
                <a:cs typeface="Symbol"/>
              </a:rPr>
              <a:t></a:t>
            </a:r>
            <a:r>
              <a:rPr sz="3750" spc="-667" baseline="-16666" dirty="0">
                <a:latin typeface="Symbol"/>
                <a:cs typeface="Symbol"/>
              </a:rPr>
              <a:t></a:t>
            </a:r>
            <a:endParaRPr sz="3750" baseline="-16666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67896" y="2515198"/>
            <a:ext cx="22669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345" dirty="0">
                <a:latin typeface="Symbol"/>
                <a:cs typeface="Symbol"/>
              </a:rPr>
              <a:t>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23442" y="2598251"/>
            <a:ext cx="461009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72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1811" y="2953431"/>
            <a:ext cx="9144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i="1" spc="114" dirty="0">
                <a:latin typeface="Times New Roman"/>
                <a:cs typeface="Times New Roman"/>
              </a:rPr>
              <a:t>j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1598" y="2899130"/>
            <a:ext cx="9144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i="1" spc="114" dirty="0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92104" y="2899130"/>
            <a:ext cx="46609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86715" algn="l"/>
              </a:tabLst>
            </a:pPr>
            <a:r>
              <a:rPr sz="1450" i="1" spc="120" dirty="0">
                <a:latin typeface="Times New Roman"/>
                <a:cs typeface="Times New Roman"/>
              </a:rPr>
              <a:t>i</a:t>
            </a:r>
            <a:r>
              <a:rPr sz="1450" i="1" spc="114" dirty="0">
                <a:latin typeface="Times New Roman"/>
                <a:cs typeface="Times New Roman"/>
              </a:rPr>
              <a:t>j</a:t>
            </a:r>
            <a:r>
              <a:rPr sz="1450" i="1" dirty="0">
                <a:latin typeface="Times New Roman"/>
                <a:cs typeface="Times New Roman"/>
              </a:rPr>
              <a:t>	</a:t>
            </a:r>
            <a:r>
              <a:rPr sz="1450" i="1" spc="114" dirty="0">
                <a:latin typeface="Times New Roman"/>
                <a:cs typeface="Times New Roman"/>
              </a:rPr>
              <a:t>j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60905" y="2459632"/>
            <a:ext cx="87693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436245" algn="l"/>
              </a:tabLst>
            </a:pPr>
            <a:r>
              <a:rPr sz="2500" i="1" spc="215" dirty="0">
                <a:latin typeface="Times New Roman"/>
                <a:cs typeface="Times New Roman"/>
              </a:rPr>
              <a:t>a</a:t>
            </a:r>
            <a:r>
              <a:rPr sz="2175" i="1" spc="322" baseline="-24904" dirty="0">
                <a:latin typeface="Times New Roman"/>
                <a:cs typeface="Times New Roman"/>
              </a:rPr>
              <a:t>i	</a:t>
            </a:r>
            <a:r>
              <a:rPr sz="2500" spc="695" dirty="0">
                <a:latin typeface="Symbol"/>
                <a:cs typeface="Symbol"/>
              </a:rPr>
              <a:t>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3248" y="2657052"/>
            <a:ext cx="134112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895" algn="l"/>
                <a:tab pos="838835" algn="l"/>
              </a:tabLst>
            </a:pPr>
            <a:r>
              <a:rPr sz="2500" i="1" spc="470" dirty="0">
                <a:latin typeface="Times New Roman"/>
                <a:cs typeface="Times New Roman"/>
              </a:rPr>
              <a:t>w	</a:t>
            </a:r>
            <a:r>
              <a:rPr sz="2500" i="1" spc="270" dirty="0">
                <a:latin typeface="Times New Roman"/>
                <a:cs typeface="Times New Roman"/>
              </a:rPr>
              <a:t>s	</a:t>
            </a:r>
            <a:r>
              <a:rPr sz="2500" spc="385" dirty="0">
                <a:latin typeface="Symbol"/>
                <a:cs typeface="Symbol"/>
              </a:rPr>
              <a:t></a:t>
            </a:r>
            <a:r>
              <a:rPr sz="2500" spc="-285" dirty="0">
                <a:latin typeface="Times New Roman"/>
                <a:cs typeface="Times New Roman"/>
              </a:rPr>
              <a:t> </a:t>
            </a:r>
            <a:r>
              <a:rPr sz="2750" i="1" spc="235" dirty="0">
                <a:latin typeface="Symbol"/>
                <a:cs typeface="Symbol"/>
              </a:rPr>
              <a:t>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68293" y="2684496"/>
            <a:ext cx="53467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550" dirty="0">
                <a:latin typeface="Symbol"/>
                <a:cs typeface="Symbol"/>
              </a:rPr>
              <a:t></a:t>
            </a:r>
            <a:r>
              <a:rPr sz="2500" spc="25" dirty="0">
                <a:latin typeface="Times New Roman"/>
                <a:cs typeface="Times New Roman"/>
              </a:rPr>
              <a:t>1</a:t>
            </a:r>
            <a:r>
              <a:rPr sz="2500" spc="175" dirty="0">
                <a:latin typeface="Times New Roman"/>
                <a:cs typeface="Times New Roman"/>
              </a:rPr>
              <a:t>,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42496" y="2016910"/>
            <a:ext cx="270573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099310" algn="l"/>
              </a:tabLst>
            </a:pPr>
            <a:r>
              <a:rPr sz="3750" b="0" spc="-1860" baseline="2222" dirty="0">
                <a:latin typeface="Symbol"/>
                <a:cs typeface="Symbol"/>
              </a:rPr>
              <a:t></a:t>
            </a:r>
            <a:r>
              <a:rPr sz="3750" b="0" spc="517" baseline="-16666" dirty="0">
                <a:latin typeface="Symbol"/>
                <a:cs typeface="Symbol"/>
              </a:rPr>
              <a:t></a:t>
            </a:r>
            <a:r>
              <a:rPr sz="3750" b="0" spc="195" baseline="-16666" dirty="0">
                <a:latin typeface="Times New Roman"/>
                <a:cs typeface="Times New Roman"/>
              </a:rPr>
              <a:t> </a:t>
            </a:r>
            <a:r>
              <a:rPr sz="2500" b="0" spc="30" dirty="0">
                <a:latin typeface="Times New Roman"/>
                <a:cs typeface="Times New Roman"/>
              </a:rPr>
              <a:t>1</a:t>
            </a:r>
            <a:r>
              <a:rPr sz="2500" b="0" spc="175" dirty="0">
                <a:latin typeface="Times New Roman"/>
                <a:cs typeface="Times New Roman"/>
              </a:rPr>
              <a:t>,</a:t>
            </a:r>
            <a:r>
              <a:rPr sz="2500" b="0" spc="-270" dirty="0">
                <a:latin typeface="Times New Roman"/>
                <a:cs typeface="Times New Roman"/>
              </a:rPr>
              <a:t> </a:t>
            </a:r>
            <a:r>
              <a:rPr sz="5700" b="0" spc="1589" baseline="-8771" dirty="0">
                <a:latin typeface="Symbol"/>
                <a:cs typeface="Symbol"/>
              </a:rPr>
              <a:t></a:t>
            </a:r>
            <a:r>
              <a:rPr sz="2175" b="0" i="1" spc="172" baseline="-40229" dirty="0">
                <a:latin typeface="Times New Roman"/>
                <a:cs typeface="Times New Roman"/>
              </a:rPr>
              <a:t>j</a:t>
            </a:r>
            <a:r>
              <a:rPr sz="2175" b="0" i="1" baseline="-40229" dirty="0">
                <a:latin typeface="Times New Roman"/>
                <a:cs typeface="Times New Roman"/>
              </a:rPr>
              <a:t> </a:t>
            </a:r>
            <a:r>
              <a:rPr sz="2175" b="0" i="1" spc="-202" baseline="-40229" dirty="0">
                <a:latin typeface="Times New Roman"/>
                <a:cs typeface="Times New Roman"/>
              </a:rPr>
              <a:t> </a:t>
            </a:r>
            <a:r>
              <a:rPr sz="2500" b="0" i="1" spc="280" dirty="0">
                <a:latin typeface="Times New Roman"/>
                <a:cs typeface="Times New Roman"/>
              </a:rPr>
              <a:t>w</a:t>
            </a:r>
            <a:r>
              <a:rPr sz="2175" b="0" i="1" spc="179" baseline="-24904" dirty="0">
                <a:latin typeface="Times New Roman"/>
                <a:cs typeface="Times New Roman"/>
              </a:rPr>
              <a:t>i</a:t>
            </a:r>
            <a:r>
              <a:rPr sz="2175" b="0" i="1" spc="172" baseline="-24904" dirty="0">
                <a:latin typeface="Times New Roman"/>
                <a:cs typeface="Times New Roman"/>
              </a:rPr>
              <a:t>j</a:t>
            </a:r>
            <a:r>
              <a:rPr sz="2175" b="0" i="1" spc="-112" baseline="-24904" dirty="0">
                <a:latin typeface="Times New Roman"/>
                <a:cs typeface="Times New Roman"/>
              </a:rPr>
              <a:t> </a:t>
            </a:r>
            <a:r>
              <a:rPr sz="2500" b="0" i="1" spc="270" dirty="0">
                <a:latin typeface="Times New Roman"/>
                <a:cs typeface="Times New Roman"/>
              </a:rPr>
              <a:t>s</a:t>
            </a:r>
            <a:r>
              <a:rPr sz="2500" b="0" i="1" spc="-260" dirty="0">
                <a:latin typeface="Times New Roman"/>
                <a:cs typeface="Times New Roman"/>
              </a:rPr>
              <a:t> </a:t>
            </a:r>
            <a:r>
              <a:rPr sz="2175" b="0" i="1" spc="172" baseline="-24904" dirty="0">
                <a:latin typeface="Times New Roman"/>
                <a:cs typeface="Times New Roman"/>
              </a:rPr>
              <a:t>j</a:t>
            </a:r>
            <a:r>
              <a:rPr sz="2175" b="0" i="1" baseline="-24904" dirty="0">
                <a:latin typeface="Times New Roman"/>
                <a:cs typeface="Times New Roman"/>
              </a:rPr>
              <a:t>	</a:t>
            </a:r>
            <a:r>
              <a:rPr sz="2500" b="0" spc="385" dirty="0">
                <a:latin typeface="Symbol"/>
                <a:cs typeface="Symbol"/>
              </a:rPr>
              <a:t></a:t>
            </a:r>
            <a:r>
              <a:rPr sz="2500" b="0" spc="-220" dirty="0">
                <a:latin typeface="Times New Roman"/>
                <a:cs typeface="Times New Roman"/>
              </a:rPr>
              <a:t> </a:t>
            </a:r>
            <a:r>
              <a:rPr sz="2750" b="0" i="1" spc="345" dirty="0">
                <a:latin typeface="Symbol"/>
                <a:cs typeface="Symbol"/>
              </a:rPr>
              <a:t></a:t>
            </a:r>
            <a:r>
              <a:rPr sz="2175" b="0" i="1" spc="172" baseline="-24904" dirty="0">
                <a:latin typeface="Times New Roman"/>
                <a:cs typeface="Times New Roman"/>
              </a:rPr>
              <a:t>i</a:t>
            </a:r>
            <a:endParaRPr sz="2175" baseline="-24904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33827" y="2145792"/>
            <a:ext cx="3819525" cy="1135380"/>
          </a:xfrm>
          <a:custGeom>
            <a:avLst/>
            <a:gdLst/>
            <a:ahLst/>
            <a:cxnLst/>
            <a:rect l="l" t="t" r="r" b="b"/>
            <a:pathLst>
              <a:path w="3819525" h="1135379">
                <a:moveTo>
                  <a:pt x="0" y="1135379"/>
                </a:moveTo>
                <a:lnTo>
                  <a:pt x="3819144" y="1135379"/>
                </a:lnTo>
                <a:lnTo>
                  <a:pt x="3819144" y="0"/>
                </a:lnTo>
                <a:lnTo>
                  <a:pt x="0" y="0"/>
                </a:lnTo>
                <a:lnTo>
                  <a:pt x="0" y="113537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1543" y="933957"/>
            <a:ext cx="56349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/>
                <a:cs typeface="Times New Roman"/>
              </a:rPr>
              <a:t>Hàm kích </a:t>
            </a:r>
            <a:r>
              <a:rPr sz="3200" b="1" spc="-5" dirty="0">
                <a:latin typeface="Times New Roman"/>
                <a:cs typeface="Times New Roman"/>
              </a:rPr>
              <a:t>hoạt </a:t>
            </a:r>
            <a:r>
              <a:rPr sz="3200" b="1" dirty="0">
                <a:latin typeface="Times New Roman"/>
                <a:cs typeface="Times New Roman"/>
              </a:rPr>
              <a:t>tại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nơ </a:t>
            </a:r>
            <a:r>
              <a:rPr sz="3200" b="1" spc="5" dirty="0">
                <a:latin typeface="Times New Roman"/>
                <a:cs typeface="Times New Roman"/>
              </a:rPr>
              <a:t>ron</a:t>
            </a:r>
            <a:r>
              <a:rPr sz="3200" b="1" spc="-1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là: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66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761208"/>
            <a:ext cx="8353425" cy="334200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95300" indent="-457834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495934" algn="l"/>
              </a:tabLst>
            </a:pPr>
            <a:r>
              <a:rPr sz="3200" b="1" dirty="0">
                <a:latin typeface="Times New Roman"/>
                <a:cs typeface="Times New Roman"/>
              </a:rPr>
              <a:t>Mạng Hopfield </a:t>
            </a:r>
            <a:r>
              <a:rPr sz="3200" b="1" spc="-5" dirty="0">
                <a:latin typeface="Times New Roman"/>
                <a:cs typeface="Times New Roman"/>
              </a:rPr>
              <a:t>học </a:t>
            </a:r>
            <a:r>
              <a:rPr sz="3200" b="1" dirty="0">
                <a:latin typeface="Times New Roman"/>
                <a:cs typeface="Times New Roman"/>
              </a:rPr>
              <a:t>có giám</a:t>
            </a:r>
            <a:r>
              <a:rPr sz="3200" b="1" spc="-8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sát</a:t>
            </a:r>
            <a:endParaRPr sz="3200">
              <a:latin typeface="Times New Roman"/>
              <a:cs typeface="Times New Roman"/>
            </a:endParaRPr>
          </a:p>
          <a:p>
            <a:pPr marL="495300" marR="30480" indent="-457834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495934" algn="l"/>
                <a:tab pos="1348740" algn="l"/>
                <a:tab pos="1970405" algn="l"/>
                <a:tab pos="2577465" algn="l"/>
                <a:tab pos="3022600" algn="l"/>
                <a:tab pos="4010025" algn="l"/>
                <a:tab pos="4837430" algn="l"/>
                <a:tab pos="6094095" algn="l"/>
                <a:tab pos="6985634" algn="l"/>
                <a:tab pos="7747634" algn="l"/>
              </a:tabLst>
            </a:pPr>
            <a:r>
              <a:rPr sz="3200" b="1" dirty="0">
                <a:latin typeface="Times New Roman"/>
                <a:cs typeface="Times New Roman"/>
              </a:rPr>
              <a:t>Giả	sử	có	p	</a:t>
            </a:r>
            <a:r>
              <a:rPr sz="3200" b="1" spc="-15" dirty="0">
                <a:latin typeface="Times New Roman"/>
                <a:cs typeface="Times New Roman"/>
              </a:rPr>
              <a:t>m</a:t>
            </a:r>
            <a:r>
              <a:rPr sz="3200" b="1" dirty="0">
                <a:latin typeface="Times New Roman"/>
                <a:cs typeface="Times New Roman"/>
              </a:rPr>
              <a:t>ẫu	</a:t>
            </a:r>
            <a:r>
              <a:rPr sz="3200" b="1" spc="-20" dirty="0">
                <a:latin typeface="Times New Roman"/>
                <a:cs typeface="Times New Roman"/>
              </a:rPr>
              <a:t>h</a:t>
            </a:r>
            <a:r>
              <a:rPr sz="3200" b="1" dirty="0">
                <a:latin typeface="Times New Roman"/>
                <a:cs typeface="Times New Roman"/>
              </a:rPr>
              <a:t>ọc	tươ</a:t>
            </a:r>
            <a:r>
              <a:rPr sz="3200" b="1" spc="-1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g	</a:t>
            </a:r>
            <a:r>
              <a:rPr sz="3200" b="1" spc="-20" dirty="0">
                <a:latin typeface="Times New Roman"/>
                <a:cs typeface="Times New Roman"/>
              </a:rPr>
              <a:t>ứ</a:t>
            </a:r>
            <a:r>
              <a:rPr sz="3200" b="1" spc="-5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g	với	các  vector tín </a:t>
            </a:r>
            <a:r>
              <a:rPr sz="3200" b="1" spc="-5" dirty="0">
                <a:latin typeface="Times New Roman"/>
                <a:cs typeface="Times New Roman"/>
              </a:rPr>
              <a:t>hiệu </a:t>
            </a:r>
            <a:r>
              <a:rPr sz="3200" b="1" spc="5" dirty="0">
                <a:latin typeface="Times New Roman"/>
                <a:cs typeface="Times New Roman"/>
              </a:rPr>
              <a:t>vào </a:t>
            </a:r>
            <a:r>
              <a:rPr sz="3200" b="1" dirty="0">
                <a:latin typeface="Times New Roman"/>
                <a:cs typeface="Times New Roman"/>
              </a:rPr>
              <a:t>X</a:t>
            </a:r>
            <a:r>
              <a:rPr sz="3150" b="1" baseline="-21164" dirty="0">
                <a:latin typeface="Times New Roman"/>
                <a:cs typeface="Times New Roman"/>
              </a:rPr>
              <a:t>s</a:t>
            </a:r>
            <a:r>
              <a:rPr sz="3200" b="1" dirty="0">
                <a:latin typeface="Times New Roman"/>
                <a:cs typeface="Times New Roman"/>
              </a:rPr>
              <a:t>,</a:t>
            </a:r>
            <a:r>
              <a:rPr sz="3200" b="1" spc="-8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s=1..p</a:t>
            </a:r>
            <a:endParaRPr sz="3200">
              <a:latin typeface="Times New Roman"/>
              <a:cs typeface="Times New Roman"/>
            </a:endParaRPr>
          </a:p>
          <a:p>
            <a:pPr marL="495300" marR="31115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95934" algn="l"/>
                <a:tab pos="1677670" algn="l"/>
                <a:tab pos="2453640" algn="l"/>
                <a:tab pos="3206750" algn="l"/>
                <a:tab pos="4162425" algn="l"/>
                <a:tab pos="4756785" algn="l"/>
                <a:tab pos="5873115" algn="l"/>
                <a:tab pos="6398895" algn="l"/>
                <a:tab pos="6971665" algn="l"/>
                <a:tab pos="7703184" algn="l"/>
              </a:tabLst>
            </a:pPr>
            <a:r>
              <a:rPr sz="3200" b="1" dirty="0">
                <a:latin typeface="Times New Roman"/>
                <a:cs typeface="Times New Roman"/>
              </a:rPr>
              <a:t>Mạng	cần	xác	</a:t>
            </a:r>
            <a:r>
              <a:rPr sz="3200" b="1" spc="-5" dirty="0">
                <a:latin typeface="Times New Roman"/>
                <a:cs typeface="Times New Roman"/>
              </a:rPr>
              <a:t>đị</a:t>
            </a:r>
            <a:r>
              <a:rPr sz="3200" b="1" spc="-15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h	</a:t>
            </a:r>
            <a:r>
              <a:rPr sz="3200" b="1" spc="-10" dirty="0">
                <a:latin typeface="Times New Roman"/>
                <a:cs typeface="Times New Roman"/>
              </a:rPr>
              <a:t>b</a:t>
            </a:r>
            <a:r>
              <a:rPr sz="3200" b="1" dirty="0">
                <a:latin typeface="Times New Roman"/>
                <a:cs typeface="Times New Roman"/>
              </a:rPr>
              <a:t>ộ	tr</a:t>
            </a:r>
            <a:r>
              <a:rPr sz="3200" b="1" spc="5" dirty="0">
                <a:latin typeface="Times New Roman"/>
                <a:cs typeface="Times New Roman"/>
              </a:rPr>
              <a:t>ọ</a:t>
            </a:r>
            <a:r>
              <a:rPr sz="3200" b="1" spc="-2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g	</a:t>
            </a:r>
            <a:r>
              <a:rPr sz="3200" b="1" spc="-15" dirty="0">
                <a:latin typeface="Times New Roman"/>
                <a:cs typeface="Times New Roman"/>
              </a:rPr>
              <a:t>s</a:t>
            </a:r>
            <a:r>
              <a:rPr sz="3200" b="1" dirty="0">
                <a:latin typeface="Times New Roman"/>
                <a:cs typeface="Times New Roman"/>
              </a:rPr>
              <a:t>ố	W	sao	cho  X</a:t>
            </a:r>
            <a:r>
              <a:rPr sz="3150" b="1" baseline="-21164" dirty="0">
                <a:latin typeface="Times New Roman"/>
                <a:cs typeface="Times New Roman"/>
              </a:rPr>
              <a:t>s</a:t>
            </a:r>
            <a:r>
              <a:rPr sz="3200" b="1" dirty="0">
                <a:latin typeface="Times New Roman"/>
                <a:cs typeface="Times New Roman"/>
              </a:rPr>
              <a:t>=f(X</a:t>
            </a:r>
            <a:r>
              <a:rPr sz="3150" b="1" baseline="-21164" dirty="0">
                <a:latin typeface="Times New Roman"/>
                <a:cs typeface="Times New Roman"/>
              </a:rPr>
              <a:t>s</a:t>
            </a:r>
            <a:r>
              <a:rPr sz="3200" b="1" dirty="0">
                <a:latin typeface="Times New Roman"/>
                <a:cs typeface="Times New Roman"/>
              </a:rPr>
              <a:t>,W) với mọi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s=1..p</a:t>
            </a:r>
            <a:endParaRPr sz="3200">
              <a:latin typeface="Times New Roman"/>
              <a:cs typeface="Times New Roman"/>
            </a:endParaRPr>
          </a:p>
          <a:p>
            <a:pPr marL="495300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95934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Ta </a:t>
            </a:r>
            <a:r>
              <a:rPr sz="3200" b="1" spc="5" dirty="0">
                <a:latin typeface="Times New Roman"/>
                <a:cs typeface="Times New Roman"/>
              </a:rPr>
              <a:t>xây </a:t>
            </a:r>
            <a:r>
              <a:rPr sz="3200" b="1" spc="-5" dirty="0">
                <a:latin typeface="Times New Roman"/>
                <a:cs typeface="Times New Roman"/>
              </a:rPr>
              <a:t>dựng </a:t>
            </a:r>
            <a:r>
              <a:rPr sz="3200" b="1" dirty="0">
                <a:latin typeface="Times New Roman"/>
                <a:cs typeface="Times New Roman"/>
              </a:rPr>
              <a:t>ma trận trọng số W </a:t>
            </a:r>
            <a:r>
              <a:rPr sz="3200" b="1" spc="-5" dirty="0">
                <a:latin typeface="Times New Roman"/>
                <a:cs typeface="Times New Roman"/>
              </a:rPr>
              <a:t>như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sau: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03883" y="4516968"/>
            <a:ext cx="186690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700" spc="30" dirty="0">
                <a:latin typeface="Symbol"/>
                <a:cs typeface="Symbol"/>
              </a:rPr>
              <a:t>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03883" y="4292621"/>
            <a:ext cx="186690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700" spc="30" dirty="0">
                <a:latin typeface="Symbol"/>
                <a:cs typeface="Symbol"/>
              </a:rPr>
              <a:t>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5184" y="4431117"/>
            <a:ext cx="388620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100" spc="30" dirty="0">
                <a:latin typeface="Symbol"/>
                <a:cs typeface="Symbol"/>
              </a:rPr>
              <a:t>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77430" y="4718439"/>
            <a:ext cx="660400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454025" algn="l"/>
              </a:tabLst>
            </a:pPr>
            <a:r>
              <a:rPr sz="2700" i="1" spc="40" dirty="0">
                <a:latin typeface="Times New Roman"/>
                <a:cs typeface="Times New Roman"/>
              </a:rPr>
              <a:t>w	</a:t>
            </a:r>
            <a:r>
              <a:rPr sz="2700" spc="35" dirty="0">
                <a:latin typeface="Symbol"/>
                <a:cs typeface="Symbol"/>
              </a:rPr>
              <a:t>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9918" y="4300940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i="1" spc="5" dirty="0">
                <a:latin typeface="Times New Roman"/>
                <a:cs typeface="Times New Roman"/>
              </a:rPr>
              <a:t>p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2779" y="4949685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i="1" spc="5" dirty="0">
                <a:latin typeface="Times New Roman"/>
                <a:cs typeface="Times New Roman"/>
              </a:rPr>
              <a:t>ij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1255" y="4285989"/>
            <a:ext cx="1507490" cy="1337310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14"/>
              </a:spcBef>
              <a:tabLst>
                <a:tab pos="1358265" algn="l"/>
              </a:tabLst>
            </a:pPr>
            <a:r>
              <a:rPr sz="2700" i="1" spc="35" dirty="0">
                <a:latin typeface="Times New Roman"/>
                <a:cs typeface="Times New Roman"/>
              </a:rPr>
              <a:t>x</a:t>
            </a:r>
            <a:r>
              <a:rPr sz="2400" i="1" spc="52" baseline="-24305" dirty="0">
                <a:latin typeface="Times New Roman"/>
                <a:cs typeface="Times New Roman"/>
              </a:rPr>
              <a:t>sj</a:t>
            </a:r>
            <a:r>
              <a:rPr sz="2400" i="1" spc="-179" baseline="-24305" dirty="0">
                <a:latin typeface="Times New Roman"/>
                <a:cs typeface="Times New Roman"/>
              </a:rPr>
              <a:t> </a:t>
            </a:r>
            <a:r>
              <a:rPr sz="2700" i="1" spc="35" dirty="0">
                <a:latin typeface="Times New Roman"/>
                <a:cs typeface="Times New Roman"/>
              </a:rPr>
              <a:t>x</a:t>
            </a:r>
            <a:r>
              <a:rPr sz="2400" i="1" spc="52" baseline="-24305" dirty="0">
                <a:latin typeface="Times New Roman"/>
                <a:cs typeface="Times New Roman"/>
              </a:rPr>
              <a:t>si</a:t>
            </a:r>
            <a:r>
              <a:rPr sz="2400" i="1" spc="-217" baseline="-24305" dirty="0">
                <a:latin typeface="Times New Roman"/>
                <a:cs typeface="Times New Roman"/>
              </a:rPr>
              <a:t> </a:t>
            </a:r>
            <a:r>
              <a:rPr sz="2700" spc="15" dirty="0">
                <a:latin typeface="Times New Roman"/>
                <a:cs typeface="Times New Roman"/>
              </a:rPr>
              <a:t>,</a:t>
            </a:r>
            <a:r>
              <a:rPr sz="2700" spc="-425" dirty="0">
                <a:latin typeface="Times New Roman"/>
                <a:cs typeface="Times New Roman"/>
              </a:rPr>
              <a:t> </a:t>
            </a:r>
            <a:r>
              <a:rPr sz="2700" i="1" spc="15" dirty="0">
                <a:latin typeface="Times New Roman"/>
                <a:cs typeface="Times New Roman"/>
              </a:rPr>
              <a:t>i</a:t>
            </a:r>
            <a:r>
              <a:rPr sz="2700" i="1" spc="20" dirty="0">
                <a:latin typeface="Times New Roman"/>
                <a:cs typeface="Times New Roman"/>
              </a:rPr>
              <a:t> </a:t>
            </a:r>
            <a:r>
              <a:rPr sz="2700" spc="35" dirty="0">
                <a:latin typeface="Symbol"/>
                <a:cs typeface="Symbol"/>
              </a:rPr>
              <a:t></a:t>
            </a:r>
            <a:r>
              <a:rPr sz="2700" spc="35" dirty="0">
                <a:latin typeface="Times New Roman"/>
                <a:cs typeface="Times New Roman"/>
              </a:rPr>
              <a:t>	</a:t>
            </a:r>
            <a:r>
              <a:rPr sz="2700" i="1" spc="15" dirty="0">
                <a:latin typeface="Times New Roman"/>
                <a:cs typeface="Times New Roman"/>
              </a:rPr>
              <a:t>j</a:t>
            </a:r>
            <a:endParaRPr sz="2700">
              <a:latin typeface="Times New Roman"/>
              <a:cs typeface="Times New Roman"/>
            </a:endParaRPr>
          </a:p>
          <a:p>
            <a:pPr marL="74295">
              <a:lnSpc>
                <a:spcPct val="100000"/>
              </a:lnSpc>
              <a:spcBef>
                <a:spcPts val="1920"/>
              </a:spcBef>
              <a:tabLst>
                <a:tab pos="883919" algn="l"/>
              </a:tabLst>
            </a:pPr>
            <a:r>
              <a:rPr sz="2700" spc="-10" dirty="0">
                <a:latin typeface="Times New Roman"/>
                <a:cs typeface="Times New Roman"/>
              </a:rPr>
              <a:t>0,</a:t>
            </a:r>
            <a:r>
              <a:rPr sz="2700" spc="-425" dirty="0">
                <a:latin typeface="Times New Roman"/>
                <a:cs typeface="Times New Roman"/>
              </a:rPr>
              <a:t> </a:t>
            </a:r>
            <a:r>
              <a:rPr sz="2700" i="1" spc="15" dirty="0">
                <a:latin typeface="Times New Roman"/>
                <a:cs typeface="Times New Roman"/>
              </a:rPr>
              <a:t>i</a:t>
            </a:r>
            <a:r>
              <a:rPr sz="2700" i="1" spc="10" dirty="0">
                <a:latin typeface="Times New Roman"/>
                <a:cs typeface="Times New Roman"/>
              </a:rPr>
              <a:t> </a:t>
            </a:r>
            <a:r>
              <a:rPr sz="2700" spc="35" dirty="0">
                <a:latin typeface="Symbol"/>
                <a:cs typeface="Symbol"/>
              </a:rPr>
              <a:t></a:t>
            </a:r>
            <a:r>
              <a:rPr sz="2700" spc="35" dirty="0">
                <a:latin typeface="Times New Roman"/>
                <a:cs typeface="Times New Roman"/>
              </a:rPr>
              <a:t>	</a:t>
            </a:r>
            <a:r>
              <a:rPr sz="2700" i="1" spc="15" dirty="0">
                <a:latin typeface="Times New Roman"/>
                <a:cs typeface="Times New Roman"/>
              </a:rPr>
              <a:t>j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78483" y="4856907"/>
            <a:ext cx="580390" cy="696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ts val="2620"/>
              </a:lnSpc>
              <a:spcBef>
                <a:spcPts val="135"/>
              </a:spcBef>
            </a:pPr>
            <a:r>
              <a:rPr sz="4050" spc="44" baseline="12345" dirty="0">
                <a:latin typeface="Symbol"/>
                <a:cs typeface="Symbol"/>
              </a:rPr>
              <a:t></a:t>
            </a:r>
            <a:r>
              <a:rPr sz="4050" spc="-562" baseline="12345" dirty="0">
                <a:latin typeface="Times New Roman"/>
                <a:cs typeface="Times New Roman"/>
              </a:rPr>
              <a:t> </a:t>
            </a:r>
            <a:r>
              <a:rPr sz="1600" i="1" spc="10" dirty="0">
                <a:latin typeface="Times New Roman"/>
                <a:cs typeface="Times New Roman"/>
              </a:rPr>
              <a:t>s</a:t>
            </a:r>
            <a:r>
              <a:rPr sz="1600" spc="10" dirty="0">
                <a:latin typeface="Symbol"/>
                <a:cs typeface="Symbol"/>
              </a:rPr>
              <a:t></a:t>
            </a:r>
            <a:r>
              <a:rPr sz="1600" spc="10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marL="25400">
              <a:lnSpc>
                <a:spcPts val="2620"/>
              </a:lnSpc>
            </a:pPr>
            <a:r>
              <a:rPr sz="2700" spc="-655" dirty="0">
                <a:latin typeface="Symbol"/>
                <a:cs typeface="Symbol"/>
              </a:rPr>
              <a:t></a:t>
            </a:r>
            <a:r>
              <a:rPr sz="4050" spc="-982" baseline="-24691" dirty="0">
                <a:latin typeface="Symbol"/>
                <a:cs typeface="Symbol"/>
              </a:rPr>
              <a:t></a:t>
            </a:r>
            <a:endParaRPr sz="4050" baseline="-24691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14827" y="4262628"/>
            <a:ext cx="2875915" cy="1457325"/>
          </a:xfrm>
          <a:custGeom>
            <a:avLst/>
            <a:gdLst/>
            <a:ahLst/>
            <a:cxnLst/>
            <a:rect l="l" t="t" r="r" b="b"/>
            <a:pathLst>
              <a:path w="2875915" h="1457325">
                <a:moveTo>
                  <a:pt x="0" y="1456944"/>
                </a:moveTo>
                <a:lnTo>
                  <a:pt x="2875788" y="1456944"/>
                </a:lnTo>
                <a:lnTo>
                  <a:pt x="2875788" y="0"/>
                </a:lnTo>
                <a:lnTo>
                  <a:pt x="0" y="0"/>
                </a:lnTo>
                <a:lnTo>
                  <a:pt x="0" y="145694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67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773328"/>
            <a:ext cx="8351520" cy="489140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Giả sử </a:t>
            </a:r>
            <a:r>
              <a:rPr sz="2800" b="1" spc="-10" dirty="0">
                <a:latin typeface="Times New Roman"/>
                <a:cs typeface="Times New Roman"/>
              </a:rPr>
              <a:t>đưa </a:t>
            </a:r>
            <a:r>
              <a:rPr sz="2800" b="1" dirty="0">
                <a:latin typeface="Times New Roman"/>
                <a:cs typeface="Times New Roman"/>
              </a:rPr>
              <a:t>vào </a:t>
            </a:r>
            <a:r>
              <a:rPr sz="2800" b="1" spc="-5" dirty="0">
                <a:latin typeface="Times New Roman"/>
                <a:cs typeface="Times New Roman"/>
              </a:rPr>
              <a:t>mạng vector tín </a:t>
            </a:r>
            <a:r>
              <a:rPr sz="2800" b="1" spc="-10" dirty="0">
                <a:latin typeface="Times New Roman"/>
                <a:cs typeface="Times New Roman"/>
              </a:rPr>
              <a:t>hiệu</a:t>
            </a:r>
            <a:r>
              <a:rPr sz="2800" b="1" spc="5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  <a:p>
            <a:pPr marL="381000" marR="3048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Việc </a:t>
            </a:r>
            <a:r>
              <a:rPr sz="2800" b="1" dirty="0">
                <a:latin typeface="Times New Roman"/>
                <a:cs typeface="Times New Roman"/>
              </a:rPr>
              <a:t>tính </a:t>
            </a:r>
            <a:r>
              <a:rPr sz="2800" b="1" spc="-5" dirty="0">
                <a:latin typeface="Times New Roman"/>
                <a:cs typeface="Times New Roman"/>
              </a:rPr>
              <a:t>toán </a:t>
            </a:r>
            <a:r>
              <a:rPr sz="2800" b="1" dirty="0">
                <a:latin typeface="Times New Roman"/>
                <a:cs typeface="Times New Roman"/>
              </a:rPr>
              <a:t>đầu </a:t>
            </a:r>
            <a:r>
              <a:rPr sz="2800" b="1" spc="-10" dirty="0">
                <a:latin typeface="Times New Roman"/>
                <a:cs typeface="Times New Roman"/>
              </a:rPr>
              <a:t>ra </a:t>
            </a:r>
            <a:r>
              <a:rPr sz="2800" b="1" spc="-5" dirty="0">
                <a:latin typeface="Times New Roman"/>
                <a:cs typeface="Times New Roman"/>
              </a:rPr>
              <a:t>Y cho tín </a:t>
            </a:r>
            <a:r>
              <a:rPr sz="2800" b="1" spc="-10" dirty="0">
                <a:latin typeface="Times New Roman"/>
                <a:cs typeface="Times New Roman"/>
              </a:rPr>
              <a:t>hiệu </a:t>
            </a:r>
            <a:r>
              <a:rPr sz="2800" b="1" spc="-5" dirty="0">
                <a:latin typeface="Times New Roman"/>
                <a:cs typeface="Times New Roman"/>
              </a:rPr>
              <a:t>X là </a:t>
            </a:r>
            <a:r>
              <a:rPr sz="2800" b="1" dirty="0">
                <a:latin typeface="Times New Roman"/>
                <a:cs typeface="Times New Roman"/>
              </a:rPr>
              <a:t>quá trình  </a:t>
            </a:r>
            <a:r>
              <a:rPr sz="2800" b="1" spc="-5" dirty="0">
                <a:latin typeface="Times New Roman"/>
                <a:cs typeface="Times New Roman"/>
              </a:rPr>
              <a:t>lặp </a:t>
            </a:r>
            <a:r>
              <a:rPr sz="2800" b="1" dirty="0">
                <a:latin typeface="Times New Roman"/>
                <a:cs typeface="Times New Roman"/>
              </a:rPr>
              <a:t>lại:</a:t>
            </a:r>
            <a:endParaRPr sz="2800">
              <a:latin typeface="Times New Roman"/>
              <a:cs typeface="Times New Roman"/>
            </a:endParaRPr>
          </a:p>
          <a:p>
            <a:pPr marL="777875" lvl="1" indent="-28321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7851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Đặt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X</a:t>
            </a:r>
            <a:r>
              <a:rPr sz="2775" b="1" baseline="-21021" dirty="0">
                <a:latin typeface="Times New Roman"/>
                <a:cs typeface="Times New Roman"/>
              </a:rPr>
              <a:t>0</a:t>
            </a:r>
            <a:r>
              <a:rPr sz="2800" b="1" dirty="0">
                <a:latin typeface="Times New Roman"/>
                <a:cs typeface="Times New Roman"/>
              </a:rPr>
              <a:t>=X</a:t>
            </a:r>
            <a:endParaRPr sz="2800">
              <a:latin typeface="Times New Roman"/>
              <a:cs typeface="Times New Roman"/>
            </a:endParaRPr>
          </a:p>
          <a:p>
            <a:pPr marL="609600" marR="515620" lvl="1" indent="-11430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785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Tính </a:t>
            </a:r>
            <a:r>
              <a:rPr sz="2800" b="1" dirty="0">
                <a:latin typeface="Times New Roman"/>
                <a:cs typeface="Times New Roman"/>
              </a:rPr>
              <a:t>Y</a:t>
            </a:r>
            <a:r>
              <a:rPr sz="2775" b="1" baseline="-21021" dirty="0">
                <a:latin typeface="Times New Roman"/>
                <a:cs typeface="Times New Roman"/>
              </a:rPr>
              <a:t>t </a:t>
            </a:r>
            <a:r>
              <a:rPr sz="2800" b="1" spc="-5" dirty="0">
                <a:latin typeface="Times New Roman"/>
                <a:cs typeface="Times New Roman"/>
              </a:rPr>
              <a:t>là </a:t>
            </a:r>
            <a:r>
              <a:rPr sz="2800" b="1" dirty="0">
                <a:latin typeface="Times New Roman"/>
                <a:cs typeface="Times New Roman"/>
              </a:rPr>
              <a:t>tín </a:t>
            </a:r>
            <a:r>
              <a:rPr sz="2800" b="1" spc="-5" dirty="0">
                <a:latin typeface="Times New Roman"/>
                <a:cs typeface="Times New Roman"/>
              </a:rPr>
              <a:t>hiệu </a:t>
            </a:r>
            <a:r>
              <a:rPr sz="2800" b="1" dirty="0">
                <a:latin typeface="Times New Roman"/>
                <a:cs typeface="Times New Roman"/>
              </a:rPr>
              <a:t>đầu </a:t>
            </a:r>
            <a:r>
              <a:rPr sz="2800" b="1" spc="-5" dirty="0">
                <a:latin typeface="Times New Roman"/>
                <a:cs typeface="Times New Roman"/>
              </a:rPr>
              <a:t>ra </a:t>
            </a:r>
            <a:r>
              <a:rPr sz="2800" b="1" dirty="0">
                <a:latin typeface="Times New Roman"/>
                <a:cs typeface="Times New Roman"/>
              </a:rPr>
              <a:t>tương </a:t>
            </a:r>
            <a:r>
              <a:rPr sz="2800" b="1" spc="-5" dirty="0">
                <a:latin typeface="Times New Roman"/>
                <a:cs typeface="Times New Roman"/>
              </a:rPr>
              <a:t>ứng với X</a:t>
            </a:r>
            <a:r>
              <a:rPr sz="2775" b="1" spc="-7" baseline="-21021" dirty="0">
                <a:latin typeface="Times New Roman"/>
                <a:cs typeface="Times New Roman"/>
              </a:rPr>
              <a:t>t </a:t>
            </a:r>
            <a:r>
              <a:rPr sz="2800" b="1" spc="-5" dirty="0">
                <a:latin typeface="Times New Roman"/>
                <a:cs typeface="Times New Roman"/>
              </a:rPr>
              <a:t>lan  truyền trong </a:t>
            </a:r>
            <a:r>
              <a:rPr sz="2800" b="1" dirty="0">
                <a:latin typeface="Times New Roman"/>
                <a:cs typeface="Times New Roman"/>
              </a:rPr>
              <a:t>mạng </a:t>
            </a:r>
            <a:r>
              <a:rPr sz="2800" b="1" spc="-5" dirty="0">
                <a:latin typeface="Times New Roman"/>
                <a:cs typeface="Times New Roman"/>
              </a:rPr>
              <a:t>một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lần</a:t>
            </a:r>
            <a:endParaRPr sz="2800">
              <a:latin typeface="Times New Roman"/>
              <a:cs typeface="Times New Roman"/>
            </a:endParaRPr>
          </a:p>
          <a:p>
            <a:pPr marL="1292860" lvl="2" indent="-28321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1293495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Nếu </a:t>
            </a:r>
            <a:r>
              <a:rPr sz="2800" b="1" i="1" spc="15" dirty="0">
                <a:latin typeface="Times New Roman"/>
                <a:cs typeface="Times New Roman"/>
              </a:rPr>
              <a:t>Y</a:t>
            </a:r>
            <a:r>
              <a:rPr sz="2775" b="1" i="1" spc="22" baseline="-21021" dirty="0">
                <a:latin typeface="Times New Roman"/>
                <a:cs typeface="Times New Roman"/>
              </a:rPr>
              <a:t>t </a:t>
            </a:r>
            <a:r>
              <a:rPr sz="2800" b="1" i="1" spc="-5" dirty="0">
                <a:latin typeface="Times New Roman"/>
                <a:cs typeface="Times New Roman"/>
              </a:rPr>
              <a:t>khác X</a:t>
            </a:r>
            <a:r>
              <a:rPr sz="2775" b="1" i="1" spc="-7" baseline="-21021" dirty="0">
                <a:latin typeface="Times New Roman"/>
                <a:cs typeface="Times New Roman"/>
              </a:rPr>
              <a:t>t </a:t>
            </a:r>
            <a:r>
              <a:rPr sz="2800" b="1" i="1" spc="-5" dirty="0">
                <a:latin typeface="Times New Roman"/>
                <a:cs typeface="Times New Roman"/>
              </a:rPr>
              <a:t>thì tiếp tục với t=t+1 </a:t>
            </a:r>
            <a:r>
              <a:rPr sz="2800" b="1" i="1" spc="-10" dirty="0">
                <a:latin typeface="Times New Roman"/>
                <a:cs typeface="Times New Roman"/>
              </a:rPr>
              <a:t>và </a:t>
            </a:r>
            <a:r>
              <a:rPr sz="2800" b="1" i="1" spc="5" dirty="0">
                <a:latin typeface="Times New Roman"/>
                <a:cs typeface="Times New Roman"/>
              </a:rPr>
              <a:t>X</a:t>
            </a:r>
            <a:r>
              <a:rPr sz="2775" b="1" i="1" spc="7" baseline="-21021" dirty="0">
                <a:latin typeface="Times New Roman"/>
                <a:cs typeface="Times New Roman"/>
              </a:rPr>
              <a:t>t+1 </a:t>
            </a:r>
            <a:r>
              <a:rPr sz="2800" b="1" i="1" spc="-5" dirty="0">
                <a:latin typeface="Times New Roman"/>
                <a:cs typeface="Times New Roman"/>
              </a:rPr>
              <a:t>=</a:t>
            </a:r>
            <a:r>
              <a:rPr sz="2800" b="1" i="1" spc="240" dirty="0">
                <a:latin typeface="Times New Roman"/>
                <a:cs typeface="Times New Roman"/>
              </a:rPr>
              <a:t> </a:t>
            </a:r>
            <a:r>
              <a:rPr sz="2800" b="1" i="1" spc="5" dirty="0">
                <a:latin typeface="Times New Roman"/>
                <a:cs typeface="Times New Roman"/>
              </a:rPr>
              <a:t>Y</a:t>
            </a:r>
            <a:r>
              <a:rPr sz="2775" b="1" i="1" spc="7" baseline="-21021" dirty="0">
                <a:latin typeface="Times New Roman"/>
                <a:cs typeface="Times New Roman"/>
              </a:rPr>
              <a:t>t</a:t>
            </a:r>
            <a:endParaRPr sz="2775" baseline="-21021">
              <a:latin typeface="Times New Roman"/>
              <a:cs typeface="Times New Roman"/>
            </a:endParaRPr>
          </a:p>
          <a:p>
            <a:pPr marL="1238885" marR="262255" lvl="2" indent="-22860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1293495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Nếu </a:t>
            </a:r>
            <a:r>
              <a:rPr sz="2800" b="1" i="1" spc="5" dirty="0">
                <a:latin typeface="Times New Roman"/>
                <a:cs typeface="Times New Roman"/>
              </a:rPr>
              <a:t>Y</a:t>
            </a:r>
            <a:r>
              <a:rPr sz="2775" b="1" i="1" spc="7" baseline="-21021" dirty="0">
                <a:latin typeface="Times New Roman"/>
                <a:cs typeface="Times New Roman"/>
              </a:rPr>
              <a:t>t</a:t>
            </a:r>
            <a:r>
              <a:rPr sz="2800" b="1" i="1" spc="5" dirty="0">
                <a:latin typeface="Times New Roman"/>
                <a:cs typeface="Times New Roman"/>
              </a:rPr>
              <a:t>=X</a:t>
            </a:r>
            <a:r>
              <a:rPr sz="2775" b="1" i="1" spc="7" baseline="-21021" dirty="0">
                <a:latin typeface="Times New Roman"/>
                <a:cs typeface="Times New Roman"/>
              </a:rPr>
              <a:t>t </a:t>
            </a:r>
            <a:r>
              <a:rPr sz="2800" b="1" i="1" spc="-5" dirty="0">
                <a:latin typeface="Times New Roman"/>
                <a:cs typeface="Times New Roman"/>
              </a:rPr>
              <a:t>thì </a:t>
            </a:r>
            <a:r>
              <a:rPr sz="2800" b="1" i="1" dirty="0">
                <a:latin typeface="Times New Roman"/>
                <a:cs typeface="Times New Roman"/>
              </a:rPr>
              <a:t>dừng lại </a:t>
            </a:r>
            <a:r>
              <a:rPr sz="2800" b="1" i="1" spc="-5" dirty="0">
                <a:latin typeface="Times New Roman"/>
                <a:cs typeface="Times New Roman"/>
              </a:rPr>
              <a:t>và kết quả của mạng là  </a:t>
            </a:r>
            <a:r>
              <a:rPr sz="2800" b="1" i="1" spc="10" dirty="0">
                <a:latin typeface="Times New Roman"/>
                <a:cs typeface="Times New Roman"/>
              </a:rPr>
              <a:t>Y</a:t>
            </a:r>
            <a:r>
              <a:rPr sz="2775" b="1" i="1" spc="15" baseline="-21021" dirty="0">
                <a:latin typeface="Times New Roman"/>
                <a:cs typeface="Times New Roman"/>
              </a:rPr>
              <a:t>t</a:t>
            </a:r>
            <a:endParaRPr sz="2775" baseline="-21021">
              <a:latin typeface="Times New Roman"/>
              <a:cs typeface="Times New Roman"/>
            </a:endParaRPr>
          </a:p>
          <a:p>
            <a:pPr marL="38100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W </a:t>
            </a:r>
            <a:r>
              <a:rPr sz="2800" b="1" spc="-10" dirty="0">
                <a:latin typeface="Times New Roman"/>
                <a:cs typeface="Times New Roman"/>
              </a:rPr>
              <a:t>không </a:t>
            </a:r>
            <a:r>
              <a:rPr sz="2800" b="1" spc="-5" dirty="0">
                <a:latin typeface="Times New Roman"/>
                <a:cs typeface="Times New Roman"/>
              </a:rPr>
              <a:t>thay </a:t>
            </a:r>
            <a:r>
              <a:rPr sz="2800" b="1" dirty="0">
                <a:latin typeface="Times New Roman"/>
                <a:cs typeface="Times New Roman"/>
              </a:rPr>
              <a:t>đổi </a:t>
            </a:r>
            <a:r>
              <a:rPr sz="2800" b="1" spc="-5" dirty="0">
                <a:latin typeface="Times New Roman"/>
                <a:cs typeface="Times New Roman"/>
              </a:rPr>
              <a:t>trong </a:t>
            </a:r>
            <a:r>
              <a:rPr sz="2800" b="1" dirty="0">
                <a:latin typeface="Times New Roman"/>
                <a:cs typeface="Times New Roman"/>
              </a:rPr>
              <a:t>quá </a:t>
            </a:r>
            <a:r>
              <a:rPr sz="2800" b="1" spc="-5" dirty="0">
                <a:latin typeface="Times New Roman"/>
                <a:cs typeface="Times New Roman"/>
              </a:rPr>
              <a:t>trình </a:t>
            </a:r>
            <a:r>
              <a:rPr sz="2800" b="1" dirty="0">
                <a:latin typeface="Times New Roman"/>
                <a:cs typeface="Times New Roman"/>
              </a:rPr>
              <a:t>tính</a:t>
            </a:r>
            <a:r>
              <a:rPr sz="2800" b="1" spc="10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68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776245"/>
            <a:ext cx="8164830" cy="536130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750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Một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vài tình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huống 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có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thể nảy</a:t>
            </a:r>
            <a:r>
              <a:rPr sz="2800" b="1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sinh</a:t>
            </a:r>
            <a:endParaRPr sz="2800">
              <a:latin typeface="Times New Roman"/>
              <a:cs typeface="Times New Roman"/>
            </a:endParaRPr>
          </a:p>
          <a:p>
            <a:pPr marL="859790" lvl="1" indent="-364490">
              <a:lnSpc>
                <a:spcPct val="100000"/>
              </a:lnSpc>
              <a:spcBef>
                <a:spcPts val="840"/>
              </a:spcBef>
              <a:buSzPct val="97222"/>
              <a:buFont typeface="Wingdings"/>
              <a:buChar char=""/>
              <a:tabLst>
                <a:tab pos="859790" algn="l"/>
              </a:tabLst>
            </a:pPr>
            <a:r>
              <a:rPr sz="3600" b="1" dirty="0">
                <a:latin typeface="Times New Roman"/>
                <a:cs typeface="Times New Roman"/>
              </a:rPr>
              <a:t>Mạng </a:t>
            </a:r>
            <a:r>
              <a:rPr sz="3600" b="1" spc="-5" dirty="0">
                <a:latin typeface="Times New Roman"/>
                <a:cs typeface="Times New Roman"/>
              </a:rPr>
              <a:t>không</a:t>
            </a:r>
            <a:r>
              <a:rPr sz="3600" b="1" spc="-2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dừng</a:t>
            </a:r>
            <a:endParaRPr sz="3600">
              <a:latin typeface="Times New Roman"/>
              <a:cs typeface="Times New Roman"/>
            </a:endParaRPr>
          </a:p>
          <a:p>
            <a:pPr marL="1238885" marR="66675" lvl="2" indent="-228600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1375410" algn="l"/>
              </a:tabLst>
            </a:pPr>
            <a:r>
              <a:rPr sz="3600" b="1" i="1" spc="-5" dirty="0">
                <a:latin typeface="Times New Roman"/>
                <a:cs typeface="Times New Roman"/>
              </a:rPr>
              <a:t>Mạng </a:t>
            </a:r>
            <a:r>
              <a:rPr sz="3600" b="1" i="1" dirty="0">
                <a:latin typeface="Times New Roman"/>
                <a:cs typeface="Times New Roman"/>
              </a:rPr>
              <a:t>có thể đưa </a:t>
            </a:r>
            <a:r>
              <a:rPr sz="3600" b="1" i="1" spc="-5" dirty="0">
                <a:latin typeface="Times New Roman"/>
                <a:cs typeface="Times New Roman"/>
              </a:rPr>
              <a:t>ra </a:t>
            </a:r>
            <a:r>
              <a:rPr sz="3600" b="1" i="1" dirty="0">
                <a:latin typeface="Times New Roman"/>
                <a:cs typeface="Times New Roman"/>
              </a:rPr>
              <a:t>luân phiên</a:t>
            </a:r>
            <a:r>
              <a:rPr sz="3600" b="1" i="1" spc="-90" dirty="0">
                <a:latin typeface="Times New Roman"/>
                <a:cs typeface="Times New Roman"/>
              </a:rPr>
              <a:t> </a:t>
            </a:r>
            <a:r>
              <a:rPr sz="3600" b="1" i="1" dirty="0">
                <a:latin typeface="Times New Roman"/>
                <a:cs typeface="Times New Roman"/>
              </a:rPr>
              <a:t>một  vài mẫu </a:t>
            </a:r>
            <a:r>
              <a:rPr sz="3600" b="1" i="1" spc="-5" dirty="0">
                <a:latin typeface="Times New Roman"/>
                <a:cs typeface="Times New Roman"/>
              </a:rPr>
              <a:t>học hoặc </a:t>
            </a:r>
            <a:r>
              <a:rPr sz="3600" b="1" i="1" dirty="0">
                <a:latin typeface="Times New Roman"/>
                <a:cs typeface="Times New Roman"/>
              </a:rPr>
              <a:t>ảnh </a:t>
            </a:r>
            <a:r>
              <a:rPr sz="3600" b="1" i="1" spc="-5" dirty="0">
                <a:latin typeface="Times New Roman"/>
                <a:cs typeface="Times New Roman"/>
              </a:rPr>
              <a:t>ngược </a:t>
            </a:r>
            <a:r>
              <a:rPr sz="3600" b="1" i="1" dirty="0">
                <a:latin typeface="Times New Roman"/>
                <a:cs typeface="Times New Roman"/>
              </a:rPr>
              <a:t>của  </a:t>
            </a:r>
            <a:r>
              <a:rPr sz="3600" b="1" i="1" spc="-5" dirty="0">
                <a:latin typeface="Times New Roman"/>
                <a:cs typeface="Times New Roman"/>
              </a:rPr>
              <a:t>chúng</a:t>
            </a:r>
            <a:endParaRPr sz="3600">
              <a:latin typeface="Times New Roman"/>
              <a:cs typeface="Times New Roman"/>
            </a:endParaRPr>
          </a:p>
          <a:p>
            <a:pPr marL="8597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59790" algn="l"/>
              </a:tabLst>
            </a:pPr>
            <a:r>
              <a:rPr sz="3600" b="1" dirty="0">
                <a:latin typeface="Times New Roman"/>
                <a:cs typeface="Times New Roman"/>
              </a:rPr>
              <a:t>Mạng </a:t>
            </a:r>
            <a:r>
              <a:rPr sz="3600" b="1" spc="-5" dirty="0">
                <a:latin typeface="Times New Roman"/>
                <a:cs typeface="Times New Roman"/>
              </a:rPr>
              <a:t>dừng </a:t>
            </a:r>
            <a:r>
              <a:rPr sz="3600" b="1" dirty="0">
                <a:latin typeface="Times New Roman"/>
                <a:cs typeface="Times New Roman"/>
              </a:rPr>
              <a:t>và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X</a:t>
            </a:r>
            <a:r>
              <a:rPr sz="3600" b="1" baseline="-20833" dirty="0">
                <a:latin typeface="Times New Roman"/>
                <a:cs typeface="Times New Roman"/>
              </a:rPr>
              <a:t>t</a:t>
            </a:r>
            <a:r>
              <a:rPr sz="3600" b="1" dirty="0">
                <a:latin typeface="Times New Roman"/>
                <a:cs typeface="Times New Roman"/>
              </a:rPr>
              <a:t>=X</a:t>
            </a:r>
            <a:endParaRPr sz="3600">
              <a:latin typeface="Times New Roman"/>
              <a:cs typeface="Times New Roman"/>
            </a:endParaRPr>
          </a:p>
          <a:p>
            <a:pPr marL="1238885" marR="30480" lvl="2" indent="-2286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1375410" algn="l"/>
              </a:tabLst>
            </a:pPr>
            <a:r>
              <a:rPr sz="3600" b="1" i="1" dirty="0">
                <a:latin typeface="Times New Roman"/>
                <a:cs typeface="Times New Roman"/>
              </a:rPr>
              <a:t>X đã được đoán đúng dựa trên</a:t>
            </a:r>
            <a:r>
              <a:rPr sz="3600" b="1" i="1" spc="-90" dirty="0">
                <a:latin typeface="Times New Roman"/>
                <a:cs typeface="Times New Roman"/>
              </a:rPr>
              <a:t> </a:t>
            </a:r>
            <a:r>
              <a:rPr sz="3600" b="1" i="1" spc="-5" dirty="0">
                <a:latin typeface="Times New Roman"/>
                <a:cs typeface="Times New Roman"/>
              </a:rPr>
              <a:t>mẫu  học, </a:t>
            </a:r>
            <a:r>
              <a:rPr sz="3600" b="1" i="1" dirty="0">
                <a:latin typeface="Times New Roman"/>
                <a:cs typeface="Times New Roman"/>
              </a:rPr>
              <a:t>X có thể là một trong </a:t>
            </a:r>
            <a:r>
              <a:rPr sz="3600" b="1" i="1" spc="-5" dirty="0">
                <a:latin typeface="Times New Roman"/>
                <a:cs typeface="Times New Roman"/>
              </a:rPr>
              <a:t>các </a:t>
            </a:r>
            <a:r>
              <a:rPr sz="3600" b="1" i="1" dirty="0">
                <a:latin typeface="Times New Roman"/>
                <a:cs typeface="Times New Roman"/>
              </a:rPr>
              <a:t>mẫu  đã</a:t>
            </a:r>
            <a:r>
              <a:rPr sz="3600" b="1" i="1" spc="-5" dirty="0">
                <a:latin typeface="Times New Roman"/>
                <a:cs typeface="Times New Roman"/>
              </a:rPr>
              <a:t> học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69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775293"/>
            <a:ext cx="8286115" cy="54133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75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Một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vài tình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huống 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có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thể nảy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sinh</a:t>
            </a:r>
            <a:r>
              <a:rPr sz="28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(tt)</a:t>
            </a:r>
            <a:endParaRPr sz="2800">
              <a:latin typeface="Times New Roman"/>
              <a:cs typeface="Times New Roman"/>
            </a:endParaRPr>
          </a:p>
          <a:p>
            <a:pPr marL="609600" marR="213995" lvl="1" indent="-114300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819785" algn="l"/>
              </a:tabLst>
            </a:pPr>
            <a:r>
              <a:rPr sz="3200" b="1" dirty="0">
                <a:latin typeface="Times New Roman"/>
                <a:cs typeface="Times New Roman"/>
              </a:rPr>
              <a:t>Mạng </a:t>
            </a:r>
            <a:r>
              <a:rPr sz="3200" b="1" spc="-5" dirty="0">
                <a:latin typeface="Times New Roman"/>
                <a:cs typeface="Times New Roman"/>
              </a:rPr>
              <a:t>dừng </a:t>
            </a:r>
            <a:r>
              <a:rPr sz="3200" b="1" dirty="0">
                <a:latin typeface="Times New Roman"/>
                <a:cs typeface="Times New Roman"/>
              </a:rPr>
              <a:t>với </a:t>
            </a:r>
            <a:r>
              <a:rPr sz="3200" b="1" spc="5" dirty="0">
                <a:latin typeface="Times New Roman"/>
                <a:cs typeface="Times New Roman"/>
              </a:rPr>
              <a:t>X</a:t>
            </a:r>
            <a:r>
              <a:rPr sz="3150" b="1" spc="7" baseline="-21164" dirty="0">
                <a:latin typeface="Times New Roman"/>
                <a:cs typeface="Times New Roman"/>
              </a:rPr>
              <a:t>t </a:t>
            </a:r>
            <a:r>
              <a:rPr sz="3200" b="1" dirty="0">
                <a:latin typeface="Times New Roman"/>
                <a:cs typeface="Times New Roman"/>
              </a:rPr>
              <a:t>là X</a:t>
            </a:r>
            <a:r>
              <a:rPr sz="3150" b="1" baseline="-21164" dirty="0">
                <a:latin typeface="Times New Roman"/>
                <a:cs typeface="Times New Roman"/>
              </a:rPr>
              <a:t>s </a:t>
            </a:r>
            <a:r>
              <a:rPr sz="3200" b="1" dirty="0">
                <a:latin typeface="Times New Roman"/>
                <a:cs typeface="Times New Roman"/>
              </a:rPr>
              <a:t>nào </a:t>
            </a:r>
            <a:r>
              <a:rPr sz="3200" b="1" spc="-5" dirty="0">
                <a:latin typeface="Times New Roman"/>
                <a:cs typeface="Times New Roman"/>
              </a:rPr>
              <a:t>đó trong mẫu  đã học</a:t>
            </a:r>
            <a:endParaRPr sz="3200">
              <a:latin typeface="Times New Roman"/>
              <a:cs typeface="Times New Roman"/>
            </a:endParaRPr>
          </a:p>
          <a:p>
            <a:pPr marL="1238885" marR="501015" lvl="2" indent="-2286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1334770" algn="l"/>
              </a:tabLst>
            </a:pPr>
            <a:r>
              <a:rPr sz="3200" b="1" i="1" spc="-5" dirty="0">
                <a:latin typeface="Times New Roman"/>
                <a:cs typeface="Times New Roman"/>
              </a:rPr>
              <a:t>Mạng </a:t>
            </a:r>
            <a:r>
              <a:rPr sz="3200" b="1" i="1" dirty="0">
                <a:latin typeface="Times New Roman"/>
                <a:cs typeface="Times New Roman"/>
              </a:rPr>
              <a:t>đã phục </a:t>
            </a:r>
            <a:r>
              <a:rPr sz="3200" b="1" i="1" spc="-5" dirty="0">
                <a:latin typeface="Times New Roman"/>
                <a:cs typeface="Times New Roman"/>
              </a:rPr>
              <a:t>hồi </a:t>
            </a:r>
            <a:r>
              <a:rPr sz="3200" b="1" i="1" dirty="0">
                <a:latin typeface="Times New Roman"/>
                <a:cs typeface="Times New Roman"/>
              </a:rPr>
              <a:t>nguyên dạng của</a:t>
            </a:r>
            <a:r>
              <a:rPr sz="3200" b="1" i="1" spc="-120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X  </a:t>
            </a:r>
            <a:r>
              <a:rPr sz="3200" b="1" i="1" spc="-5" dirty="0">
                <a:latin typeface="Times New Roman"/>
                <a:cs typeface="Times New Roman"/>
              </a:rPr>
              <a:t>chính </a:t>
            </a:r>
            <a:r>
              <a:rPr sz="3200" b="1" i="1" dirty="0">
                <a:latin typeface="Times New Roman"/>
                <a:cs typeface="Times New Roman"/>
              </a:rPr>
              <a:t>là</a:t>
            </a:r>
            <a:r>
              <a:rPr sz="3200" b="1" i="1" spc="-1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X</a:t>
            </a:r>
            <a:r>
              <a:rPr sz="3150" b="1" i="1" baseline="-21164" dirty="0">
                <a:latin typeface="Times New Roman"/>
                <a:cs typeface="Times New Roman"/>
              </a:rPr>
              <a:t>s</a:t>
            </a:r>
            <a:endParaRPr sz="3150" baseline="-21164">
              <a:latin typeface="Times New Roman"/>
              <a:cs typeface="Times New Roman"/>
            </a:endParaRPr>
          </a:p>
          <a:p>
            <a:pPr marL="609600" marR="660400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819785" algn="l"/>
              </a:tabLst>
            </a:pPr>
            <a:r>
              <a:rPr sz="3200" b="1" dirty="0">
                <a:latin typeface="Times New Roman"/>
                <a:cs typeface="Times New Roman"/>
              </a:rPr>
              <a:t>Mạng </a:t>
            </a:r>
            <a:r>
              <a:rPr sz="3200" b="1" spc="-5" dirty="0">
                <a:latin typeface="Times New Roman"/>
                <a:cs typeface="Times New Roman"/>
              </a:rPr>
              <a:t>dừng </a:t>
            </a:r>
            <a:r>
              <a:rPr sz="3200" b="1" spc="5" dirty="0">
                <a:latin typeface="Times New Roman"/>
                <a:cs typeface="Times New Roman"/>
              </a:rPr>
              <a:t>với X</a:t>
            </a:r>
            <a:r>
              <a:rPr sz="3150" b="1" spc="7" baseline="-21164" dirty="0">
                <a:latin typeface="Times New Roman"/>
                <a:cs typeface="Times New Roman"/>
              </a:rPr>
              <a:t>t </a:t>
            </a:r>
            <a:r>
              <a:rPr sz="3200" b="1" spc="-5" dirty="0">
                <a:latin typeface="Times New Roman"/>
                <a:cs typeface="Times New Roman"/>
              </a:rPr>
              <a:t>không thuộc mẫu đã  học</a:t>
            </a:r>
            <a:endParaRPr sz="3200">
              <a:latin typeface="Times New Roman"/>
              <a:cs typeface="Times New Roman"/>
            </a:endParaRPr>
          </a:p>
          <a:p>
            <a:pPr marL="1238885" marR="30480" lvl="2" indent="-2286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1335405" algn="l"/>
              </a:tabLst>
            </a:pPr>
            <a:r>
              <a:rPr sz="3200" b="1" i="1" dirty="0">
                <a:latin typeface="Times New Roman"/>
                <a:cs typeface="Times New Roman"/>
              </a:rPr>
              <a:t>Chỉ ra một vector mới có </a:t>
            </a:r>
            <a:r>
              <a:rPr sz="3200" b="1" i="1" spc="-5" dirty="0">
                <a:latin typeface="Times New Roman"/>
                <a:cs typeface="Times New Roman"/>
              </a:rPr>
              <a:t>thể dùng </a:t>
            </a:r>
            <a:r>
              <a:rPr sz="3200" b="1" i="1" dirty="0">
                <a:latin typeface="Times New Roman"/>
                <a:cs typeface="Times New Roman"/>
              </a:rPr>
              <a:t>để</a:t>
            </a:r>
            <a:r>
              <a:rPr sz="3200" b="1" i="1" spc="-70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cập  </a:t>
            </a:r>
            <a:r>
              <a:rPr sz="3200" b="1" i="1" spc="-5" dirty="0">
                <a:latin typeface="Times New Roman"/>
                <a:cs typeface="Times New Roman"/>
              </a:rPr>
              <a:t>nhật </a:t>
            </a:r>
            <a:r>
              <a:rPr sz="3200" b="1" i="1" dirty="0">
                <a:latin typeface="Times New Roman"/>
                <a:cs typeface="Times New Roman"/>
              </a:rPr>
              <a:t>trọng</a:t>
            </a:r>
            <a:r>
              <a:rPr sz="3200" b="1" i="1" spc="-2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số</a:t>
            </a:r>
            <a:endParaRPr sz="3200">
              <a:latin typeface="Times New Roman"/>
              <a:cs typeface="Times New Roman"/>
            </a:endParaRPr>
          </a:p>
          <a:p>
            <a:pPr marL="8191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819785" algn="l"/>
              </a:tabLst>
            </a:pPr>
            <a:r>
              <a:rPr sz="3200" b="1" dirty="0">
                <a:latin typeface="Times New Roman"/>
                <a:cs typeface="Times New Roman"/>
              </a:rPr>
              <a:t>Mạng </a:t>
            </a:r>
            <a:r>
              <a:rPr sz="3200" b="1" spc="-5" dirty="0">
                <a:latin typeface="Times New Roman"/>
                <a:cs typeface="Times New Roman"/>
              </a:rPr>
              <a:t>dừng </a:t>
            </a:r>
            <a:r>
              <a:rPr sz="3200" b="1" spc="5" dirty="0">
                <a:latin typeface="Times New Roman"/>
                <a:cs typeface="Times New Roman"/>
              </a:rPr>
              <a:t>với X</a:t>
            </a:r>
            <a:r>
              <a:rPr sz="3150" b="1" spc="7" baseline="-21164" dirty="0">
                <a:latin typeface="Times New Roman"/>
                <a:cs typeface="Times New Roman"/>
              </a:rPr>
              <a:t>t </a:t>
            </a:r>
            <a:r>
              <a:rPr sz="3200" b="1" dirty="0">
                <a:latin typeface="Times New Roman"/>
                <a:cs typeface="Times New Roman"/>
              </a:rPr>
              <a:t>là ảnh </a:t>
            </a:r>
            <a:r>
              <a:rPr sz="3200" b="1" spc="-5" dirty="0">
                <a:latin typeface="Times New Roman"/>
                <a:cs typeface="Times New Roman"/>
              </a:rPr>
              <a:t>ngược </a:t>
            </a:r>
            <a:r>
              <a:rPr sz="3200" b="1" dirty="0">
                <a:latin typeface="Times New Roman"/>
                <a:cs typeface="Times New Roman"/>
              </a:rPr>
              <a:t>của</a:t>
            </a:r>
            <a:r>
              <a:rPr sz="3200" b="1" spc="-340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các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206854"/>
            <a:ext cx="2973070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00"/>
              </a:lnSpc>
            </a:pPr>
            <a:r>
              <a:rPr sz="1600" b="1" spc="-254" dirty="0">
                <a:latin typeface="Times New Roman"/>
                <a:cs typeface="Times New Roman"/>
                <a:hlinkClick r:id="rId2"/>
              </a:rPr>
              <a:t>www.ptit.ed</a:t>
            </a:r>
            <a:r>
              <a:rPr sz="3200" b="1" spc="-254" dirty="0">
                <a:latin typeface="Times New Roman"/>
                <a:cs typeface="Times New Roman"/>
                <a:hlinkClick r:id="rId2"/>
              </a:rPr>
              <a:t>t</a:t>
            </a:r>
            <a:r>
              <a:rPr sz="1600" b="1" spc="-254" dirty="0">
                <a:latin typeface="Times New Roman"/>
                <a:cs typeface="Times New Roman"/>
                <a:hlinkClick r:id="rId2"/>
              </a:rPr>
              <a:t>u</a:t>
            </a:r>
            <a:r>
              <a:rPr sz="3200" b="1" spc="-254" dirty="0">
                <a:latin typeface="Times New Roman"/>
                <a:cs typeface="Times New Roman"/>
                <a:hlinkClick r:id="rId2"/>
              </a:rPr>
              <a:t>r</a:t>
            </a:r>
            <a:r>
              <a:rPr sz="1600" b="1" spc="-254" dirty="0">
                <a:latin typeface="Times New Roman"/>
                <a:cs typeface="Times New Roman"/>
                <a:hlinkClick r:id="rId2"/>
              </a:rPr>
              <a:t>.v</a:t>
            </a:r>
            <a:r>
              <a:rPr sz="3200" b="1" spc="-254" dirty="0">
                <a:latin typeface="Times New Roman"/>
                <a:cs typeface="Times New Roman"/>
                <a:hlinkClick r:id="rId2"/>
              </a:rPr>
              <a:t>ư</a:t>
            </a:r>
            <a:r>
              <a:rPr sz="1600" b="1" spc="-254" dirty="0">
                <a:latin typeface="Times New Roman"/>
                <a:cs typeface="Times New Roman"/>
                <a:hlinkClick r:id="rId2"/>
              </a:rPr>
              <a:t>n</a:t>
            </a:r>
            <a:r>
              <a:rPr sz="1600" b="1" spc="-254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ờng</a:t>
            </a:r>
            <a:r>
              <a:rPr sz="3200" b="1" spc="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hợp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8866" y="6206854"/>
            <a:ext cx="3440429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1600" b="1" spc="-409" dirty="0">
                <a:latin typeface="Times New Roman"/>
                <a:cs typeface="Times New Roman"/>
              </a:rPr>
              <a:t>G</a:t>
            </a:r>
            <a:r>
              <a:rPr sz="4800" b="1" spc="-615" baseline="-12152" dirty="0">
                <a:latin typeface="Times New Roman"/>
                <a:cs typeface="Times New Roman"/>
              </a:rPr>
              <a:t>2</a:t>
            </a:r>
            <a:r>
              <a:rPr sz="1600" b="1" spc="-409" dirty="0">
                <a:latin typeface="Times New Roman"/>
                <a:cs typeface="Times New Roman"/>
              </a:rPr>
              <a:t>I</a:t>
            </a:r>
            <a:r>
              <a:rPr sz="4800" b="1" spc="-615" baseline="-12152" dirty="0">
                <a:latin typeface="Times New Roman"/>
                <a:cs typeface="Times New Roman"/>
              </a:rPr>
              <a:t>,</a:t>
            </a:r>
            <a:r>
              <a:rPr sz="1600" b="1" spc="-409" dirty="0">
                <a:latin typeface="Times New Roman"/>
                <a:cs typeface="Times New Roman"/>
              </a:rPr>
              <a:t>Ả</a:t>
            </a:r>
            <a:r>
              <a:rPr sz="4800" b="1" spc="-615" baseline="-12152" dirty="0">
                <a:latin typeface="Times New Roman"/>
                <a:cs typeface="Times New Roman"/>
              </a:rPr>
              <a:t>3</a:t>
            </a:r>
            <a:r>
              <a:rPr sz="1600" b="1" spc="-409" dirty="0">
                <a:latin typeface="Times New Roman"/>
                <a:cs typeface="Times New Roman"/>
              </a:rPr>
              <a:t>N</a:t>
            </a:r>
            <a:r>
              <a:rPr sz="4800" b="1" spc="-615" baseline="-12152" dirty="0">
                <a:latin typeface="Times New Roman"/>
                <a:cs typeface="Times New Roman"/>
              </a:rPr>
              <a:t>,</a:t>
            </a:r>
            <a:r>
              <a:rPr sz="1600" b="1" spc="-409" dirty="0">
                <a:latin typeface="Times New Roman"/>
                <a:cs typeface="Times New Roman"/>
              </a:rPr>
              <a:t>G</a:t>
            </a:r>
            <a:r>
              <a:rPr sz="4800" b="1" spc="-615" baseline="-12152" dirty="0">
                <a:latin typeface="Times New Roman"/>
                <a:cs typeface="Times New Roman"/>
              </a:rPr>
              <a:t>4</a:t>
            </a:r>
            <a:r>
              <a:rPr sz="1600" b="1" spc="-409" dirty="0">
                <a:latin typeface="Times New Roman"/>
                <a:cs typeface="Times New Roman"/>
              </a:rPr>
              <a:t>VIÊN: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76322" y="6589393"/>
            <a:ext cx="446341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KTDT1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078" y="100076"/>
            <a:ext cx="7536815" cy="106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790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300" b="1" dirty="0">
                <a:solidFill>
                  <a:srgbClr val="FF0000"/>
                </a:solidFill>
                <a:latin typeface="Times New Roman"/>
                <a:cs typeface="Times New Roman"/>
              </a:rPr>
              <a:t>Mạng Kohonen hay </a:t>
            </a:r>
            <a:r>
              <a:rPr sz="23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bản </a:t>
            </a:r>
            <a:r>
              <a:rPr sz="2300" b="1" dirty="0">
                <a:solidFill>
                  <a:srgbClr val="FF0000"/>
                </a:solidFill>
                <a:latin typeface="Times New Roman"/>
                <a:cs typeface="Times New Roman"/>
              </a:rPr>
              <a:t>đồ Kohonen </a:t>
            </a:r>
            <a:r>
              <a:rPr sz="23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hoặc bản </a:t>
            </a:r>
            <a:r>
              <a:rPr sz="2300" b="1" dirty="0">
                <a:solidFill>
                  <a:srgbClr val="FF0000"/>
                </a:solidFill>
                <a:latin typeface="Times New Roman"/>
                <a:cs typeface="Times New Roman"/>
              </a:rPr>
              <a:t>đồ tự tổ</a:t>
            </a:r>
            <a:r>
              <a:rPr sz="2300" b="1" spc="-1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FF0000"/>
                </a:solidFill>
                <a:latin typeface="Times New Roman"/>
                <a:cs typeface="Times New Roman"/>
              </a:rPr>
              <a:t>chức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1617929"/>
            <a:ext cx="8303259" cy="408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985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Mạng Kohonen tập trung </a:t>
            </a:r>
            <a:r>
              <a:rPr sz="3600" b="1" spc="-5" dirty="0">
                <a:latin typeface="Times New Roman"/>
                <a:cs typeface="Times New Roman"/>
              </a:rPr>
              <a:t>vào mối liên  </a:t>
            </a:r>
            <a:r>
              <a:rPr sz="3600" b="1" dirty="0">
                <a:latin typeface="Times New Roman"/>
                <a:cs typeface="Times New Roman"/>
              </a:rPr>
              <a:t>hệ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tính cấu trúc trong các </a:t>
            </a:r>
            <a:r>
              <a:rPr sz="3600" b="1" spc="-5" dirty="0">
                <a:latin typeface="Times New Roman"/>
                <a:cs typeface="Times New Roman"/>
              </a:rPr>
              <a:t>vùng lân  </a:t>
            </a:r>
            <a:r>
              <a:rPr sz="3600" b="1" dirty="0">
                <a:latin typeface="Times New Roman"/>
                <a:cs typeface="Times New Roman"/>
              </a:rPr>
              <a:t>cận </a:t>
            </a:r>
            <a:r>
              <a:rPr sz="3600" b="1" spc="-5" dirty="0">
                <a:latin typeface="Times New Roman"/>
                <a:cs typeface="Times New Roman"/>
              </a:rPr>
              <a:t>hoặc </a:t>
            </a:r>
            <a:r>
              <a:rPr sz="3600" b="1" dirty="0">
                <a:latin typeface="Times New Roman"/>
                <a:cs typeface="Times New Roman"/>
              </a:rPr>
              <a:t>trong toàn thể không gian</a:t>
            </a:r>
            <a:r>
              <a:rPr sz="3600" b="1" spc="-9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mẫu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525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Trong mạng </a:t>
            </a:r>
            <a:r>
              <a:rPr sz="3600" b="1" spc="-5" dirty="0">
                <a:latin typeface="Times New Roman"/>
                <a:cs typeface="Times New Roman"/>
              </a:rPr>
              <a:t>Kohonen </a:t>
            </a:r>
            <a:r>
              <a:rPr sz="3600" b="1" dirty="0">
                <a:latin typeface="Times New Roman"/>
                <a:cs typeface="Times New Roman"/>
              </a:rPr>
              <a:t>các vector </a:t>
            </a:r>
            <a:r>
              <a:rPr sz="3600" b="1" spc="-5" dirty="0">
                <a:latin typeface="Times New Roman"/>
                <a:cs typeface="Times New Roman"/>
              </a:rPr>
              <a:t>tín  hiệu </a:t>
            </a:r>
            <a:r>
              <a:rPr sz="3600" b="1" dirty="0">
                <a:latin typeface="Times New Roman"/>
                <a:cs typeface="Times New Roman"/>
              </a:rPr>
              <a:t>vào gần </a:t>
            </a:r>
            <a:r>
              <a:rPr sz="3600" b="1" spc="-5" dirty="0">
                <a:latin typeface="Times New Roman"/>
                <a:cs typeface="Times New Roman"/>
              </a:rPr>
              <a:t>nhau </a:t>
            </a:r>
            <a:r>
              <a:rPr sz="3600" b="1" dirty="0">
                <a:latin typeface="Times New Roman"/>
                <a:cs typeface="Times New Roman"/>
              </a:rPr>
              <a:t>sẽ </a:t>
            </a:r>
            <a:r>
              <a:rPr sz="3600" b="1" spc="-5" dirty="0">
                <a:latin typeface="Times New Roman"/>
                <a:cs typeface="Times New Roman"/>
              </a:rPr>
              <a:t>được ánh </a:t>
            </a:r>
            <a:r>
              <a:rPr sz="3600" b="1" dirty="0">
                <a:latin typeface="Times New Roman"/>
                <a:cs typeface="Times New Roman"/>
              </a:rPr>
              <a:t>xạ </a:t>
            </a:r>
            <a:r>
              <a:rPr sz="3600" b="1" spc="-5" dirty="0">
                <a:latin typeface="Times New Roman"/>
                <a:cs typeface="Times New Roman"/>
              </a:rPr>
              <a:t>sang  </a:t>
            </a:r>
            <a:r>
              <a:rPr sz="3600" b="1" dirty="0">
                <a:latin typeface="Times New Roman"/>
                <a:cs typeface="Times New Roman"/>
              </a:rPr>
              <a:t>các nơ </a:t>
            </a:r>
            <a:r>
              <a:rPr sz="3600" b="1" spc="-5" dirty="0">
                <a:latin typeface="Times New Roman"/>
                <a:cs typeface="Times New Roman"/>
              </a:rPr>
              <a:t>ron </a:t>
            </a:r>
            <a:r>
              <a:rPr sz="3600" b="1" dirty="0">
                <a:latin typeface="Times New Roman"/>
                <a:cs typeface="Times New Roman"/>
              </a:rPr>
              <a:t>trong mạng </a:t>
            </a:r>
            <a:r>
              <a:rPr sz="3600" b="1" spc="-5" dirty="0">
                <a:latin typeface="Times New Roman"/>
                <a:cs typeface="Times New Roman"/>
              </a:rPr>
              <a:t>lân </a:t>
            </a:r>
            <a:r>
              <a:rPr sz="3600" b="1" dirty="0">
                <a:latin typeface="Times New Roman"/>
                <a:cs typeface="Times New Roman"/>
              </a:rPr>
              <a:t>cận</a:t>
            </a:r>
            <a:r>
              <a:rPr sz="3600" b="1" spc="-3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nhau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71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7757"/>
            <a:ext cx="8302625" cy="5099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Mạng </a:t>
            </a:r>
            <a:r>
              <a:rPr sz="3200" b="1" spc="-5" dirty="0">
                <a:latin typeface="Times New Roman"/>
                <a:cs typeface="Times New Roman"/>
              </a:rPr>
              <a:t>Kohonen </a:t>
            </a:r>
            <a:r>
              <a:rPr sz="3200" b="1" spc="5" dirty="0">
                <a:latin typeface="Times New Roman"/>
                <a:cs typeface="Times New Roman"/>
              </a:rPr>
              <a:t>rất gần </a:t>
            </a:r>
            <a:r>
              <a:rPr sz="3200" b="1" dirty="0">
                <a:latin typeface="Times New Roman"/>
                <a:cs typeface="Times New Roman"/>
              </a:rPr>
              <a:t>với </a:t>
            </a:r>
            <a:r>
              <a:rPr sz="3200" b="1" spc="-10" dirty="0">
                <a:latin typeface="Times New Roman"/>
                <a:cs typeface="Times New Roman"/>
              </a:rPr>
              <a:t>mạng </a:t>
            </a:r>
            <a:r>
              <a:rPr sz="3200" b="1" dirty="0">
                <a:latin typeface="Times New Roman"/>
                <a:cs typeface="Times New Roman"/>
              </a:rPr>
              <a:t>sinh </a:t>
            </a:r>
            <a:r>
              <a:rPr sz="3200" b="1" spc="-5" dirty="0">
                <a:latin typeface="Times New Roman"/>
                <a:cs typeface="Times New Roman"/>
              </a:rPr>
              <a:t>học </a:t>
            </a:r>
            <a:r>
              <a:rPr sz="3200" b="1" spc="5" dirty="0">
                <a:latin typeface="Times New Roman"/>
                <a:cs typeface="Times New Roman"/>
              </a:rPr>
              <a:t>về  cấu </a:t>
            </a:r>
            <a:r>
              <a:rPr sz="3200" b="1" dirty="0">
                <a:latin typeface="Times New Roman"/>
                <a:cs typeface="Times New Roman"/>
              </a:rPr>
              <a:t>tạo lẫn cơ chế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học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Mạng </a:t>
            </a:r>
            <a:r>
              <a:rPr sz="3200" b="1" spc="-5" dirty="0">
                <a:latin typeface="Times New Roman"/>
                <a:cs typeface="Times New Roman"/>
              </a:rPr>
              <a:t>Kohonen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một lớp </a:t>
            </a:r>
            <a:r>
              <a:rPr sz="3200" b="1" dirty="0">
                <a:latin typeface="Times New Roman"/>
                <a:cs typeface="Times New Roman"/>
              </a:rPr>
              <a:t>kích </a:t>
            </a:r>
            <a:r>
              <a:rPr sz="3200" b="1" spc="-5" dirty="0">
                <a:latin typeface="Times New Roman"/>
                <a:cs typeface="Times New Roman"/>
              </a:rPr>
              <a:t>hoạt </a:t>
            </a:r>
            <a:r>
              <a:rPr sz="3200" b="1" dirty="0">
                <a:latin typeface="Times New Roman"/>
                <a:cs typeface="Times New Roman"/>
              </a:rPr>
              <a:t>là </a:t>
            </a:r>
            <a:r>
              <a:rPr sz="3200" b="1" spc="5" dirty="0">
                <a:latin typeface="Times New Roman"/>
                <a:cs typeface="Times New Roman"/>
              </a:rPr>
              <a:t>các  </a:t>
            </a:r>
            <a:r>
              <a:rPr sz="3200" b="1" spc="-5" dirty="0">
                <a:latin typeface="Times New Roman"/>
                <a:cs typeface="Times New Roman"/>
              </a:rPr>
              <a:t>nơ </a:t>
            </a:r>
            <a:r>
              <a:rPr sz="3200" b="1" spc="5" dirty="0">
                <a:latin typeface="Times New Roman"/>
                <a:cs typeface="Times New Roman"/>
              </a:rPr>
              <a:t>ron </a:t>
            </a:r>
            <a:r>
              <a:rPr sz="3200" b="1" spc="-5" dirty="0">
                <a:latin typeface="Times New Roman"/>
                <a:cs typeface="Times New Roman"/>
              </a:rPr>
              <a:t>được phân </a:t>
            </a:r>
            <a:r>
              <a:rPr sz="3200" b="1" spc="-10" dirty="0">
                <a:latin typeface="Times New Roman"/>
                <a:cs typeface="Times New Roman"/>
              </a:rPr>
              <a:t>bố </a:t>
            </a:r>
            <a:r>
              <a:rPr sz="3200" b="1" dirty="0">
                <a:latin typeface="Times New Roman"/>
                <a:cs typeface="Times New Roman"/>
              </a:rPr>
              <a:t>trong </a:t>
            </a:r>
            <a:r>
              <a:rPr sz="3200" b="1" spc="-5" dirty="0">
                <a:latin typeface="Times New Roman"/>
                <a:cs typeface="Times New Roman"/>
              </a:rPr>
              <a:t>mặt phẳng </a:t>
            </a:r>
            <a:r>
              <a:rPr sz="3200" b="1" dirty="0">
                <a:latin typeface="Times New Roman"/>
                <a:cs typeface="Times New Roman"/>
              </a:rPr>
              <a:t>hai  </a:t>
            </a:r>
            <a:r>
              <a:rPr sz="3200" b="1" spc="-5" dirty="0">
                <a:latin typeface="Times New Roman"/>
                <a:cs typeface="Times New Roman"/>
              </a:rPr>
              <a:t>nhiều kiểu </a:t>
            </a:r>
            <a:r>
              <a:rPr sz="3200" b="1" dirty="0">
                <a:latin typeface="Times New Roman"/>
                <a:cs typeface="Times New Roman"/>
              </a:rPr>
              <a:t>lưới vuông </a:t>
            </a:r>
            <a:r>
              <a:rPr sz="3200" b="1" spc="-5" dirty="0">
                <a:latin typeface="Times New Roman"/>
                <a:cs typeface="Times New Roman"/>
              </a:rPr>
              <a:t>hoặc lục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giác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Phân </a:t>
            </a:r>
            <a:r>
              <a:rPr sz="3200" b="1" spc="-10" dirty="0">
                <a:latin typeface="Times New Roman"/>
                <a:cs typeface="Times New Roman"/>
              </a:rPr>
              <a:t>bố </a:t>
            </a:r>
            <a:r>
              <a:rPr sz="3200" b="1" dirty="0">
                <a:latin typeface="Times New Roman"/>
                <a:cs typeface="Times New Roman"/>
              </a:rPr>
              <a:t>này </a:t>
            </a:r>
            <a:r>
              <a:rPr sz="3200" b="1" spc="-5" dirty="0">
                <a:latin typeface="Times New Roman"/>
                <a:cs typeface="Times New Roman"/>
              </a:rPr>
              <a:t>làm cho </a:t>
            </a:r>
            <a:r>
              <a:rPr sz="3200" b="1" dirty="0">
                <a:latin typeface="Times New Roman"/>
                <a:cs typeface="Times New Roman"/>
              </a:rPr>
              <a:t>mỗi </a:t>
            </a:r>
            <a:r>
              <a:rPr sz="3200" b="1" spc="-10" dirty="0">
                <a:latin typeface="Times New Roman"/>
                <a:cs typeface="Times New Roman"/>
              </a:rPr>
              <a:t>nơ </a:t>
            </a:r>
            <a:r>
              <a:rPr sz="3200" b="1" spc="5" dirty="0">
                <a:latin typeface="Times New Roman"/>
                <a:cs typeface="Times New Roman"/>
              </a:rPr>
              <a:t>ron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cùng </a:t>
            </a:r>
            <a:r>
              <a:rPr sz="3200" b="1" spc="-15" dirty="0">
                <a:latin typeface="Times New Roman"/>
                <a:cs typeface="Times New Roman"/>
              </a:rPr>
              <a:t>số  </a:t>
            </a:r>
            <a:r>
              <a:rPr sz="3200" b="1" spc="-5" dirty="0">
                <a:latin typeface="Times New Roman"/>
                <a:cs typeface="Times New Roman"/>
              </a:rPr>
              <a:t>nơ </a:t>
            </a:r>
            <a:r>
              <a:rPr sz="3200" b="1" dirty="0">
                <a:latin typeface="Times New Roman"/>
                <a:cs typeface="Times New Roman"/>
              </a:rPr>
              <a:t>ron </a:t>
            </a:r>
            <a:r>
              <a:rPr sz="3200" b="1" spc="-5" dirty="0">
                <a:latin typeface="Times New Roman"/>
                <a:cs typeface="Times New Roman"/>
              </a:rPr>
              <a:t>trong </a:t>
            </a:r>
            <a:r>
              <a:rPr sz="3200" b="1" dirty="0">
                <a:latin typeface="Times New Roman"/>
                <a:cs typeface="Times New Roman"/>
              </a:rPr>
              <a:t>từng lớp </a:t>
            </a:r>
            <a:r>
              <a:rPr sz="3200" b="1" spc="-10" dirty="0">
                <a:latin typeface="Times New Roman"/>
                <a:cs typeface="Times New Roman"/>
              </a:rPr>
              <a:t>láng </a:t>
            </a:r>
            <a:r>
              <a:rPr sz="3200" b="1" dirty="0">
                <a:latin typeface="Times New Roman"/>
                <a:cs typeface="Times New Roman"/>
              </a:rPr>
              <a:t>giềng </a:t>
            </a:r>
            <a:r>
              <a:rPr sz="3200" b="1" spc="-5" dirty="0">
                <a:latin typeface="Times New Roman"/>
                <a:cs typeface="Times New Roman"/>
              </a:rPr>
              <a:t>và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đầu  </a:t>
            </a:r>
            <a:r>
              <a:rPr sz="3200" b="1" dirty="0">
                <a:latin typeface="Times New Roman"/>
                <a:cs typeface="Times New Roman"/>
              </a:rPr>
              <a:t>vào </a:t>
            </a:r>
            <a:r>
              <a:rPr sz="3200" b="1" spc="-5" dirty="0">
                <a:latin typeface="Times New Roman"/>
                <a:cs typeface="Times New Roman"/>
              </a:rPr>
              <a:t>tương </a:t>
            </a:r>
            <a:r>
              <a:rPr sz="3200" b="1" dirty="0">
                <a:latin typeface="Times New Roman"/>
                <a:cs typeface="Times New Roman"/>
              </a:rPr>
              <a:t>tự </a:t>
            </a:r>
            <a:r>
              <a:rPr sz="3200" b="1" spc="-5" dirty="0">
                <a:latin typeface="Times New Roman"/>
                <a:cs typeface="Times New Roman"/>
              </a:rPr>
              <a:t>nhau </a:t>
            </a:r>
            <a:r>
              <a:rPr sz="3200" b="1" dirty="0">
                <a:latin typeface="Times New Roman"/>
                <a:cs typeface="Times New Roman"/>
              </a:rPr>
              <a:t>sẽ kích </a:t>
            </a:r>
            <a:r>
              <a:rPr sz="3200" b="1" spc="-10" dirty="0">
                <a:latin typeface="Times New Roman"/>
                <a:cs typeface="Times New Roman"/>
              </a:rPr>
              <a:t>hoạt </a:t>
            </a:r>
            <a:r>
              <a:rPr sz="3200" b="1" dirty="0">
                <a:latin typeface="Times New Roman"/>
                <a:cs typeface="Times New Roman"/>
              </a:rPr>
              <a:t>các nơ ron  </a:t>
            </a:r>
            <a:r>
              <a:rPr sz="3200" b="1" spc="5" dirty="0">
                <a:latin typeface="Times New Roman"/>
                <a:cs typeface="Times New Roman"/>
              </a:rPr>
              <a:t>gần </a:t>
            </a:r>
            <a:r>
              <a:rPr sz="3200" b="1" spc="-5" dirty="0">
                <a:latin typeface="Times New Roman"/>
                <a:cs typeface="Times New Roman"/>
              </a:rPr>
              <a:t>nhau (không </a:t>
            </a:r>
            <a:r>
              <a:rPr sz="3200" b="1" dirty="0">
                <a:latin typeface="Times New Roman"/>
                <a:cs typeface="Times New Roman"/>
              </a:rPr>
              <a:t>gian 2 chiều </a:t>
            </a:r>
            <a:r>
              <a:rPr sz="3200" b="1" spc="-10" dirty="0">
                <a:latin typeface="Times New Roman"/>
                <a:cs typeface="Times New Roman"/>
              </a:rPr>
              <a:t>sẽ phải được  </a:t>
            </a:r>
            <a:r>
              <a:rPr sz="3200" b="1" dirty="0">
                <a:latin typeface="Times New Roman"/>
                <a:cs typeface="Times New Roman"/>
              </a:rPr>
              <a:t>cuộn </a:t>
            </a:r>
            <a:r>
              <a:rPr sz="3200" b="1" spc="-5" dirty="0">
                <a:latin typeface="Times New Roman"/>
                <a:cs typeface="Times New Roman"/>
              </a:rPr>
              <a:t>để </a:t>
            </a:r>
            <a:r>
              <a:rPr sz="3200" b="1" dirty="0">
                <a:latin typeface="Times New Roman"/>
                <a:cs typeface="Times New Roman"/>
              </a:rPr>
              <a:t>thành một không gian liên</a:t>
            </a:r>
            <a:r>
              <a:rPr sz="3200" b="1" spc="-12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tiếp)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72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76322" y="6228679"/>
            <a:ext cx="4463415" cy="60769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470"/>
              </a:spcBef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KTDT1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2664" y="6419494"/>
            <a:ext cx="807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73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39" y="6112255"/>
            <a:ext cx="1964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spc="15" dirty="0">
                <a:latin typeface="Times New Roman"/>
                <a:cs typeface="Times New Roman"/>
                <a:hlinkClick r:id="rId2"/>
              </a:rPr>
              <a:t>w</a:t>
            </a:r>
            <a:r>
              <a:rPr sz="1600" b="1" spc="-5" dirty="0">
                <a:latin typeface="Times New Roman"/>
                <a:cs typeface="Times New Roman"/>
                <a:hlinkClick r:id="rId2"/>
              </a:rPr>
              <a:t>w</a:t>
            </a:r>
            <a:r>
              <a:rPr sz="1600" b="1" spc="-95" dirty="0">
                <a:latin typeface="Times New Roman"/>
                <a:cs typeface="Times New Roman"/>
                <a:hlinkClick r:id="rId2"/>
              </a:rPr>
              <a:t>w</a:t>
            </a:r>
            <a:r>
              <a:rPr sz="1600" b="1" spc="-5" dirty="0">
                <a:latin typeface="Times New Roman"/>
                <a:cs typeface="Times New Roman"/>
                <a:hlinkClick r:id="rId2"/>
              </a:rPr>
              <a:t>.p</a:t>
            </a:r>
            <a:r>
              <a:rPr sz="1600" b="1" spc="-15" dirty="0">
                <a:latin typeface="Times New Roman"/>
                <a:cs typeface="Times New Roman"/>
                <a:hlinkClick r:id="rId2"/>
              </a:rPr>
              <a:t>t</a:t>
            </a:r>
            <a:r>
              <a:rPr sz="1600" b="1" spc="-5" dirty="0">
                <a:latin typeface="Times New Roman"/>
                <a:cs typeface="Times New Roman"/>
                <a:hlinkClick r:id="rId2"/>
              </a:rPr>
              <a:t>i</a:t>
            </a:r>
            <a:r>
              <a:rPr sz="1600" b="1" spc="-490" dirty="0">
                <a:latin typeface="Times New Roman"/>
                <a:cs typeface="Times New Roman"/>
                <a:hlinkClick r:id="rId2"/>
              </a:rPr>
              <a:t>t</a:t>
            </a:r>
            <a:r>
              <a:rPr sz="5400" b="1" spc="-1080" baseline="11574" dirty="0">
                <a:latin typeface="Times New Roman"/>
                <a:cs typeface="Times New Roman"/>
                <a:hlinkClick r:id="rId2"/>
              </a:rPr>
              <a:t>t</a:t>
            </a:r>
            <a:r>
              <a:rPr sz="1600" b="1" spc="-15" dirty="0">
                <a:latin typeface="Times New Roman"/>
                <a:cs typeface="Times New Roman"/>
                <a:hlinkClick r:id="rId2"/>
              </a:rPr>
              <a:t>.</a:t>
            </a:r>
            <a:r>
              <a:rPr sz="1600" b="1" spc="-390" dirty="0">
                <a:latin typeface="Times New Roman"/>
                <a:cs typeface="Times New Roman"/>
                <a:hlinkClick r:id="rId2"/>
              </a:rPr>
              <a:t>e</a:t>
            </a:r>
            <a:r>
              <a:rPr sz="5400" b="1" spc="-2670" baseline="11574" dirty="0">
                <a:latin typeface="Times New Roman"/>
                <a:cs typeface="Times New Roman"/>
                <a:hlinkClick r:id="rId2"/>
              </a:rPr>
              <a:t>ư</a:t>
            </a:r>
            <a:r>
              <a:rPr sz="1600" b="1" spc="-5" dirty="0">
                <a:latin typeface="Times New Roman"/>
                <a:cs typeface="Times New Roman"/>
                <a:hlinkClick r:id="rId2"/>
              </a:rPr>
              <a:t>du</a:t>
            </a:r>
            <a:r>
              <a:rPr sz="1600" b="1" spc="-405" dirty="0">
                <a:latin typeface="Times New Roman"/>
                <a:cs typeface="Times New Roman"/>
                <a:hlinkClick r:id="rId2"/>
              </a:rPr>
              <a:t>.</a:t>
            </a:r>
            <a:r>
              <a:rPr sz="5400" b="1" spc="-2407" baseline="11574" dirty="0">
                <a:latin typeface="Times New Roman"/>
                <a:cs typeface="Times New Roman"/>
                <a:hlinkClick r:id="rId2"/>
              </a:rPr>
              <a:t>ợ</a:t>
            </a:r>
            <a:r>
              <a:rPr sz="1600" b="1" spc="-5" dirty="0">
                <a:latin typeface="Times New Roman"/>
                <a:cs typeface="Times New Roman"/>
                <a:hlinkClick r:id="rId2"/>
              </a:rPr>
              <a:t>v</a:t>
            </a:r>
            <a:r>
              <a:rPr sz="1600" b="1" spc="-95" dirty="0">
                <a:latin typeface="Times New Roman"/>
                <a:cs typeface="Times New Roman"/>
                <a:hlinkClick r:id="rId2"/>
              </a:rPr>
              <a:t>n</a:t>
            </a:r>
            <a:r>
              <a:rPr sz="5400" b="1" baseline="11574" dirty="0">
                <a:latin typeface="Times New Roman"/>
                <a:cs typeface="Times New Roman"/>
                <a:hlinkClick r:id="rId2"/>
              </a:rPr>
              <a:t>ng</a:t>
            </a:r>
            <a:endParaRPr sz="5400" baseline="1157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856234"/>
            <a:ext cx="8302625" cy="518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Tất </a:t>
            </a:r>
            <a:r>
              <a:rPr sz="3600" b="1" spc="-5" dirty="0">
                <a:latin typeface="Times New Roman"/>
                <a:cs typeface="Times New Roman"/>
              </a:rPr>
              <a:t>cả </a:t>
            </a:r>
            <a:r>
              <a:rPr sz="3600" b="1" dirty="0">
                <a:latin typeface="Times New Roman"/>
                <a:cs typeface="Times New Roman"/>
              </a:rPr>
              <a:t>các nơ </a:t>
            </a:r>
            <a:r>
              <a:rPr sz="3600" b="1" spc="-5" dirty="0">
                <a:latin typeface="Times New Roman"/>
                <a:cs typeface="Times New Roman"/>
              </a:rPr>
              <a:t>ron </a:t>
            </a:r>
            <a:r>
              <a:rPr sz="3600" b="1" dirty="0">
                <a:latin typeface="Times New Roman"/>
                <a:cs typeface="Times New Roman"/>
              </a:rPr>
              <a:t>ở </a:t>
            </a:r>
            <a:r>
              <a:rPr sz="3600" b="1" spc="-10" dirty="0">
                <a:latin typeface="Times New Roman"/>
                <a:cs typeface="Times New Roman"/>
              </a:rPr>
              <a:t>lớp </a:t>
            </a:r>
            <a:r>
              <a:rPr sz="3600" b="1" spc="-5" dirty="0">
                <a:latin typeface="Times New Roman"/>
                <a:cs typeface="Times New Roman"/>
              </a:rPr>
              <a:t>kích hoạt </a:t>
            </a:r>
            <a:r>
              <a:rPr sz="3600" b="1" spc="-10" dirty="0">
                <a:latin typeface="Times New Roman"/>
                <a:cs typeface="Times New Roman"/>
              </a:rPr>
              <a:t>được  </a:t>
            </a:r>
            <a:r>
              <a:rPr sz="3600" b="1" spc="-5" dirty="0">
                <a:latin typeface="Times New Roman"/>
                <a:cs typeface="Times New Roman"/>
              </a:rPr>
              <a:t>nối đầy </a:t>
            </a:r>
            <a:r>
              <a:rPr sz="3600" b="1" dirty="0">
                <a:latin typeface="Times New Roman"/>
                <a:cs typeface="Times New Roman"/>
              </a:rPr>
              <a:t>đủ với lớp </a:t>
            </a:r>
            <a:r>
              <a:rPr sz="3600" b="1" spc="-5" dirty="0">
                <a:latin typeface="Times New Roman"/>
                <a:cs typeface="Times New Roman"/>
              </a:rPr>
              <a:t>vào mỗi kết nối </a:t>
            </a:r>
            <a:r>
              <a:rPr sz="3600" b="1" dirty="0">
                <a:latin typeface="Times New Roman"/>
                <a:cs typeface="Times New Roman"/>
              </a:rPr>
              <a:t>này  sẽ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một trọng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số</a:t>
            </a:r>
            <a:endParaRPr sz="3600">
              <a:latin typeface="Times New Roman"/>
              <a:cs typeface="Times New Roman"/>
            </a:endParaRPr>
          </a:p>
          <a:p>
            <a:pPr marL="355600" marR="635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Các </a:t>
            </a:r>
            <a:r>
              <a:rPr sz="3600" b="1" dirty="0">
                <a:latin typeface="Times New Roman"/>
                <a:cs typeface="Times New Roman"/>
              </a:rPr>
              <a:t>nơ </a:t>
            </a:r>
            <a:r>
              <a:rPr sz="3600" b="1" spc="-5" dirty="0">
                <a:latin typeface="Times New Roman"/>
                <a:cs typeface="Times New Roman"/>
              </a:rPr>
              <a:t>ron </a:t>
            </a:r>
            <a:r>
              <a:rPr sz="3600" b="1" dirty="0">
                <a:latin typeface="Times New Roman"/>
                <a:cs typeface="Times New Roman"/>
              </a:rPr>
              <a:t>trên lớp </a:t>
            </a:r>
            <a:r>
              <a:rPr sz="3600" b="1" spc="-5" dirty="0">
                <a:latin typeface="Times New Roman"/>
                <a:cs typeface="Times New Roman"/>
              </a:rPr>
              <a:t>kích hoạt </a:t>
            </a:r>
            <a:r>
              <a:rPr sz="3600" b="1" dirty="0">
                <a:latin typeface="Times New Roman"/>
                <a:cs typeface="Times New Roman"/>
              </a:rPr>
              <a:t>chỉ </a:t>
            </a:r>
            <a:r>
              <a:rPr sz="3600" b="1" spc="-5" dirty="0">
                <a:latin typeface="Times New Roman"/>
                <a:cs typeface="Times New Roman"/>
              </a:rPr>
              <a:t>nối  </a:t>
            </a:r>
            <a:r>
              <a:rPr sz="3600" b="1" dirty="0">
                <a:latin typeface="Times New Roman"/>
                <a:cs typeface="Times New Roman"/>
              </a:rPr>
              <a:t>với các lớp </a:t>
            </a:r>
            <a:r>
              <a:rPr sz="3600" b="1" spc="-5" dirty="0">
                <a:latin typeface="Times New Roman"/>
                <a:cs typeface="Times New Roman"/>
              </a:rPr>
              <a:t>lân </a:t>
            </a:r>
            <a:r>
              <a:rPr sz="3600" b="1" dirty="0">
                <a:latin typeface="Times New Roman"/>
                <a:cs typeface="Times New Roman"/>
              </a:rPr>
              <a:t>cận </a:t>
            </a:r>
            <a:r>
              <a:rPr sz="3600" b="1" spc="-5" dirty="0">
                <a:latin typeface="Times New Roman"/>
                <a:cs typeface="Times New Roman"/>
              </a:rPr>
              <a:t>nên khi có tín hiệu  đầu vào </a:t>
            </a:r>
            <a:r>
              <a:rPr sz="3600" b="1" dirty="0">
                <a:latin typeface="Times New Roman"/>
                <a:cs typeface="Times New Roman"/>
              </a:rPr>
              <a:t>sẽ chỉ tạo </a:t>
            </a:r>
            <a:r>
              <a:rPr sz="3600" b="1" spc="-5" dirty="0">
                <a:latin typeface="Times New Roman"/>
                <a:cs typeface="Times New Roman"/>
              </a:rPr>
              <a:t>ra kích hoạt địa  phương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Vùng </a:t>
            </a:r>
            <a:r>
              <a:rPr sz="3600" b="1" spc="-10" dirty="0">
                <a:latin typeface="Times New Roman"/>
                <a:cs typeface="Times New Roman"/>
              </a:rPr>
              <a:t>được </a:t>
            </a:r>
            <a:r>
              <a:rPr sz="3600" b="1" spc="-5" dirty="0">
                <a:latin typeface="Times New Roman"/>
                <a:cs typeface="Times New Roman"/>
              </a:rPr>
              <a:t>kích hoạt </a:t>
            </a:r>
            <a:r>
              <a:rPr sz="3600" b="1" dirty="0">
                <a:latin typeface="Times New Roman"/>
                <a:cs typeface="Times New Roman"/>
              </a:rPr>
              <a:t>sẽ chỉ ra vị trí của  </a:t>
            </a:r>
            <a:r>
              <a:rPr sz="3600" b="1" spc="-5" dirty="0">
                <a:latin typeface="Times New Roman"/>
                <a:cs typeface="Times New Roman"/>
              </a:rPr>
              <a:t>tín</a:t>
            </a:r>
            <a:r>
              <a:rPr sz="3600" b="1" spc="67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hiệu</a:t>
            </a:r>
            <a:r>
              <a:rPr sz="3600" b="1" spc="68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đầu</a:t>
            </a:r>
            <a:r>
              <a:rPr sz="3600" b="1" spc="65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vào</a:t>
            </a:r>
            <a:r>
              <a:rPr sz="3600" b="1" spc="68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trong</a:t>
            </a:r>
            <a:r>
              <a:rPr sz="3600" b="1" spc="67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không</a:t>
            </a:r>
            <a:r>
              <a:rPr sz="3600" b="1" spc="67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gian</a:t>
            </a:r>
            <a:r>
              <a:rPr sz="3600" b="1" spc="66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đối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7757"/>
            <a:ext cx="8303895" cy="5196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762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Việc học của mạng kohonen dựa trên </a:t>
            </a:r>
            <a:r>
              <a:rPr sz="3200" b="1" spc="-10" dirty="0">
                <a:latin typeface="Times New Roman"/>
                <a:cs typeface="Times New Roman"/>
              </a:rPr>
              <a:t>kỹ  </a:t>
            </a:r>
            <a:r>
              <a:rPr sz="3200" b="1" spc="-5" dirty="0">
                <a:latin typeface="Times New Roman"/>
                <a:cs typeface="Times New Roman"/>
              </a:rPr>
              <a:t>thuật </a:t>
            </a:r>
            <a:r>
              <a:rPr sz="3200" b="1" dirty="0">
                <a:latin typeface="Times New Roman"/>
                <a:cs typeface="Times New Roman"/>
              </a:rPr>
              <a:t>cạnh tranh </a:t>
            </a:r>
            <a:r>
              <a:rPr sz="3200" b="1" spc="-5" dirty="0">
                <a:latin typeface="Times New Roman"/>
                <a:cs typeface="Times New Roman"/>
              </a:rPr>
              <a:t>không </a:t>
            </a:r>
            <a:r>
              <a:rPr sz="3200" b="1" spc="5" dirty="0">
                <a:latin typeface="Times New Roman"/>
                <a:cs typeface="Times New Roman"/>
              </a:rPr>
              <a:t>cần </a:t>
            </a:r>
            <a:r>
              <a:rPr sz="3200" b="1" dirty="0">
                <a:latin typeface="Times New Roman"/>
                <a:cs typeface="Times New Roman"/>
              </a:rPr>
              <a:t>mẫu</a:t>
            </a:r>
            <a:r>
              <a:rPr sz="3200" b="1" spc="-114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học.</a:t>
            </a:r>
            <a:endParaRPr sz="3200">
              <a:latin typeface="Times New Roman"/>
              <a:cs typeface="Times New Roman"/>
            </a:endParaRPr>
          </a:p>
          <a:p>
            <a:pPr marL="355600" marR="8255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Trọng </a:t>
            </a:r>
            <a:r>
              <a:rPr sz="3200" b="1" spc="-10" dirty="0">
                <a:latin typeface="Times New Roman"/>
                <a:cs typeface="Times New Roman"/>
              </a:rPr>
              <a:t>số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các nơ </a:t>
            </a:r>
            <a:r>
              <a:rPr sz="3200" b="1" dirty="0">
                <a:latin typeface="Times New Roman"/>
                <a:cs typeface="Times New Roman"/>
              </a:rPr>
              <a:t>ron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spc="-10" dirty="0">
                <a:latin typeface="Times New Roman"/>
                <a:cs typeface="Times New Roman"/>
              </a:rPr>
              <a:t>khởi </a:t>
            </a:r>
            <a:r>
              <a:rPr sz="3200" b="1" spc="-5" dirty="0">
                <a:latin typeface="Times New Roman"/>
                <a:cs typeface="Times New Roman"/>
              </a:rPr>
              <a:t>tạo </a:t>
            </a:r>
            <a:r>
              <a:rPr sz="3200" b="1" spc="-10" dirty="0">
                <a:latin typeface="Times New Roman"/>
                <a:cs typeface="Times New Roman"/>
              </a:rPr>
              <a:t>bằng  </a:t>
            </a:r>
            <a:r>
              <a:rPr sz="3200" b="1" dirty="0">
                <a:latin typeface="Times New Roman"/>
                <a:cs typeface="Times New Roman"/>
              </a:rPr>
              <a:t>một số </a:t>
            </a:r>
            <a:r>
              <a:rPr sz="3200" b="1" spc="-5" dirty="0">
                <a:latin typeface="Times New Roman"/>
                <a:cs typeface="Times New Roman"/>
              </a:rPr>
              <a:t>bất kỳ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nhỏ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Mạng </a:t>
            </a:r>
            <a:r>
              <a:rPr sz="3200" b="1" spc="-5" dirty="0">
                <a:latin typeface="Times New Roman"/>
                <a:cs typeface="Times New Roman"/>
              </a:rPr>
              <a:t>được học qua một </a:t>
            </a:r>
            <a:r>
              <a:rPr sz="3200" b="1" dirty="0">
                <a:latin typeface="Times New Roman"/>
                <a:cs typeface="Times New Roman"/>
              </a:rPr>
              <a:t>lượng </a:t>
            </a:r>
            <a:r>
              <a:rPr sz="3200" b="1" spc="-5" dirty="0">
                <a:latin typeface="Times New Roman"/>
                <a:cs typeface="Times New Roman"/>
              </a:rPr>
              <a:t>lớn mẫu </a:t>
            </a:r>
            <a:r>
              <a:rPr sz="3200" b="1" dirty="0">
                <a:latin typeface="Times New Roman"/>
                <a:cs typeface="Times New Roman"/>
              </a:rPr>
              <a:t>gần  </a:t>
            </a:r>
            <a:r>
              <a:rPr sz="3200" b="1" spc="-5" dirty="0">
                <a:latin typeface="Times New Roman"/>
                <a:cs typeface="Times New Roman"/>
              </a:rPr>
              <a:t>nhau </a:t>
            </a:r>
            <a:r>
              <a:rPr sz="3200" b="1" dirty="0">
                <a:latin typeface="Times New Roman"/>
                <a:cs typeface="Times New Roman"/>
              </a:rPr>
              <a:t>và thường </a:t>
            </a:r>
            <a:r>
              <a:rPr sz="3200" b="1" spc="-5" dirty="0">
                <a:latin typeface="Times New Roman"/>
                <a:cs typeface="Times New Roman"/>
              </a:rPr>
              <a:t>nhiều </a:t>
            </a:r>
            <a:r>
              <a:rPr sz="3200" b="1" dirty="0">
                <a:latin typeface="Times New Roman"/>
                <a:cs typeface="Times New Roman"/>
              </a:rPr>
              <a:t>lần theo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dirty="0">
                <a:latin typeface="Times New Roman"/>
                <a:cs typeface="Times New Roman"/>
              </a:rPr>
              <a:t>vòng</a:t>
            </a:r>
            <a:r>
              <a:rPr sz="3200" b="1" spc="-1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lặp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Tại </a:t>
            </a:r>
            <a:r>
              <a:rPr sz="3200" b="1" spc="-5" dirty="0">
                <a:latin typeface="Times New Roman"/>
                <a:cs typeface="Times New Roman"/>
              </a:rPr>
              <a:t>một </a:t>
            </a:r>
            <a:r>
              <a:rPr sz="3200" b="1" dirty="0">
                <a:latin typeface="Times New Roman"/>
                <a:cs typeface="Times New Roman"/>
              </a:rPr>
              <a:t>thời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chỉ có một </a:t>
            </a:r>
            <a:r>
              <a:rPr sz="3200" b="1" spc="-5" dirty="0">
                <a:latin typeface="Times New Roman"/>
                <a:cs typeface="Times New Roman"/>
              </a:rPr>
              <a:t>nơ </a:t>
            </a:r>
            <a:r>
              <a:rPr sz="3200" b="1" dirty="0">
                <a:latin typeface="Times New Roman"/>
                <a:cs typeface="Times New Roman"/>
              </a:rPr>
              <a:t>ron </a:t>
            </a:r>
            <a:r>
              <a:rPr sz="3200" b="1" spc="-10" dirty="0">
                <a:latin typeface="Times New Roman"/>
                <a:cs typeface="Times New Roman"/>
              </a:rPr>
              <a:t>duy nhất  </a:t>
            </a:r>
            <a:r>
              <a:rPr sz="3200" b="1" dirty="0">
                <a:latin typeface="Times New Roman"/>
                <a:cs typeface="Times New Roman"/>
              </a:rPr>
              <a:t>C </a:t>
            </a:r>
            <a:r>
              <a:rPr sz="3200" b="1" spc="-5" dirty="0">
                <a:latin typeface="Times New Roman"/>
                <a:cs typeface="Times New Roman"/>
              </a:rPr>
              <a:t>trong </a:t>
            </a:r>
            <a:r>
              <a:rPr sz="3200" b="1" dirty="0">
                <a:latin typeface="Times New Roman"/>
                <a:cs typeface="Times New Roman"/>
              </a:rPr>
              <a:t>lớp kích </a:t>
            </a:r>
            <a:r>
              <a:rPr sz="3200" b="1" spc="-5" dirty="0">
                <a:latin typeface="Times New Roman"/>
                <a:cs typeface="Times New Roman"/>
              </a:rPr>
              <a:t>hoạt được lựa chọn </a:t>
            </a:r>
            <a:r>
              <a:rPr sz="3200" b="1" dirty="0">
                <a:latin typeface="Times New Roman"/>
                <a:cs typeface="Times New Roman"/>
              </a:rPr>
              <a:t>với  </a:t>
            </a:r>
            <a:r>
              <a:rPr sz="3200" b="1" spc="-5" dirty="0">
                <a:latin typeface="Times New Roman"/>
                <a:cs typeface="Times New Roman"/>
              </a:rPr>
              <a:t>nguyên tắc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nơ </a:t>
            </a:r>
            <a:r>
              <a:rPr sz="3200" b="1" spc="5" dirty="0">
                <a:latin typeface="Times New Roman"/>
                <a:cs typeface="Times New Roman"/>
              </a:rPr>
              <a:t>ron </a:t>
            </a:r>
            <a:r>
              <a:rPr sz="3200" b="1" dirty="0">
                <a:latin typeface="Times New Roman"/>
                <a:cs typeface="Times New Roman"/>
              </a:rPr>
              <a:t>C </a:t>
            </a:r>
            <a:r>
              <a:rPr sz="3200" b="1" spc="-5" dirty="0">
                <a:latin typeface="Times New Roman"/>
                <a:cs typeface="Times New Roman"/>
              </a:rPr>
              <a:t>có </a:t>
            </a:r>
            <a:r>
              <a:rPr sz="3200" b="1" dirty="0">
                <a:latin typeface="Times New Roman"/>
                <a:cs typeface="Times New Roman"/>
              </a:rPr>
              <a:t>vector </a:t>
            </a:r>
            <a:r>
              <a:rPr sz="3200" b="1" spc="-5" dirty="0">
                <a:latin typeface="Times New Roman"/>
                <a:cs typeface="Times New Roman"/>
              </a:rPr>
              <a:t>trọng </a:t>
            </a:r>
            <a:r>
              <a:rPr sz="3200" b="1" dirty="0">
                <a:latin typeface="Times New Roman"/>
                <a:cs typeface="Times New Roman"/>
              </a:rPr>
              <a:t>số </a:t>
            </a:r>
            <a:r>
              <a:rPr sz="3200" b="1" spc="5" dirty="0">
                <a:latin typeface="Times New Roman"/>
                <a:cs typeface="Times New Roman"/>
              </a:rPr>
              <a:t>gần  </a:t>
            </a:r>
            <a:r>
              <a:rPr sz="3200" b="1" dirty="0">
                <a:latin typeface="Times New Roman"/>
                <a:cs typeface="Times New Roman"/>
              </a:rPr>
              <a:t>với tín </a:t>
            </a:r>
            <a:r>
              <a:rPr sz="3200" b="1" spc="-5" dirty="0">
                <a:latin typeface="Times New Roman"/>
                <a:cs typeface="Times New Roman"/>
              </a:rPr>
              <a:t>hiệu </a:t>
            </a:r>
            <a:r>
              <a:rPr sz="3200" b="1" spc="5" dirty="0">
                <a:latin typeface="Times New Roman"/>
                <a:cs typeface="Times New Roman"/>
              </a:rPr>
              <a:t>vào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nhất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74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1640" y="856234"/>
            <a:ext cx="8378825" cy="408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4318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4159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Sau </a:t>
            </a:r>
            <a:r>
              <a:rPr sz="3600" b="1" spc="-10" dirty="0">
                <a:latin typeface="Times New Roman"/>
                <a:cs typeface="Times New Roman"/>
              </a:rPr>
              <a:t>khi </a:t>
            </a:r>
            <a:r>
              <a:rPr sz="3600" b="1" spc="-5" dirty="0">
                <a:latin typeface="Times New Roman"/>
                <a:cs typeface="Times New Roman"/>
              </a:rPr>
              <a:t>có nơron C, </a:t>
            </a:r>
            <a:r>
              <a:rPr sz="3600" b="1" dirty="0">
                <a:latin typeface="Times New Roman"/>
                <a:cs typeface="Times New Roman"/>
              </a:rPr>
              <a:t>các trọng số </a:t>
            </a:r>
            <a:r>
              <a:rPr sz="3600" b="1" spc="-10" dirty="0">
                <a:latin typeface="Times New Roman"/>
                <a:cs typeface="Times New Roman"/>
              </a:rPr>
              <a:t>w</a:t>
            </a:r>
            <a:r>
              <a:rPr sz="3600" b="1" spc="-15" baseline="-20833" dirty="0">
                <a:latin typeface="Times New Roman"/>
                <a:cs typeface="Times New Roman"/>
              </a:rPr>
              <a:t>ci 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được hiệu </a:t>
            </a:r>
            <a:r>
              <a:rPr sz="3600" b="1" dirty="0">
                <a:latin typeface="Times New Roman"/>
                <a:cs typeface="Times New Roman"/>
              </a:rPr>
              <a:t>chỉnh </a:t>
            </a:r>
            <a:r>
              <a:rPr sz="3600" b="1" spc="-5" dirty="0">
                <a:latin typeface="Times New Roman"/>
                <a:cs typeface="Times New Roman"/>
              </a:rPr>
              <a:t>nhằm </a:t>
            </a:r>
            <a:r>
              <a:rPr sz="3600" b="1" dirty="0">
                <a:latin typeface="Times New Roman"/>
                <a:cs typeface="Times New Roman"/>
              </a:rPr>
              <a:t>cho </a:t>
            </a:r>
            <a:r>
              <a:rPr sz="3600" b="1" spc="-5" dirty="0">
                <a:latin typeface="Times New Roman"/>
                <a:cs typeface="Times New Roman"/>
              </a:rPr>
              <a:t>gần </a:t>
            </a:r>
            <a:r>
              <a:rPr sz="3600" b="1" dirty="0">
                <a:latin typeface="Times New Roman"/>
                <a:cs typeface="Times New Roman"/>
              </a:rPr>
              <a:t>với trọng  số mong muốn (đầu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vào)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5250">
              <a:latin typeface="Times New Roman"/>
              <a:cs typeface="Times New Roman"/>
            </a:endParaRPr>
          </a:p>
          <a:p>
            <a:pPr marL="393700" marR="43180" indent="-343535" algn="just">
              <a:lnSpc>
                <a:spcPct val="100000"/>
              </a:lnSpc>
              <a:buSzPct val="97222"/>
              <a:buFont typeface="Wingdings"/>
              <a:buChar char=""/>
              <a:tabLst>
                <a:tab pos="4159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Nếu tín hiệu vào x</a:t>
            </a:r>
            <a:r>
              <a:rPr sz="3600" b="1" spc="-7" baseline="-20833" dirty="0">
                <a:latin typeface="Times New Roman"/>
                <a:cs typeface="Times New Roman"/>
              </a:rPr>
              <a:t>si </a:t>
            </a:r>
            <a:r>
              <a:rPr sz="3600" b="1" spc="-10" dirty="0">
                <a:latin typeface="Times New Roman"/>
                <a:cs typeface="Times New Roman"/>
              </a:rPr>
              <a:t>và </a:t>
            </a:r>
            <a:r>
              <a:rPr sz="3600" b="1" dirty="0">
                <a:latin typeface="Times New Roman"/>
                <a:cs typeface="Times New Roman"/>
              </a:rPr>
              <a:t>trọng số </a:t>
            </a:r>
            <a:r>
              <a:rPr sz="3600" b="1" spc="-10" dirty="0">
                <a:latin typeface="Times New Roman"/>
                <a:cs typeface="Times New Roman"/>
              </a:rPr>
              <a:t>w</a:t>
            </a:r>
            <a:r>
              <a:rPr sz="3600" b="1" spc="-15" baseline="-20833" dirty="0">
                <a:latin typeface="Times New Roman"/>
                <a:cs typeface="Times New Roman"/>
              </a:rPr>
              <a:t>ci </a:t>
            </a:r>
            <a:r>
              <a:rPr sz="3600" b="1" dirty="0">
                <a:latin typeface="Times New Roman"/>
                <a:cs typeface="Times New Roman"/>
              </a:rPr>
              <a:t>tạo  </a:t>
            </a:r>
            <a:r>
              <a:rPr sz="3600" b="1" spc="-5" dirty="0">
                <a:latin typeface="Times New Roman"/>
                <a:cs typeface="Times New Roman"/>
              </a:rPr>
              <a:t>kết </a:t>
            </a:r>
            <a:r>
              <a:rPr sz="3600" b="1" dirty="0">
                <a:latin typeface="Times New Roman"/>
                <a:cs typeface="Times New Roman"/>
              </a:rPr>
              <a:t>quả ra </a:t>
            </a:r>
            <a:r>
              <a:rPr sz="3600" b="1" spc="-5" dirty="0">
                <a:latin typeface="Times New Roman"/>
                <a:cs typeface="Times New Roman"/>
              </a:rPr>
              <a:t>quá </a:t>
            </a:r>
            <a:r>
              <a:rPr sz="3600" b="1" dirty="0">
                <a:latin typeface="Times New Roman"/>
                <a:cs typeface="Times New Roman"/>
              </a:rPr>
              <a:t>lớn </a:t>
            </a:r>
            <a:r>
              <a:rPr sz="3600" b="1" spc="-5" dirty="0">
                <a:latin typeface="Times New Roman"/>
                <a:cs typeface="Times New Roman"/>
              </a:rPr>
              <a:t>thì phải </a:t>
            </a:r>
            <a:r>
              <a:rPr sz="3600" b="1" dirty="0">
                <a:latin typeface="Times New Roman"/>
                <a:cs typeface="Times New Roman"/>
              </a:rPr>
              <a:t>giảm trọng  số </a:t>
            </a:r>
            <a:r>
              <a:rPr sz="3600" b="1" spc="-5" dirty="0">
                <a:latin typeface="Times New Roman"/>
                <a:cs typeface="Times New Roman"/>
              </a:rPr>
              <a:t>và ngược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lại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75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7340" y="100076"/>
            <a:ext cx="8255634" cy="544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36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Tài</a:t>
            </a:r>
            <a:r>
              <a:rPr sz="2400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liệu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Học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liệu bắt</a:t>
            </a:r>
            <a:r>
              <a:rPr sz="2400" spc="-3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buộc: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[1]. Đỗ </a:t>
            </a:r>
            <a:r>
              <a:rPr sz="2000" spc="-5" dirty="0">
                <a:latin typeface="Times New Roman"/>
                <a:cs typeface="Times New Roman"/>
              </a:rPr>
              <a:t>Năng </a:t>
            </a:r>
            <a:r>
              <a:rPr sz="2000" dirty="0">
                <a:latin typeface="Times New Roman"/>
                <a:cs typeface="Times New Roman"/>
              </a:rPr>
              <a:t>Toàn, </a:t>
            </a:r>
            <a:r>
              <a:rPr sz="2000" spc="-5" dirty="0">
                <a:latin typeface="Times New Roman"/>
                <a:cs typeface="Times New Roman"/>
              </a:rPr>
              <a:t>Giáo </a:t>
            </a:r>
            <a:r>
              <a:rPr sz="2000" dirty="0">
                <a:latin typeface="Times New Roman"/>
                <a:cs typeface="Times New Roman"/>
              </a:rPr>
              <a:t>trình Xử lý ảnh, Học viện </a:t>
            </a:r>
            <a:r>
              <a:rPr sz="2000" spc="-5" dirty="0">
                <a:latin typeface="Times New Roman"/>
                <a:cs typeface="Times New Roman"/>
              </a:rPr>
              <a:t>CNBCVT,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2010</a:t>
            </a:r>
            <a:endParaRPr sz="2000">
              <a:latin typeface="Times New Roman"/>
              <a:cs typeface="Times New Roman"/>
            </a:endParaRPr>
          </a:p>
          <a:p>
            <a:pPr marL="756285" marR="15240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[2] Lương </a:t>
            </a:r>
            <a:r>
              <a:rPr sz="2000" spc="-5" dirty="0">
                <a:latin typeface="Times New Roman"/>
                <a:cs typeface="Times New Roman"/>
              </a:rPr>
              <a:t>Mạnh Bá, </a:t>
            </a:r>
            <a:r>
              <a:rPr sz="2000" dirty="0">
                <a:latin typeface="Times New Roman"/>
                <a:cs typeface="Times New Roman"/>
              </a:rPr>
              <a:t>Nguyễn Thanh Thuỷ, Nhập </a:t>
            </a:r>
            <a:r>
              <a:rPr sz="2000" spc="-10" dirty="0">
                <a:latin typeface="Times New Roman"/>
                <a:cs typeface="Times New Roman"/>
              </a:rPr>
              <a:t>môn </a:t>
            </a:r>
            <a:r>
              <a:rPr sz="2000" dirty="0">
                <a:latin typeface="Times New Roman"/>
                <a:cs typeface="Times New Roman"/>
              </a:rPr>
              <a:t>xử lý ảnh </a:t>
            </a:r>
            <a:r>
              <a:rPr sz="2000" spc="-5" dirty="0">
                <a:latin typeface="Times New Roman"/>
                <a:cs typeface="Times New Roman"/>
              </a:rPr>
              <a:t>số. Nhà  </a:t>
            </a:r>
            <a:r>
              <a:rPr sz="2000" dirty="0">
                <a:latin typeface="Times New Roman"/>
                <a:cs typeface="Times New Roman"/>
              </a:rPr>
              <a:t>xuất bản Khoa học </a:t>
            </a:r>
            <a:r>
              <a:rPr sz="2000" spc="-5" dirty="0">
                <a:latin typeface="Times New Roman"/>
                <a:cs typeface="Times New Roman"/>
              </a:rPr>
              <a:t>Kỹ </a:t>
            </a:r>
            <a:r>
              <a:rPr sz="2000" dirty="0">
                <a:latin typeface="Times New Roman"/>
                <a:cs typeface="Times New Roman"/>
              </a:rPr>
              <a:t>thuật,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1999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Học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liệu tham</a:t>
            </a:r>
            <a:r>
              <a:rPr sz="24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khảo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[3] John </a:t>
            </a:r>
            <a:r>
              <a:rPr sz="2000" spc="-5" dirty="0">
                <a:latin typeface="Times New Roman"/>
                <a:cs typeface="Times New Roman"/>
              </a:rPr>
              <a:t>C. </a:t>
            </a:r>
            <a:r>
              <a:rPr sz="2000" dirty="0">
                <a:latin typeface="Times New Roman"/>
                <a:cs typeface="Times New Roman"/>
              </a:rPr>
              <a:t>Russ , The </a:t>
            </a:r>
            <a:r>
              <a:rPr sz="2000" spc="-5" dirty="0">
                <a:latin typeface="Times New Roman"/>
                <a:cs typeface="Times New Roman"/>
              </a:rPr>
              <a:t>Image </a:t>
            </a:r>
            <a:r>
              <a:rPr sz="2000" dirty="0">
                <a:latin typeface="Times New Roman"/>
                <a:cs typeface="Times New Roman"/>
              </a:rPr>
              <a:t>Processing Handbook, </a:t>
            </a:r>
            <a:r>
              <a:rPr sz="2000" spc="-5" dirty="0">
                <a:latin typeface="Times New Roman"/>
                <a:cs typeface="Times New Roman"/>
              </a:rPr>
              <a:t>CRC </a:t>
            </a:r>
            <a:r>
              <a:rPr sz="2000" dirty="0">
                <a:latin typeface="Times New Roman"/>
                <a:cs typeface="Times New Roman"/>
              </a:rPr>
              <a:t>Press,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2002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[4] Alan </a:t>
            </a:r>
            <a:r>
              <a:rPr sz="2000" spc="-5" dirty="0">
                <a:latin typeface="Times New Roman"/>
                <a:cs typeface="Times New Roman"/>
              </a:rPr>
              <a:t>C. </a:t>
            </a:r>
            <a:r>
              <a:rPr sz="2000" dirty="0">
                <a:latin typeface="Times New Roman"/>
                <a:cs typeface="Times New Roman"/>
              </a:rPr>
              <a:t>Bovik , Handbook of </a:t>
            </a:r>
            <a:r>
              <a:rPr sz="2000" spc="-5" dirty="0">
                <a:latin typeface="Times New Roman"/>
                <a:cs typeface="Times New Roman"/>
              </a:rPr>
              <a:t>Image </a:t>
            </a:r>
            <a:r>
              <a:rPr sz="2000" dirty="0">
                <a:latin typeface="Times New Roman"/>
                <a:cs typeface="Times New Roman"/>
              </a:rPr>
              <a:t>and Video Processing,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Academic  </a:t>
            </a:r>
            <a:r>
              <a:rPr sz="2000" dirty="0">
                <a:latin typeface="Times New Roman"/>
                <a:cs typeface="Times New Roman"/>
              </a:rPr>
              <a:t>Press,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2000</a:t>
            </a:r>
            <a:endParaRPr sz="2000">
              <a:latin typeface="Times New Roman"/>
              <a:cs typeface="Times New Roman"/>
            </a:endParaRPr>
          </a:p>
          <a:p>
            <a:pPr marL="756285" marR="45402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  <a:tab pos="1898014" algn="l"/>
                <a:tab pos="4994910" algn="l"/>
              </a:tabLst>
            </a:pPr>
            <a:r>
              <a:rPr sz="2000" dirty="0">
                <a:latin typeface="Times New Roman"/>
                <a:cs typeface="Times New Roman"/>
              </a:rPr>
              <a:t>[5] Rafael C. Gonzalez, Richard E. </a:t>
            </a:r>
            <a:r>
              <a:rPr sz="2000" spc="5" dirty="0">
                <a:latin typeface="Times New Roman"/>
                <a:cs typeface="Times New Roman"/>
              </a:rPr>
              <a:t>Woods, </a:t>
            </a:r>
            <a:r>
              <a:rPr sz="2000" dirty="0">
                <a:latin typeface="Times New Roman"/>
                <a:cs typeface="Times New Roman"/>
              </a:rPr>
              <a:t>Steven L. Eddins,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Digital  </a:t>
            </a:r>
            <a:r>
              <a:rPr sz="2000" spc="-5" dirty="0">
                <a:latin typeface="Times New Roman"/>
                <a:cs typeface="Times New Roman"/>
              </a:rPr>
              <a:t>Image	</a:t>
            </a:r>
            <a:r>
              <a:rPr sz="2000" dirty="0">
                <a:latin typeface="Times New Roman"/>
                <a:cs typeface="Times New Roman"/>
              </a:rPr>
              <a:t>Processing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MATLAB,	Prentice </a:t>
            </a:r>
            <a:r>
              <a:rPr sz="2000" spc="-5" dirty="0">
                <a:latin typeface="Times New Roman"/>
                <a:cs typeface="Times New Roman"/>
              </a:rPr>
              <a:t>Hall,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2003</a:t>
            </a:r>
            <a:endParaRPr sz="2000">
              <a:latin typeface="Times New Roman"/>
              <a:cs typeface="Times New Roman"/>
            </a:endParaRPr>
          </a:p>
          <a:p>
            <a:pPr marL="756285" marR="31432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[6] Nguyễn </a:t>
            </a:r>
            <a:r>
              <a:rPr sz="2000" spc="-5" dirty="0">
                <a:latin typeface="Times New Roman"/>
                <a:cs typeface="Times New Roman"/>
              </a:rPr>
              <a:t>Kim Sách. </a:t>
            </a:r>
            <a:r>
              <a:rPr sz="2000" dirty="0">
                <a:latin typeface="Times New Roman"/>
                <a:cs typeface="Times New Roman"/>
              </a:rPr>
              <a:t>Xử lý ảnh và </a:t>
            </a:r>
            <a:r>
              <a:rPr sz="2000" spc="-5" dirty="0">
                <a:latin typeface="Times New Roman"/>
                <a:cs typeface="Times New Roman"/>
              </a:rPr>
              <a:t>Video số. </a:t>
            </a:r>
            <a:r>
              <a:rPr sz="2000" dirty="0">
                <a:latin typeface="Times New Roman"/>
                <a:cs typeface="Times New Roman"/>
              </a:rPr>
              <a:t>Nhà xuất bản Khoa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học  </a:t>
            </a:r>
            <a:r>
              <a:rPr sz="2000" spc="-5" dirty="0">
                <a:latin typeface="Times New Roman"/>
                <a:cs typeface="Times New Roman"/>
              </a:rPr>
              <a:t>Kỹ </a:t>
            </a:r>
            <a:r>
              <a:rPr sz="2000" dirty="0">
                <a:latin typeface="Times New Roman"/>
                <a:cs typeface="Times New Roman"/>
              </a:rPr>
              <a:t>thuật,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1997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65" dirty="0">
                <a:latin typeface="Times New Roman"/>
                <a:cs typeface="Times New Roman"/>
              </a:rPr>
              <a:t> </a:t>
            </a:r>
            <a:r>
              <a:rPr sz="1600" b="1" spc="-175" dirty="0">
                <a:latin typeface="Times New Roman"/>
                <a:cs typeface="Times New Roman"/>
              </a:rPr>
              <a:t>KTD</a:t>
            </a:r>
            <a:r>
              <a:rPr sz="3000" b="1" spc="-262" baseline="-13888" dirty="0">
                <a:latin typeface="Times New Roman"/>
                <a:cs typeface="Times New Roman"/>
              </a:rPr>
              <a:t>3</a:t>
            </a:r>
            <a:r>
              <a:rPr sz="1600" b="1" spc="-175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52664" y="6441564"/>
            <a:ext cx="73025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1600" b="1" spc="-5" dirty="0">
                <a:latin typeface="Times New Roman"/>
                <a:cs typeface="Times New Roman"/>
              </a:rPr>
              <a:t>3</a:t>
            </a:fld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4939" y="100076"/>
            <a:ext cx="6539865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60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2.2.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LẤY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MẪU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VÀ LƯỢNG TỬ</a:t>
            </a:r>
            <a:r>
              <a:rPr sz="24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HOÁ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0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2.2.1. Giai đoạn lấy</a:t>
            </a:r>
            <a:r>
              <a:rPr sz="26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mẫu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939" y="1599641"/>
            <a:ext cx="8683625" cy="31540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5080" indent="-342900" algn="just">
              <a:lnSpc>
                <a:spcPct val="90000"/>
              </a:lnSpc>
              <a:spcBef>
                <a:spcPts val="53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Sử </a:t>
            </a:r>
            <a:r>
              <a:rPr sz="3600" b="1" spc="-5" dirty="0">
                <a:latin typeface="Times New Roman"/>
                <a:cs typeface="Times New Roman"/>
              </a:rPr>
              <a:t>dụng </a:t>
            </a:r>
            <a:r>
              <a:rPr sz="3600" b="1" dirty="0">
                <a:latin typeface="Times New Roman"/>
                <a:cs typeface="Times New Roman"/>
              </a:rPr>
              <a:t>bộ cảm </a:t>
            </a:r>
            <a:r>
              <a:rPr sz="3600" b="1" spc="-5" dirty="0">
                <a:latin typeface="Times New Roman"/>
                <a:cs typeface="Times New Roman"/>
              </a:rPr>
              <a:t>biến hoặc máy </a:t>
            </a:r>
            <a:r>
              <a:rPr sz="3600" b="1" dirty="0">
                <a:latin typeface="Times New Roman"/>
                <a:cs typeface="Times New Roman"/>
              </a:rPr>
              <a:t>quét để  </a:t>
            </a:r>
            <a:r>
              <a:rPr sz="3600" b="1" spc="-5" dirty="0">
                <a:latin typeface="Times New Roman"/>
                <a:cs typeface="Times New Roman"/>
              </a:rPr>
              <a:t>biến tín hiệu quang của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thành </a:t>
            </a:r>
            <a:r>
              <a:rPr sz="3600" b="1" spc="-10" dirty="0">
                <a:latin typeface="Times New Roman"/>
                <a:cs typeface="Times New Roman"/>
              </a:rPr>
              <a:t>tín hiệu  </a:t>
            </a:r>
            <a:r>
              <a:rPr sz="3600" b="1" spc="-5" dirty="0">
                <a:latin typeface="Times New Roman"/>
                <a:cs typeface="Times New Roman"/>
              </a:rPr>
              <a:t>điện liên</a:t>
            </a:r>
            <a:r>
              <a:rPr sz="3600" b="1" spc="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tục.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3890"/>
              </a:lnSpc>
              <a:spcBef>
                <a:spcPts val="919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Máy </a:t>
            </a:r>
            <a:r>
              <a:rPr sz="3600" b="1" spc="-5" dirty="0">
                <a:latin typeface="Times New Roman"/>
                <a:cs typeface="Times New Roman"/>
              </a:rPr>
              <a:t>quét </a:t>
            </a:r>
            <a:r>
              <a:rPr sz="3600" b="1" dirty="0">
                <a:latin typeface="Times New Roman"/>
                <a:cs typeface="Times New Roman"/>
              </a:rPr>
              <a:t>sẽ </a:t>
            </a:r>
            <a:r>
              <a:rPr sz="3600" b="1" spc="-5" dirty="0">
                <a:latin typeface="Times New Roman"/>
                <a:cs typeface="Times New Roman"/>
              </a:rPr>
              <a:t>quét </a:t>
            </a:r>
            <a:r>
              <a:rPr sz="3600" b="1" dirty="0">
                <a:latin typeface="Times New Roman"/>
                <a:cs typeface="Times New Roman"/>
              </a:rPr>
              <a:t>theo chiều </a:t>
            </a:r>
            <a:r>
              <a:rPr sz="3600" b="1" spc="-5" dirty="0">
                <a:latin typeface="Times New Roman"/>
                <a:cs typeface="Times New Roman"/>
              </a:rPr>
              <a:t>ngang </a:t>
            </a:r>
            <a:r>
              <a:rPr sz="3600" b="1" dirty="0">
                <a:latin typeface="Times New Roman"/>
                <a:cs typeface="Times New Roman"/>
              </a:rPr>
              <a:t>để tạo  </a:t>
            </a:r>
            <a:r>
              <a:rPr sz="3600" b="1" spc="-5" dirty="0">
                <a:latin typeface="Times New Roman"/>
                <a:cs typeface="Times New Roman"/>
              </a:rPr>
              <a:t>ra tín hiệu điện </a:t>
            </a:r>
            <a:r>
              <a:rPr sz="3600" b="1" dirty="0">
                <a:latin typeface="Times New Roman"/>
                <a:cs typeface="Times New Roman"/>
              </a:rPr>
              <a:t>của ảnh, </a:t>
            </a:r>
            <a:r>
              <a:rPr sz="3600" b="1" spc="-5" dirty="0">
                <a:latin typeface="Times New Roman"/>
                <a:cs typeface="Times New Roman"/>
              </a:rPr>
              <a:t>kết </a:t>
            </a:r>
            <a:r>
              <a:rPr sz="3600" b="1" dirty="0">
                <a:latin typeface="Times New Roman"/>
                <a:cs typeface="Times New Roman"/>
              </a:rPr>
              <a:t>quả </a:t>
            </a:r>
            <a:r>
              <a:rPr sz="3600" b="1" spc="-10" dirty="0">
                <a:latin typeface="Times New Roman"/>
                <a:cs typeface="Times New Roman"/>
              </a:rPr>
              <a:t>cho </a:t>
            </a:r>
            <a:r>
              <a:rPr sz="3600" b="1" spc="-5" dirty="0">
                <a:latin typeface="Times New Roman"/>
                <a:cs typeface="Times New Roman"/>
              </a:rPr>
              <a:t>ra  </a:t>
            </a:r>
            <a:r>
              <a:rPr sz="3600" b="1" dirty="0">
                <a:latin typeface="Times New Roman"/>
                <a:cs typeface="Times New Roman"/>
              </a:rPr>
              <a:t>một tín </a:t>
            </a:r>
            <a:r>
              <a:rPr sz="3600" b="1" spc="-5" dirty="0">
                <a:latin typeface="Times New Roman"/>
                <a:cs typeface="Times New Roman"/>
              </a:rPr>
              <a:t>hiệu điện </a:t>
            </a:r>
            <a:r>
              <a:rPr sz="3600" b="1" dirty="0">
                <a:latin typeface="Times New Roman"/>
                <a:cs typeface="Times New Roman"/>
              </a:rPr>
              <a:t>hai </a:t>
            </a:r>
            <a:r>
              <a:rPr sz="3600" b="1" spc="-5" dirty="0">
                <a:latin typeface="Times New Roman"/>
                <a:cs typeface="Times New Roman"/>
              </a:rPr>
              <a:t>chiều f(x,y) liên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tục.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5272" y="4701539"/>
            <a:ext cx="5553456" cy="21564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3044693"/>
            <a:ext cx="7899400" cy="308927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Với</a:t>
            </a:r>
            <a:endParaRPr sz="3200">
              <a:latin typeface="Times New Roman"/>
              <a:cs typeface="Times New Roman"/>
            </a:endParaRPr>
          </a:p>
          <a:p>
            <a:pPr marL="752475" lvl="1" indent="-283210">
              <a:lnSpc>
                <a:spcPct val="100000"/>
              </a:lnSpc>
              <a:spcBef>
                <a:spcPts val="680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s là thứ tự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bước</a:t>
            </a:r>
            <a:endParaRPr sz="2800">
              <a:latin typeface="Times New Roman"/>
              <a:cs typeface="Times New Roman"/>
            </a:endParaRPr>
          </a:p>
          <a:p>
            <a:pPr marL="752475" lvl="1" indent="-28321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D(t) là vector </a:t>
            </a:r>
            <a:r>
              <a:rPr sz="2800" b="1" dirty="0">
                <a:latin typeface="Times New Roman"/>
                <a:cs typeface="Times New Roman"/>
              </a:rPr>
              <a:t>đầu vào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marL="752475" lvl="1" indent="-28321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u là số thứ tự của </a:t>
            </a:r>
            <a:r>
              <a:rPr sz="2800" b="1" dirty="0">
                <a:latin typeface="Times New Roman"/>
                <a:cs typeface="Times New Roman"/>
              </a:rPr>
              <a:t>nơ </a:t>
            </a:r>
            <a:r>
              <a:rPr sz="2800" b="1" spc="-5" dirty="0">
                <a:latin typeface="Times New Roman"/>
                <a:cs typeface="Times New Roman"/>
              </a:rPr>
              <a:t>ron C </a:t>
            </a:r>
            <a:r>
              <a:rPr sz="2800" b="1" spc="-10" dirty="0">
                <a:latin typeface="Times New Roman"/>
                <a:cs typeface="Times New Roman"/>
              </a:rPr>
              <a:t>được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chọn</a:t>
            </a:r>
            <a:endParaRPr sz="2800">
              <a:latin typeface="Times New Roman"/>
              <a:cs typeface="Times New Roman"/>
            </a:endParaRPr>
          </a:p>
          <a:p>
            <a:pPr marL="584200" marR="5080" lvl="1" indent="-114935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θ(u,v,s) là </a:t>
            </a:r>
            <a:r>
              <a:rPr sz="2800" b="1" dirty="0">
                <a:latin typeface="Times New Roman"/>
                <a:cs typeface="Times New Roman"/>
              </a:rPr>
              <a:t>hàm </a:t>
            </a:r>
            <a:r>
              <a:rPr sz="2800" b="1" spc="-5" dirty="0">
                <a:latin typeface="Times New Roman"/>
                <a:cs typeface="Times New Roman"/>
              </a:rPr>
              <a:t>tỷ lệ khoảng cách giữa </a:t>
            </a:r>
            <a:r>
              <a:rPr sz="2800" b="1" dirty="0">
                <a:latin typeface="Times New Roman"/>
                <a:cs typeface="Times New Roman"/>
              </a:rPr>
              <a:t>nơ </a:t>
            </a:r>
            <a:r>
              <a:rPr sz="2800" b="1" spc="-5" dirty="0">
                <a:latin typeface="Times New Roman"/>
                <a:cs typeface="Times New Roman"/>
              </a:rPr>
              <a:t>ron v 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u (có thể là </a:t>
            </a:r>
            <a:r>
              <a:rPr sz="2800" b="1" dirty="0">
                <a:latin typeface="Times New Roman"/>
                <a:cs typeface="Times New Roman"/>
              </a:rPr>
              <a:t>hàm </a:t>
            </a:r>
            <a:r>
              <a:rPr sz="2800" b="1" spc="-5" dirty="0">
                <a:latin typeface="Times New Roman"/>
                <a:cs typeface="Times New Roman"/>
              </a:rPr>
              <a:t>ngưỡng </a:t>
            </a:r>
            <a:r>
              <a:rPr sz="2800" b="1" dirty="0">
                <a:latin typeface="Times New Roman"/>
                <a:cs typeface="Times New Roman"/>
              </a:rPr>
              <a:t>hoặc hàm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Gaussian)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76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2227" y="2519172"/>
            <a:ext cx="7408545" cy="609600"/>
          </a:xfrm>
          <a:prstGeom prst="rect">
            <a:avLst/>
          </a:prstGeom>
          <a:ln w="914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ts val="3845"/>
              </a:lnSpc>
            </a:pPr>
            <a:r>
              <a:rPr sz="3150" i="1" spc="-35" dirty="0">
                <a:latin typeface="Times New Roman"/>
                <a:cs typeface="Times New Roman"/>
              </a:rPr>
              <a:t>w</a:t>
            </a:r>
            <a:r>
              <a:rPr sz="2700" i="1" spc="-52" baseline="-24691" dirty="0">
                <a:latin typeface="Times New Roman"/>
                <a:cs typeface="Times New Roman"/>
              </a:rPr>
              <a:t>v</a:t>
            </a:r>
            <a:r>
              <a:rPr sz="2700" i="1" spc="-150" baseline="-24691" dirty="0">
                <a:latin typeface="Times New Roman"/>
                <a:cs typeface="Times New Roman"/>
              </a:rPr>
              <a:t> </a:t>
            </a:r>
            <a:r>
              <a:rPr sz="3150" spc="95" dirty="0">
                <a:latin typeface="Times New Roman"/>
                <a:cs typeface="Times New Roman"/>
              </a:rPr>
              <a:t>(</a:t>
            </a:r>
            <a:r>
              <a:rPr sz="3150" i="1" spc="95" dirty="0">
                <a:latin typeface="Times New Roman"/>
                <a:cs typeface="Times New Roman"/>
              </a:rPr>
              <a:t>s</a:t>
            </a:r>
            <a:r>
              <a:rPr sz="3150" i="1" spc="-260" dirty="0">
                <a:latin typeface="Times New Roman"/>
                <a:cs typeface="Times New Roman"/>
              </a:rPr>
              <a:t> </a:t>
            </a:r>
            <a:r>
              <a:rPr sz="3150" spc="10" dirty="0">
                <a:latin typeface="Symbol"/>
                <a:cs typeface="Symbol"/>
              </a:rPr>
              <a:t></a:t>
            </a:r>
            <a:r>
              <a:rPr sz="3150" spc="10" dirty="0">
                <a:latin typeface="Times New Roman"/>
                <a:cs typeface="Times New Roman"/>
              </a:rPr>
              <a:t>1)</a:t>
            </a:r>
            <a:r>
              <a:rPr sz="3150" spc="-114" dirty="0">
                <a:latin typeface="Times New Roman"/>
                <a:cs typeface="Times New Roman"/>
              </a:rPr>
              <a:t> </a:t>
            </a:r>
            <a:r>
              <a:rPr sz="3150" spc="85" dirty="0">
                <a:latin typeface="Symbol"/>
                <a:cs typeface="Symbol"/>
              </a:rPr>
              <a:t></a:t>
            </a:r>
            <a:r>
              <a:rPr sz="3150" spc="-95" dirty="0">
                <a:latin typeface="Times New Roman"/>
                <a:cs typeface="Times New Roman"/>
              </a:rPr>
              <a:t> </a:t>
            </a:r>
            <a:r>
              <a:rPr sz="3150" i="1" spc="-40" dirty="0">
                <a:latin typeface="Times New Roman"/>
                <a:cs typeface="Times New Roman"/>
              </a:rPr>
              <a:t>w</a:t>
            </a:r>
            <a:r>
              <a:rPr sz="2700" i="1" spc="-60" baseline="-24691" dirty="0">
                <a:latin typeface="Times New Roman"/>
                <a:cs typeface="Times New Roman"/>
              </a:rPr>
              <a:t>v</a:t>
            </a:r>
            <a:r>
              <a:rPr sz="2700" i="1" spc="-127" baseline="-24691" dirty="0">
                <a:latin typeface="Times New Roman"/>
                <a:cs typeface="Times New Roman"/>
              </a:rPr>
              <a:t> </a:t>
            </a:r>
            <a:r>
              <a:rPr sz="3150" spc="95" dirty="0">
                <a:latin typeface="Times New Roman"/>
                <a:cs typeface="Times New Roman"/>
              </a:rPr>
              <a:t>(</a:t>
            </a:r>
            <a:r>
              <a:rPr sz="3150" i="1" spc="95" dirty="0">
                <a:latin typeface="Times New Roman"/>
                <a:cs typeface="Times New Roman"/>
              </a:rPr>
              <a:t>s</a:t>
            </a:r>
            <a:r>
              <a:rPr sz="3150" spc="95" dirty="0">
                <a:latin typeface="Times New Roman"/>
                <a:cs typeface="Times New Roman"/>
              </a:rPr>
              <a:t>)</a:t>
            </a:r>
            <a:r>
              <a:rPr sz="3150" spc="-315" dirty="0">
                <a:latin typeface="Times New Roman"/>
                <a:cs typeface="Times New Roman"/>
              </a:rPr>
              <a:t> </a:t>
            </a:r>
            <a:r>
              <a:rPr sz="3150" spc="145" dirty="0">
                <a:latin typeface="Symbol"/>
                <a:cs typeface="Symbol"/>
              </a:rPr>
              <a:t></a:t>
            </a:r>
            <a:r>
              <a:rPr sz="3300" i="1" spc="145" dirty="0">
                <a:latin typeface="Symbol"/>
                <a:cs typeface="Symbol"/>
              </a:rPr>
              <a:t></a:t>
            </a:r>
            <a:r>
              <a:rPr sz="3300" i="1" spc="-484" dirty="0">
                <a:latin typeface="Times New Roman"/>
                <a:cs typeface="Times New Roman"/>
              </a:rPr>
              <a:t> </a:t>
            </a:r>
            <a:r>
              <a:rPr sz="3150" spc="40" dirty="0">
                <a:latin typeface="Times New Roman"/>
                <a:cs typeface="Times New Roman"/>
              </a:rPr>
              <a:t>(</a:t>
            </a:r>
            <a:r>
              <a:rPr sz="3150" i="1" spc="40" dirty="0">
                <a:latin typeface="Times New Roman"/>
                <a:cs typeface="Times New Roman"/>
              </a:rPr>
              <a:t>u</a:t>
            </a:r>
            <a:r>
              <a:rPr sz="3150" spc="40" dirty="0">
                <a:latin typeface="Times New Roman"/>
                <a:cs typeface="Times New Roman"/>
              </a:rPr>
              <a:t>,</a:t>
            </a:r>
            <a:r>
              <a:rPr sz="3150" spc="-480" dirty="0">
                <a:latin typeface="Times New Roman"/>
                <a:cs typeface="Times New Roman"/>
              </a:rPr>
              <a:t> </a:t>
            </a:r>
            <a:r>
              <a:rPr sz="3150" i="1" spc="30" dirty="0">
                <a:latin typeface="Times New Roman"/>
                <a:cs typeface="Times New Roman"/>
              </a:rPr>
              <a:t>v</a:t>
            </a:r>
            <a:r>
              <a:rPr sz="3150" spc="30" dirty="0">
                <a:latin typeface="Times New Roman"/>
                <a:cs typeface="Times New Roman"/>
              </a:rPr>
              <a:t>,</a:t>
            </a:r>
            <a:r>
              <a:rPr sz="3150" spc="-390" dirty="0">
                <a:latin typeface="Times New Roman"/>
                <a:cs typeface="Times New Roman"/>
              </a:rPr>
              <a:t> </a:t>
            </a:r>
            <a:r>
              <a:rPr sz="3150" i="1" spc="80" dirty="0">
                <a:latin typeface="Times New Roman"/>
                <a:cs typeface="Times New Roman"/>
              </a:rPr>
              <a:t>s</a:t>
            </a:r>
            <a:r>
              <a:rPr sz="3150" spc="80" dirty="0">
                <a:latin typeface="Times New Roman"/>
                <a:cs typeface="Times New Roman"/>
              </a:rPr>
              <a:t>)</a:t>
            </a:r>
            <a:r>
              <a:rPr sz="3300" i="1" spc="80" dirty="0">
                <a:latin typeface="Symbol"/>
                <a:cs typeface="Symbol"/>
              </a:rPr>
              <a:t></a:t>
            </a:r>
            <a:r>
              <a:rPr sz="3150" spc="80" dirty="0">
                <a:latin typeface="Times New Roman"/>
                <a:cs typeface="Times New Roman"/>
              </a:rPr>
              <a:t>(</a:t>
            </a:r>
            <a:r>
              <a:rPr sz="3150" i="1" spc="80" dirty="0">
                <a:latin typeface="Times New Roman"/>
                <a:cs typeface="Times New Roman"/>
              </a:rPr>
              <a:t>s</a:t>
            </a:r>
            <a:r>
              <a:rPr sz="3150" spc="80" dirty="0">
                <a:latin typeface="Times New Roman"/>
                <a:cs typeface="Times New Roman"/>
              </a:rPr>
              <a:t>)(</a:t>
            </a:r>
            <a:r>
              <a:rPr sz="3150" i="1" spc="80" dirty="0">
                <a:latin typeface="Times New Roman"/>
                <a:cs typeface="Times New Roman"/>
              </a:rPr>
              <a:t>D</a:t>
            </a:r>
            <a:r>
              <a:rPr sz="3150" spc="80" dirty="0">
                <a:latin typeface="Times New Roman"/>
                <a:cs typeface="Times New Roman"/>
              </a:rPr>
              <a:t>(</a:t>
            </a:r>
            <a:r>
              <a:rPr sz="3150" i="1" spc="80" dirty="0">
                <a:latin typeface="Times New Roman"/>
                <a:cs typeface="Times New Roman"/>
              </a:rPr>
              <a:t>t</a:t>
            </a:r>
            <a:r>
              <a:rPr sz="3150" spc="80" dirty="0">
                <a:latin typeface="Times New Roman"/>
                <a:cs typeface="Times New Roman"/>
              </a:rPr>
              <a:t>)</a:t>
            </a:r>
            <a:r>
              <a:rPr sz="3150" spc="-315" dirty="0">
                <a:latin typeface="Times New Roman"/>
                <a:cs typeface="Times New Roman"/>
              </a:rPr>
              <a:t> </a:t>
            </a:r>
            <a:r>
              <a:rPr sz="3150" spc="85" dirty="0">
                <a:latin typeface="Symbol"/>
                <a:cs typeface="Symbol"/>
              </a:rPr>
              <a:t></a:t>
            </a:r>
            <a:r>
              <a:rPr sz="3150" spc="-290" dirty="0">
                <a:latin typeface="Times New Roman"/>
                <a:cs typeface="Times New Roman"/>
              </a:rPr>
              <a:t> </a:t>
            </a:r>
            <a:r>
              <a:rPr sz="3150" i="1" spc="-35" dirty="0">
                <a:latin typeface="Times New Roman"/>
                <a:cs typeface="Times New Roman"/>
              </a:rPr>
              <a:t>w</a:t>
            </a:r>
            <a:r>
              <a:rPr sz="2700" i="1" spc="-52" baseline="-24691" dirty="0">
                <a:latin typeface="Times New Roman"/>
                <a:cs typeface="Times New Roman"/>
              </a:rPr>
              <a:t>v</a:t>
            </a:r>
            <a:r>
              <a:rPr sz="2700" i="1" spc="-142" baseline="-24691" dirty="0">
                <a:latin typeface="Times New Roman"/>
                <a:cs typeface="Times New Roman"/>
              </a:rPr>
              <a:t> </a:t>
            </a:r>
            <a:r>
              <a:rPr sz="3150" spc="55" dirty="0">
                <a:latin typeface="Times New Roman"/>
                <a:cs typeface="Times New Roman"/>
              </a:rPr>
              <a:t>(</a:t>
            </a:r>
            <a:r>
              <a:rPr sz="3150" i="1" spc="55" dirty="0">
                <a:latin typeface="Times New Roman"/>
                <a:cs typeface="Times New Roman"/>
              </a:rPr>
              <a:t>s</a:t>
            </a:r>
            <a:r>
              <a:rPr sz="3150" spc="55" dirty="0">
                <a:latin typeface="Times New Roman"/>
                <a:cs typeface="Times New Roman"/>
              </a:rPr>
              <a:t>))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140" y="900811"/>
            <a:ext cx="8607425" cy="148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Tỉ lệ </a:t>
            </a:r>
            <a:r>
              <a:rPr sz="3200" b="1" dirty="0">
                <a:latin typeface="Times New Roman"/>
                <a:cs typeface="Times New Roman"/>
              </a:rPr>
              <a:t>giảm </a:t>
            </a:r>
            <a:r>
              <a:rPr sz="3200" b="1" spc="-5" dirty="0">
                <a:latin typeface="Times New Roman"/>
                <a:cs typeface="Times New Roman"/>
              </a:rPr>
              <a:t>hoặc tăng trọng </a:t>
            </a:r>
            <a:r>
              <a:rPr sz="3200" b="1" dirty="0">
                <a:latin typeface="Times New Roman"/>
                <a:cs typeface="Times New Roman"/>
              </a:rPr>
              <a:t>số sẽ </a:t>
            </a:r>
            <a:r>
              <a:rPr sz="3200" b="1" spc="-5" dirty="0">
                <a:latin typeface="Times New Roman"/>
                <a:cs typeface="Times New Roman"/>
              </a:rPr>
              <a:t>nhỏ dần </a:t>
            </a:r>
            <a:r>
              <a:rPr sz="3200" b="1" dirty="0">
                <a:latin typeface="Times New Roman"/>
                <a:cs typeface="Times New Roman"/>
              </a:rPr>
              <a:t>theo  thời gian </a:t>
            </a:r>
            <a:r>
              <a:rPr sz="3200" b="1" spc="-5" dirty="0">
                <a:latin typeface="Times New Roman"/>
                <a:cs typeface="Times New Roman"/>
              </a:rPr>
              <a:t>và khoảng </a:t>
            </a:r>
            <a:r>
              <a:rPr sz="3200" b="1" dirty="0">
                <a:latin typeface="Times New Roman"/>
                <a:cs typeface="Times New Roman"/>
              </a:rPr>
              <a:t>cách sai số </a:t>
            </a:r>
            <a:r>
              <a:rPr sz="3200" b="1" spc="-5" dirty="0">
                <a:latin typeface="Times New Roman"/>
                <a:cs typeface="Times New Roman"/>
              </a:rPr>
              <a:t>giữa vector </a:t>
            </a:r>
            <a:r>
              <a:rPr sz="3200" b="1" spc="-10" dirty="0">
                <a:latin typeface="Times New Roman"/>
                <a:cs typeface="Times New Roman"/>
              </a:rPr>
              <a:t>đầu  </a:t>
            </a:r>
            <a:r>
              <a:rPr sz="3200" b="1" spc="5" dirty="0">
                <a:latin typeface="Times New Roman"/>
                <a:cs typeface="Times New Roman"/>
              </a:rPr>
              <a:t>vào </a:t>
            </a:r>
            <a:r>
              <a:rPr sz="3200" b="1" dirty="0">
                <a:latin typeface="Times New Roman"/>
                <a:cs typeface="Times New Roman"/>
              </a:rPr>
              <a:t>và vector trọng số với công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thức: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7757"/>
            <a:ext cx="8302625" cy="461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Vì </a:t>
            </a:r>
            <a:r>
              <a:rPr sz="3200" b="1" spc="-5" dirty="0">
                <a:latin typeface="Times New Roman"/>
                <a:cs typeface="Times New Roman"/>
              </a:rPr>
              <a:t>mạng Kohonen được huấn luyện </a:t>
            </a:r>
            <a:r>
              <a:rPr sz="3200" b="1" spc="-10" dirty="0">
                <a:latin typeface="Times New Roman"/>
                <a:cs typeface="Times New Roman"/>
              </a:rPr>
              <a:t>dựa </a:t>
            </a:r>
            <a:r>
              <a:rPr sz="3200" b="1" dirty="0">
                <a:latin typeface="Times New Roman"/>
                <a:cs typeface="Times New Roman"/>
              </a:rPr>
              <a:t>vào  sự kích </a:t>
            </a:r>
            <a:r>
              <a:rPr sz="3200" b="1" spc="-5" dirty="0">
                <a:latin typeface="Times New Roman"/>
                <a:cs typeface="Times New Roman"/>
              </a:rPr>
              <a:t>hoạt </a:t>
            </a:r>
            <a:r>
              <a:rPr sz="3200" b="1" spc="-10" dirty="0">
                <a:latin typeface="Times New Roman"/>
                <a:cs typeface="Times New Roman"/>
              </a:rPr>
              <a:t>địa </a:t>
            </a:r>
            <a:r>
              <a:rPr sz="3200" b="1" spc="-5" dirty="0">
                <a:latin typeface="Times New Roman"/>
                <a:cs typeface="Times New Roman"/>
              </a:rPr>
              <a:t>phương và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nơ </a:t>
            </a:r>
            <a:r>
              <a:rPr sz="3200" b="1" dirty="0">
                <a:latin typeface="Times New Roman"/>
                <a:cs typeface="Times New Roman"/>
              </a:rPr>
              <a:t>ron </a:t>
            </a:r>
            <a:r>
              <a:rPr sz="3200" b="1" spc="-5" dirty="0">
                <a:latin typeface="Times New Roman"/>
                <a:cs typeface="Times New Roman"/>
              </a:rPr>
              <a:t>lân  </a:t>
            </a:r>
            <a:r>
              <a:rPr sz="3200" b="1" spc="5" dirty="0">
                <a:latin typeface="Times New Roman"/>
                <a:cs typeface="Times New Roman"/>
              </a:rPr>
              <a:t>cận </a:t>
            </a:r>
            <a:r>
              <a:rPr sz="3200" b="1" dirty="0">
                <a:latin typeface="Times New Roman"/>
                <a:cs typeface="Times New Roman"/>
              </a:rPr>
              <a:t>nên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đối tượng </a:t>
            </a:r>
            <a:r>
              <a:rPr sz="3200" b="1" dirty="0">
                <a:latin typeface="Times New Roman"/>
                <a:cs typeface="Times New Roman"/>
              </a:rPr>
              <a:t>gần </a:t>
            </a:r>
            <a:r>
              <a:rPr sz="3200" b="1" spc="-5" dirty="0">
                <a:latin typeface="Times New Roman"/>
                <a:cs typeface="Times New Roman"/>
              </a:rPr>
              <a:t>nhau </a:t>
            </a:r>
            <a:r>
              <a:rPr sz="3200" b="1" spc="-10" dirty="0">
                <a:latin typeface="Times New Roman"/>
                <a:cs typeface="Times New Roman"/>
              </a:rPr>
              <a:t>sẽ </a:t>
            </a:r>
            <a:r>
              <a:rPr sz="3200" b="1" dirty="0">
                <a:latin typeface="Times New Roman"/>
                <a:cs typeface="Times New Roman"/>
              </a:rPr>
              <a:t>kích </a:t>
            </a:r>
            <a:r>
              <a:rPr sz="3200" b="1" spc="-5" dirty="0">
                <a:latin typeface="Times New Roman"/>
                <a:cs typeface="Times New Roman"/>
              </a:rPr>
              <a:t>hoạt 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nơ </a:t>
            </a:r>
            <a:r>
              <a:rPr sz="3200" b="1" spc="5" dirty="0">
                <a:latin typeface="Times New Roman"/>
                <a:cs typeface="Times New Roman"/>
              </a:rPr>
              <a:t>ron gần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nhau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4650">
              <a:latin typeface="Times New Roman"/>
              <a:cs typeface="Times New Roman"/>
            </a:endParaRPr>
          </a:p>
          <a:p>
            <a:pPr marL="355600" marR="5715" indent="-343535" algn="just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Khi </a:t>
            </a:r>
            <a:r>
              <a:rPr sz="3200" b="1" spc="-5" dirty="0">
                <a:latin typeface="Times New Roman"/>
                <a:cs typeface="Times New Roman"/>
              </a:rPr>
              <a:t>chuyển một </a:t>
            </a:r>
            <a:r>
              <a:rPr sz="3200" b="1" dirty="0">
                <a:latin typeface="Times New Roman"/>
                <a:cs typeface="Times New Roman"/>
              </a:rPr>
              <a:t>tín </a:t>
            </a:r>
            <a:r>
              <a:rPr sz="3200" b="1" spc="-5" dirty="0">
                <a:latin typeface="Times New Roman"/>
                <a:cs typeface="Times New Roman"/>
              </a:rPr>
              <a:t>hiệu đầu </a:t>
            </a:r>
            <a:r>
              <a:rPr sz="3200" b="1" dirty="0">
                <a:latin typeface="Times New Roman"/>
                <a:cs typeface="Times New Roman"/>
              </a:rPr>
              <a:t>vào vào </a:t>
            </a:r>
            <a:r>
              <a:rPr sz="3200" b="1" spc="-5" dirty="0">
                <a:latin typeface="Times New Roman"/>
                <a:cs typeface="Times New Roman"/>
              </a:rPr>
              <a:t>mạng  </a:t>
            </a:r>
            <a:r>
              <a:rPr sz="3200" b="1" dirty="0">
                <a:latin typeface="Times New Roman"/>
                <a:cs typeface="Times New Roman"/>
              </a:rPr>
              <a:t>thì </a:t>
            </a:r>
            <a:r>
              <a:rPr sz="3200" b="1" spc="-5" dirty="0">
                <a:latin typeface="Times New Roman"/>
                <a:cs typeface="Times New Roman"/>
              </a:rPr>
              <a:t>một vùng nơ </a:t>
            </a:r>
            <a:r>
              <a:rPr sz="3200" b="1" dirty="0">
                <a:latin typeface="Times New Roman"/>
                <a:cs typeface="Times New Roman"/>
              </a:rPr>
              <a:t>ron sẽ </a:t>
            </a:r>
            <a:r>
              <a:rPr sz="3200" b="1" spc="-5" dirty="0">
                <a:latin typeface="Times New Roman"/>
                <a:cs typeface="Times New Roman"/>
              </a:rPr>
              <a:t>được kích hoạt cho  chúng ta thấy tín hiệu </a:t>
            </a:r>
            <a:r>
              <a:rPr sz="3200" b="1" dirty="0">
                <a:latin typeface="Times New Roman"/>
                <a:cs typeface="Times New Roman"/>
              </a:rPr>
              <a:t>đầu vào này </a:t>
            </a:r>
            <a:r>
              <a:rPr sz="3200" b="1" spc="-5" dirty="0">
                <a:latin typeface="Times New Roman"/>
                <a:cs typeface="Times New Roman"/>
              </a:rPr>
              <a:t>thuộc  </a:t>
            </a:r>
            <a:r>
              <a:rPr sz="3200" b="1" dirty="0">
                <a:latin typeface="Times New Roman"/>
                <a:cs typeface="Times New Roman"/>
              </a:rPr>
              <a:t>vùng </a:t>
            </a:r>
            <a:r>
              <a:rPr sz="3200" b="1" spc="-5" dirty="0">
                <a:latin typeface="Times New Roman"/>
                <a:cs typeface="Times New Roman"/>
              </a:rPr>
              <a:t>dữ </a:t>
            </a:r>
            <a:r>
              <a:rPr sz="3200" b="1" dirty="0">
                <a:latin typeface="Times New Roman"/>
                <a:cs typeface="Times New Roman"/>
              </a:rPr>
              <a:t>liệu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nào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77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340" y="1998091"/>
            <a:ext cx="7578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CHƯƠNG </a:t>
            </a:r>
            <a:r>
              <a:rPr sz="40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7. </a:t>
            </a:r>
            <a:r>
              <a:rPr sz="40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NÉN DỮ </a:t>
            </a:r>
            <a:r>
              <a:rPr sz="40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LIỆU</a:t>
            </a:r>
            <a:r>
              <a:rPr sz="4000" b="1" spc="4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ẢNH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78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6234"/>
            <a:ext cx="8303259" cy="397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70534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Nén </a:t>
            </a:r>
            <a:r>
              <a:rPr sz="3600" b="1" dirty="0">
                <a:latin typeface="Times New Roman"/>
                <a:cs typeface="Times New Roman"/>
              </a:rPr>
              <a:t>dữ liệu </a:t>
            </a:r>
            <a:r>
              <a:rPr sz="3600" b="1" spc="-5" dirty="0">
                <a:latin typeface="Times New Roman"/>
                <a:cs typeface="Times New Roman"/>
              </a:rPr>
              <a:t>là nhằm </a:t>
            </a:r>
            <a:r>
              <a:rPr sz="3600" b="1" dirty="0">
                <a:latin typeface="Times New Roman"/>
                <a:cs typeface="Times New Roman"/>
              </a:rPr>
              <a:t>giảm </a:t>
            </a:r>
            <a:r>
              <a:rPr sz="3600" b="1" spc="-5" dirty="0">
                <a:latin typeface="Times New Roman"/>
                <a:cs typeface="Times New Roman"/>
              </a:rPr>
              <a:t>thông tin </a:t>
            </a:r>
            <a:r>
              <a:rPr sz="3600" b="1" dirty="0">
                <a:latin typeface="Times New Roman"/>
                <a:cs typeface="Times New Roman"/>
              </a:rPr>
              <a:t>“dư  thừa” trong dữ </a:t>
            </a:r>
            <a:r>
              <a:rPr sz="3600" b="1" spc="-5" dirty="0">
                <a:latin typeface="Times New Roman"/>
                <a:cs typeface="Times New Roman"/>
              </a:rPr>
              <a:t>liệu </a:t>
            </a:r>
            <a:r>
              <a:rPr sz="3600" b="1" dirty="0">
                <a:latin typeface="Times New Roman"/>
                <a:cs typeface="Times New Roman"/>
              </a:rPr>
              <a:t>gốc </a:t>
            </a:r>
            <a:r>
              <a:rPr sz="3600" b="1" spc="-5" dirty="0">
                <a:latin typeface="Times New Roman"/>
                <a:cs typeface="Times New Roman"/>
              </a:rPr>
              <a:t>nhằm </a:t>
            </a:r>
            <a:r>
              <a:rPr sz="3600" b="1" dirty="0">
                <a:latin typeface="Times New Roman"/>
                <a:cs typeface="Times New Roman"/>
              </a:rPr>
              <a:t>thu </a:t>
            </a:r>
            <a:r>
              <a:rPr sz="3600" b="1" spc="-5" dirty="0">
                <a:latin typeface="Times New Roman"/>
                <a:cs typeface="Times New Roman"/>
              </a:rPr>
              <a:t>được  </a:t>
            </a:r>
            <a:r>
              <a:rPr sz="3600" b="1" dirty="0">
                <a:latin typeface="Times New Roman"/>
                <a:cs typeface="Times New Roman"/>
              </a:rPr>
              <a:t>lượng </a:t>
            </a:r>
            <a:r>
              <a:rPr sz="3600" b="1" spc="-5" dirty="0">
                <a:latin typeface="Times New Roman"/>
                <a:cs typeface="Times New Roman"/>
              </a:rPr>
              <a:t>thông tin </a:t>
            </a:r>
            <a:r>
              <a:rPr sz="3600" b="1" dirty="0">
                <a:latin typeface="Times New Roman"/>
                <a:cs typeface="Times New Roman"/>
              </a:rPr>
              <a:t>nhỏ </a:t>
            </a:r>
            <a:r>
              <a:rPr sz="3600" b="1" spc="-5" dirty="0">
                <a:latin typeface="Times New Roman"/>
                <a:cs typeface="Times New Roman"/>
              </a:rPr>
              <a:t>hơn </a:t>
            </a:r>
            <a:r>
              <a:rPr sz="3600" b="1" dirty="0">
                <a:latin typeface="Times New Roman"/>
                <a:cs typeface="Times New Roman"/>
              </a:rPr>
              <a:t>dữ </a:t>
            </a:r>
            <a:r>
              <a:rPr sz="3600" b="1" spc="-5" dirty="0">
                <a:latin typeface="Times New Roman"/>
                <a:cs typeface="Times New Roman"/>
              </a:rPr>
              <a:t>liệu</a:t>
            </a:r>
            <a:r>
              <a:rPr sz="3600" b="1" spc="-5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gốc</a:t>
            </a:r>
            <a:endParaRPr sz="3600">
              <a:latin typeface="Times New Roman"/>
              <a:cs typeface="Times New Roman"/>
            </a:endParaRPr>
          </a:p>
          <a:p>
            <a:pPr marL="469900" marR="5080" indent="-457834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470534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Nhìn chung với </a:t>
            </a:r>
            <a:r>
              <a:rPr sz="3600" b="1" dirty="0">
                <a:latin typeface="Times New Roman"/>
                <a:cs typeface="Times New Roman"/>
              </a:rPr>
              <a:t>dữ </a:t>
            </a:r>
            <a:r>
              <a:rPr sz="3600" b="1" spc="-5" dirty="0">
                <a:latin typeface="Times New Roman"/>
                <a:cs typeface="Times New Roman"/>
              </a:rPr>
              <a:t>liệu </a:t>
            </a:r>
            <a:r>
              <a:rPr sz="3600" b="1" dirty="0">
                <a:latin typeface="Times New Roman"/>
                <a:cs typeface="Times New Roman"/>
              </a:rPr>
              <a:t>ảnh các thuật  toán </a:t>
            </a:r>
            <a:r>
              <a:rPr sz="3600" b="1" spc="-5" dirty="0">
                <a:latin typeface="Times New Roman"/>
                <a:cs typeface="Times New Roman"/>
              </a:rPr>
              <a:t>nén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thường đặt hiệu </a:t>
            </a:r>
            <a:r>
              <a:rPr sz="3600" b="1" dirty="0">
                <a:latin typeface="Times New Roman"/>
                <a:cs typeface="Times New Roman"/>
              </a:rPr>
              <a:t>quả </a:t>
            </a:r>
            <a:r>
              <a:rPr sz="3600" b="1" spc="-5" dirty="0">
                <a:latin typeface="Times New Roman"/>
                <a:cs typeface="Times New Roman"/>
              </a:rPr>
              <a:t>10:1,  </a:t>
            </a:r>
            <a:r>
              <a:rPr sz="3600" b="1" dirty="0">
                <a:latin typeface="Times New Roman"/>
                <a:cs typeface="Times New Roman"/>
              </a:rPr>
              <a:t>một số </a:t>
            </a:r>
            <a:r>
              <a:rPr sz="3600" b="1" spc="-5" dirty="0">
                <a:latin typeface="Times New Roman"/>
                <a:cs typeface="Times New Roman"/>
              </a:rPr>
              <a:t>cho kết </a:t>
            </a:r>
            <a:r>
              <a:rPr sz="3600" b="1" dirty="0">
                <a:latin typeface="Times New Roman"/>
                <a:cs typeface="Times New Roman"/>
              </a:rPr>
              <a:t>quả cao </a:t>
            </a:r>
            <a:r>
              <a:rPr sz="3600" b="1" spc="-5" dirty="0">
                <a:latin typeface="Times New Roman"/>
                <a:cs typeface="Times New Roman"/>
              </a:rPr>
              <a:t>hơn (vd: </a:t>
            </a:r>
            <a:r>
              <a:rPr sz="3600" b="1" dirty="0">
                <a:latin typeface="Times New Roman"/>
                <a:cs typeface="Times New Roman"/>
              </a:rPr>
              <a:t>thuật  toán fratal cho tỉ số nén</a:t>
            </a:r>
            <a:r>
              <a:rPr sz="3600" b="1" spc="-5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30:1)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79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9281"/>
            <a:ext cx="8299450" cy="4805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thể </a:t>
            </a:r>
            <a:r>
              <a:rPr sz="2800" b="1" dirty="0">
                <a:latin typeface="Times New Roman"/>
                <a:cs typeface="Times New Roman"/>
              </a:rPr>
              <a:t>phân </a:t>
            </a:r>
            <a:r>
              <a:rPr sz="2800" b="1" spc="-5" dirty="0">
                <a:latin typeface="Times New Roman"/>
                <a:cs typeface="Times New Roman"/>
              </a:rPr>
              <a:t>loại các phương </a:t>
            </a:r>
            <a:r>
              <a:rPr sz="2800" b="1" dirty="0">
                <a:latin typeface="Times New Roman"/>
                <a:cs typeface="Times New Roman"/>
              </a:rPr>
              <a:t>pháp </a:t>
            </a:r>
            <a:r>
              <a:rPr sz="2800" b="1" spc="-5" dirty="0">
                <a:latin typeface="Times New Roman"/>
                <a:cs typeface="Times New Roman"/>
              </a:rPr>
              <a:t>nén </a:t>
            </a:r>
            <a:r>
              <a:rPr sz="2800" b="1" dirty="0">
                <a:latin typeface="Times New Roman"/>
                <a:cs typeface="Times New Roman"/>
              </a:rPr>
              <a:t>dữ </a:t>
            </a:r>
            <a:r>
              <a:rPr sz="2800" b="1" spc="-5" dirty="0">
                <a:latin typeface="Times New Roman"/>
                <a:cs typeface="Times New Roman"/>
              </a:rPr>
              <a:t>liệu </a:t>
            </a:r>
            <a:r>
              <a:rPr sz="2800" b="1" dirty="0">
                <a:latin typeface="Times New Roman"/>
                <a:cs typeface="Times New Roman"/>
              </a:rPr>
              <a:t>ảnh  </a:t>
            </a:r>
            <a:r>
              <a:rPr sz="2800" b="1" spc="-5" dirty="0">
                <a:latin typeface="Times New Roman"/>
                <a:cs typeface="Times New Roman"/>
              </a:rPr>
              <a:t>theo </a:t>
            </a:r>
            <a:r>
              <a:rPr sz="2800" b="1" dirty="0">
                <a:latin typeface="Times New Roman"/>
                <a:cs typeface="Times New Roman"/>
              </a:rPr>
              <a:t>hai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hướng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Phân loại theo nguyên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lý:</a:t>
            </a:r>
            <a:endParaRPr sz="2800">
              <a:latin typeface="Times New Roman"/>
              <a:cs typeface="Times New Roman"/>
            </a:endParaRPr>
          </a:p>
          <a:p>
            <a:pPr marL="752475" lvl="1" indent="-28321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Nén </a:t>
            </a:r>
            <a:r>
              <a:rPr sz="2800" b="1" spc="-5" dirty="0">
                <a:latin typeface="Times New Roman"/>
                <a:cs typeface="Times New Roman"/>
              </a:rPr>
              <a:t>chính xác (nén </a:t>
            </a:r>
            <a:r>
              <a:rPr sz="2800" b="1" spc="-10" dirty="0">
                <a:latin typeface="Times New Roman"/>
                <a:cs typeface="Times New Roman"/>
              </a:rPr>
              <a:t>không </a:t>
            </a:r>
            <a:r>
              <a:rPr sz="2800" b="1" spc="-5" dirty="0">
                <a:latin typeface="Times New Roman"/>
                <a:cs typeface="Times New Roman"/>
              </a:rPr>
              <a:t>mất </a:t>
            </a:r>
            <a:r>
              <a:rPr sz="2800" b="1" dirty="0">
                <a:latin typeface="Times New Roman"/>
                <a:cs typeface="Times New Roman"/>
              </a:rPr>
              <a:t>thông</a:t>
            </a:r>
            <a:r>
              <a:rPr sz="2800" b="1" spc="6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tin)</a:t>
            </a:r>
            <a:endParaRPr sz="2800">
              <a:latin typeface="Times New Roman"/>
              <a:cs typeface="Times New Roman"/>
            </a:endParaRPr>
          </a:p>
          <a:p>
            <a:pPr marL="283210" marR="1105535" lvl="2" indent="-283210" algn="r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283210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Sau khi </a:t>
            </a:r>
            <a:r>
              <a:rPr sz="2800" b="1" i="1" dirty="0">
                <a:latin typeface="Times New Roman"/>
                <a:cs typeface="Times New Roman"/>
              </a:rPr>
              <a:t>giải </a:t>
            </a:r>
            <a:r>
              <a:rPr sz="2800" b="1" i="1" spc="-10" dirty="0">
                <a:latin typeface="Times New Roman"/>
                <a:cs typeface="Times New Roman"/>
              </a:rPr>
              <a:t>nén </a:t>
            </a:r>
            <a:r>
              <a:rPr sz="2800" b="1" i="1" spc="-5" dirty="0">
                <a:latin typeface="Times New Roman"/>
                <a:cs typeface="Times New Roman"/>
              </a:rPr>
              <a:t>ta thu được dữ liệu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gốc</a:t>
            </a:r>
            <a:endParaRPr sz="2800">
              <a:latin typeface="Times New Roman"/>
              <a:cs typeface="Times New Roman"/>
            </a:endParaRPr>
          </a:p>
          <a:p>
            <a:pPr marL="752475" marR="1033780" lvl="1" indent="-753110" algn="r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Nén không </a:t>
            </a:r>
            <a:r>
              <a:rPr sz="2800" b="1" spc="-5" dirty="0">
                <a:latin typeface="Times New Roman"/>
                <a:cs typeface="Times New Roman"/>
              </a:rPr>
              <a:t>bảo </a:t>
            </a:r>
            <a:r>
              <a:rPr sz="2800" b="1" dirty="0">
                <a:latin typeface="Times New Roman"/>
                <a:cs typeface="Times New Roman"/>
              </a:rPr>
              <a:t>toàn </a:t>
            </a:r>
            <a:r>
              <a:rPr sz="2800" b="1" spc="-5" dirty="0">
                <a:latin typeface="Times New Roman"/>
                <a:cs typeface="Times New Roman"/>
              </a:rPr>
              <a:t>(nén có mất </a:t>
            </a:r>
            <a:r>
              <a:rPr sz="2800" b="1" dirty="0">
                <a:latin typeface="Times New Roman"/>
                <a:cs typeface="Times New Roman"/>
              </a:rPr>
              <a:t>thông</a:t>
            </a:r>
            <a:r>
              <a:rPr sz="2800" b="1" spc="5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tin)</a:t>
            </a:r>
            <a:endParaRPr sz="2800">
              <a:latin typeface="Times New Roman"/>
              <a:cs typeface="Times New Roman"/>
            </a:endParaRPr>
          </a:p>
          <a:p>
            <a:pPr marL="1213485" marR="34925" lvl="2" indent="-22860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1268095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Sau </a:t>
            </a:r>
            <a:r>
              <a:rPr sz="2800" b="1" i="1" dirty="0">
                <a:latin typeface="Times New Roman"/>
                <a:cs typeface="Times New Roman"/>
              </a:rPr>
              <a:t>giải </a:t>
            </a:r>
            <a:r>
              <a:rPr sz="2800" b="1" i="1" spc="-10" dirty="0">
                <a:latin typeface="Times New Roman"/>
                <a:cs typeface="Times New Roman"/>
              </a:rPr>
              <a:t>nén </a:t>
            </a:r>
            <a:r>
              <a:rPr sz="2800" b="1" i="1" spc="-5" dirty="0">
                <a:latin typeface="Times New Roman"/>
                <a:cs typeface="Times New Roman"/>
              </a:rPr>
              <a:t>không thu được hoàn toàn dữ liệu  </a:t>
            </a:r>
            <a:r>
              <a:rPr sz="2800" b="1" i="1" dirty="0">
                <a:latin typeface="Times New Roman"/>
                <a:cs typeface="Times New Roman"/>
              </a:rPr>
              <a:t>gốc</a:t>
            </a:r>
            <a:endParaRPr sz="2800">
              <a:latin typeface="Times New Roman"/>
              <a:cs typeface="Times New Roman"/>
            </a:endParaRPr>
          </a:p>
          <a:p>
            <a:pPr marL="1213485" marR="454025" lvl="2" indent="-2286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1268095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Lợi dụng khả năng </a:t>
            </a:r>
            <a:r>
              <a:rPr sz="2800" b="1" i="1" spc="-10" dirty="0">
                <a:latin typeface="Times New Roman"/>
                <a:cs typeface="Times New Roman"/>
              </a:rPr>
              <a:t>có </a:t>
            </a:r>
            <a:r>
              <a:rPr sz="2800" b="1" i="1" spc="-5" dirty="0">
                <a:latin typeface="Times New Roman"/>
                <a:cs typeface="Times New Roman"/>
              </a:rPr>
              <a:t>hạn </a:t>
            </a:r>
            <a:r>
              <a:rPr sz="2800" b="1" i="1" spc="-10" dirty="0">
                <a:latin typeface="Times New Roman"/>
                <a:cs typeface="Times New Roman"/>
              </a:rPr>
              <a:t>của </a:t>
            </a:r>
            <a:r>
              <a:rPr sz="2800" b="1" i="1" spc="-5" dirty="0">
                <a:latin typeface="Times New Roman"/>
                <a:cs typeface="Times New Roman"/>
              </a:rPr>
              <a:t>mắt người </a:t>
            </a:r>
            <a:r>
              <a:rPr sz="2800" b="1" i="1" dirty="0">
                <a:latin typeface="Times New Roman"/>
                <a:cs typeface="Times New Roman"/>
              </a:rPr>
              <a:t>để  </a:t>
            </a:r>
            <a:r>
              <a:rPr sz="2800" b="1" i="1" spc="-5" dirty="0">
                <a:latin typeface="Times New Roman"/>
                <a:cs typeface="Times New Roman"/>
              </a:rPr>
              <a:t>loại bỏ dữ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liệu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80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100076"/>
            <a:ext cx="8334375" cy="617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57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5600" algn="l"/>
              </a:tabLst>
            </a:pPr>
            <a:r>
              <a:rPr sz="2600" b="1" dirty="0">
                <a:latin typeface="Times New Roman"/>
                <a:cs typeface="Times New Roman"/>
              </a:rPr>
              <a:t>Phân loại theo cách thức thực </a:t>
            </a:r>
            <a:r>
              <a:rPr sz="2600" b="1" spc="-5" dirty="0">
                <a:latin typeface="Times New Roman"/>
                <a:cs typeface="Times New Roman"/>
              </a:rPr>
              <a:t>hiện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nén:</a:t>
            </a:r>
            <a:endParaRPr sz="2600">
              <a:latin typeface="Times New Roman"/>
              <a:cs typeface="Times New Roman"/>
            </a:endParaRPr>
          </a:p>
          <a:p>
            <a:pPr marL="584200" marR="1481455" lvl="1" indent="-114935">
              <a:lnSpc>
                <a:spcPct val="100000"/>
              </a:lnSpc>
              <a:spcBef>
                <a:spcPts val="620"/>
              </a:spcBef>
              <a:buSzPct val="96153"/>
              <a:buFont typeface="Wingdings"/>
              <a:buChar char=""/>
              <a:tabLst>
                <a:tab pos="733425" algn="l"/>
              </a:tabLst>
            </a:pPr>
            <a:r>
              <a:rPr sz="2600" b="1" dirty="0">
                <a:latin typeface="Times New Roman"/>
                <a:cs typeface="Times New Roman"/>
              </a:rPr>
              <a:t>Phương pháp </a:t>
            </a:r>
            <a:r>
              <a:rPr sz="2600" b="1" spc="-5" dirty="0">
                <a:latin typeface="Times New Roman"/>
                <a:cs typeface="Times New Roman"/>
              </a:rPr>
              <a:t>nén không </a:t>
            </a:r>
            <a:r>
              <a:rPr sz="2600" b="1" dirty="0">
                <a:latin typeface="Times New Roman"/>
                <a:cs typeface="Times New Roman"/>
              </a:rPr>
              <a:t>gian (Spatial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Data  Compression)</a:t>
            </a:r>
            <a:endParaRPr sz="2600">
              <a:latin typeface="Times New Roman"/>
              <a:cs typeface="Times New Roman"/>
            </a:endParaRPr>
          </a:p>
          <a:p>
            <a:pPr marL="1248410" lvl="2" indent="-264160">
              <a:lnSpc>
                <a:spcPct val="100000"/>
              </a:lnSpc>
              <a:spcBef>
                <a:spcPts val="630"/>
              </a:spcBef>
              <a:buSzPct val="96153"/>
              <a:buFont typeface="Wingdings"/>
              <a:buChar char=""/>
              <a:tabLst>
                <a:tab pos="1249045" algn="l"/>
              </a:tabLst>
            </a:pPr>
            <a:r>
              <a:rPr sz="2600" b="1" i="1" dirty="0">
                <a:latin typeface="Times New Roman"/>
                <a:cs typeface="Times New Roman"/>
              </a:rPr>
              <a:t>Thực </a:t>
            </a:r>
            <a:r>
              <a:rPr sz="2600" b="1" i="1" spc="-5" dirty="0">
                <a:latin typeface="Times New Roman"/>
                <a:cs typeface="Times New Roman"/>
              </a:rPr>
              <a:t>hiện nén </a:t>
            </a:r>
            <a:r>
              <a:rPr sz="2600" b="1" i="1" dirty="0">
                <a:latin typeface="Times New Roman"/>
                <a:cs typeface="Times New Roman"/>
              </a:rPr>
              <a:t>bằng các mẫu ảnh trong không</a:t>
            </a:r>
            <a:r>
              <a:rPr sz="2600" b="1" i="1" spc="-85" dirty="0">
                <a:latin typeface="Times New Roman"/>
                <a:cs typeface="Times New Roman"/>
              </a:rPr>
              <a:t> </a:t>
            </a:r>
            <a:r>
              <a:rPr sz="2600" b="1" i="1" dirty="0">
                <a:latin typeface="Times New Roman"/>
                <a:cs typeface="Times New Roman"/>
              </a:rPr>
              <a:t>gian</a:t>
            </a:r>
            <a:endParaRPr sz="2600">
              <a:latin typeface="Times New Roman"/>
              <a:cs typeface="Times New Roman"/>
            </a:endParaRPr>
          </a:p>
          <a:p>
            <a:pPr marL="732790" lvl="1" indent="-263525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733425" algn="l"/>
              </a:tabLst>
            </a:pPr>
            <a:r>
              <a:rPr sz="2600" b="1" dirty="0">
                <a:latin typeface="Times New Roman"/>
                <a:cs typeface="Times New Roman"/>
              </a:rPr>
              <a:t>Phương pháp </a:t>
            </a:r>
            <a:r>
              <a:rPr sz="2600" b="1" spc="-5" dirty="0">
                <a:latin typeface="Times New Roman"/>
                <a:cs typeface="Times New Roman"/>
              </a:rPr>
              <a:t>sử </a:t>
            </a:r>
            <a:r>
              <a:rPr sz="2600" b="1" dirty="0">
                <a:latin typeface="Times New Roman"/>
                <a:cs typeface="Times New Roman"/>
              </a:rPr>
              <a:t>dụng </a:t>
            </a:r>
            <a:r>
              <a:rPr sz="2600" b="1" spc="-5" dirty="0">
                <a:latin typeface="Times New Roman"/>
                <a:cs typeface="Times New Roman"/>
              </a:rPr>
              <a:t>biến đổi </a:t>
            </a:r>
            <a:r>
              <a:rPr sz="2600" b="1" dirty="0">
                <a:latin typeface="Times New Roman"/>
                <a:cs typeface="Times New Roman"/>
              </a:rPr>
              <a:t>(Transform</a:t>
            </a:r>
            <a:r>
              <a:rPr sz="2600" b="1" spc="-8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Coding)</a:t>
            </a:r>
            <a:endParaRPr sz="2600">
              <a:latin typeface="Times New Roman"/>
              <a:cs typeface="Times New Roman"/>
            </a:endParaRPr>
          </a:p>
          <a:p>
            <a:pPr marL="1248410" lvl="2" indent="-264160">
              <a:lnSpc>
                <a:spcPct val="100000"/>
              </a:lnSpc>
              <a:spcBef>
                <a:spcPts val="620"/>
              </a:spcBef>
              <a:buSzPct val="96153"/>
              <a:buFont typeface="Wingdings"/>
              <a:buChar char=""/>
              <a:tabLst>
                <a:tab pos="1249045" algn="l"/>
              </a:tabLst>
            </a:pPr>
            <a:r>
              <a:rPr sz="2600" b="1" i="1" dirty="0">
                <a:latin typeface="Times New Roman"/>
                <a:cs typeface="Times New Roman"/>
              </a:rPr>
              <a:t>Bao </a:t>
            </a:r>
            <a:r>
              <a:rPr sz="2600" b="1" i="1" spc="5" dirty="0">
                <a:latin typeface="Times New Roman"/>
                <a:cs typeface="Times New Roman"/>
              </a:rPr>
              <a:t>gồm </a:t>
            </a:r>
            <a:r>
              <a:rPr sz="2600" b="1" i="1" dirty="0">
                <a:latin typeface="Times New Roman"/>
                <a:cs typeface="Times New Roman"/>
              </a:rPr>
              <a:t>các phép biến đổi ảnh</a:t>
            </a:r>
            <a:r>
              <a:rPr sz="2600" b="1" i="1" spc="-120" dirty="0">
                <a:latin typeface="Times New Roman"/>
                <a:cs typeface="Times New Roman"/>
              </a:rPr>
              <a:t> </a:t>
            </a:r>
            <a:r>
              <a:rPr sz="2600" b="1" i="1" dirty="0">
                <a:latin typeface="Times New Roman"/>
                <a:cs typeface="Times New Roman"/>
              </a:rPr>
              <a:t>gốc</a:t>
            </a:r>
            <a:endParaRPr sz="2600">
              <a:latin typeface="Times New Roman"/>
              <a:cs typeface="Times New Roman"/>
            </a:endParaRPr>
          </a:p>
          <a:p>
            <a:pPr marL="355600" marR="2816860" indent="-355600" algn="r">
              <a:lnSpc>
                <a:spcPct val="100000"/>
              </a:lnSpc>
              <a:spcBef>
                <a:spcPts val="630"/>
              </a:spcBef>
              <a:buFont typeface="Wingdings"/>
              <a:buChar char=""/>
              <a:tabLst>
                <a:tab pos="355600" algn="l"/>
              </a:tabLst>
            </a:pPr>
            <a:r>
              <a:rPr sz="2600" b="1" dirty="0">
                <a:latin typeface="Times New Roman"/>
                <a:cs typeface="Times New Roman"/>
              </a:rPr>
              <a:t>Phân loại theo </a:t>
            </a:r>
            <a:r>
              <a:rPr sz="2600" b="1" spc="-5" dirty="0">
                <a:latin typeface="Times New Roman"/>
                <a:cs typeface="Times New Roman"/>
              </a:rPr>
              <a:t>triết lý </a:t>
            </a:r>
            <a:r>
              <a:rPr sz="2600" b="1" dirty="0">
                <a:latin typeface="Times New Roman"/>
                <a:cs typeface="Times New Roman"/>
              </a:rPr>
              <a:t>của </a:t>
            </a:r>
            <a:r>
              <a:rPr sz="2600" b="1" spc="-5" dirty="0">
                <a:latin typeface="Times New Roman"/>
                <a:cs typeface="Times New Roman"/>
              </a:rPr>
              <a:t>sự </a:t>
            </a:r>
            <a:r>
              <a:rPr sz="2600" b="1" dirty="0">
                <a:latin typeface="Times New Roman"/>
                <a:cs typeface="Times New Roman"/>
              </a:rPr>
              <a:t>mã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hóa</a:t>
            </a:r>
            <a:endParaRPr sz="2600">
              <a:latin typeface="Times New Roman"/>
              <a:cs typeface="Times New Roman"/>
            </a:endParaRPr>
          </a:p>
          <a:p>
            <a:pPr marL="263525" marR="2844800" lvl="1" indent="-263525" algn="r">
              <a:lnSpc>
                <a:spcPct val="100000"/>
              </a:lnSpc>
              <a:spcBef>
                <a:spcPts val="620"/>
              </a:spcBef>
              <a:buSzPct val="96153"/>
              <a:buFont typeface="Wingdings"/>
              <a:buChar char=""/>
              <a:tabLst>
                <a:tab pos="263525" algn="l"/>
              </a:tabLst>
            </a:pPr>
            <a:r>
              <a:rPr sz="2600" b="1" dirty="0">
                <a:latin typeface="Times New Roman"/>
                <a:cs typeface="Times New Roman"/>
              </a:rPr>
              <a:t>Phương pháp </a:t>
            </a:r>
            <a:r>
              <a:rPr sz="2600" b="1" spc="-5" dirty="0">
                <a:latin typeface="Times New Roman"/>
                <a:cs typeface="Times New Roman"/>
              </a:rPr>
              <a:t>nén </a:t>
            </a:r>
            <a:r>
              <a:rPr sz="2600" b="1" dirty="0">
                <a:latin typeface="Times New Roman"/>
                <a:cs typeface="Times New Roman"/>
              </a:rPr>
              <a:t>thế </a:t>
            </a:r>
            <a:r>
              <a:rPr sz="2600" b="1" spc="-5" dirty="0">
                <a:latin typeface="Times New Roman"/>
                <a:cs typeface="Times New Roman"/>
              </a:rPr>
              <a:t>hệ </a:t>
            </a:r>
            <a:r>
              <a:rPr sz="2600" b="1" dirty="0">
                <a:latin typeface="Times New Roman"/>
                <a:cs typeface="Times New Roman"/>
              </a:rPr>
              <a:t>thứ</a:t>
            </a:r>
            <a:r>
              <a:rPr sz="2600" b="1" spc="-9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nhất</a:t>
            </a:r>
            <a:endParaRPr sz="2600">
              <a:latin typeface="Times New Roman"/>
              <a:cs typeface="Times New Roman"/>
            </a:endParaRPr>
          </a:p>
          <a:p>
            <a:pPr marL="1213485" marR="135890" lvl="2" indent="-22860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1249045" algn="l"/>
              </a:tabLst>
            </a:pPr>
            <a:r>
              <a:rPr sz="2600" b="1" i="1" dirty="0">
                <a:latin typeface="Times New Roman"/>
                <a:cs typeface="Times New Roman"/>
              </a:rPr>
              <a:t>Bao </a:t>
            </a:r>
            <a:r>
              <a:rPr sz="2600" b="1" i="1" spc="5" dirty="0">
                <a:latin typeface="Times New Roman"/>
                <a:cs typeface="Times New Roman"/>
              </a:rPr>
              <a:t>gồm </a:t>
            </a:r>
            <a:r>
              <a:rPr sz="2600" b="1" i="1" dirty="0">
                <a:latin typeface="Times New Roman"/>
                <a:cs typeface="Times New Roman"/>
              </a:rPr>
              <a:t>các phương pháp đơn giản (lấy mẫu,</a:t>
            </a:r>
            <a:r>
              <a:rPr sz="2600" b="1" i="1" spc="-105" dirty="0">
                <a:latin typeface="Times New Roman"/>
                <a:cs typeface="Times New Roman"/>
              </a:rPr>
              <a:t> </a:t>
            </a:r>
            <a:r>
              <a:rPr sz="2600" b="1" i="1" dirty="0">
                <a:latin typeface="Times New Roman"/>
                <a:cs typeface="Times New Roman"/>
              </a:rPr>
              <a:t>gán  từ mã</a:t>
            </a:r>
            <a:r>
              <a:rPr sz="2600" b="1" i="1" spc="-10" dirty="0">
                <a:latin typeface="Times New Roman"/>
                <a:cs typeface="Times New Roman"/>
              </a:rPr>
              <a:t> </a:t>
            </a:r>
            <a:r>
              <a:rPr sz="2600" b="1" i="1" dirty="0">
                <a:latin typeface="Times New Roman"/>
                <a:cs typeface="Times New Roman"/>
              </a:rPr>
              <a:t>hóa)</a:t>
            </a:r>
            <a:endParaRPr sz="2600">
              <a:latin typeface="Times New Roman"/>
              <a:cs typeface="Times New Roman"/>
            </a:endParaRPr>
          </a:p>
          <a:p>
            <a:pPr marL="732790" lvl="1" indent="-263525">
              <a:lnSpc>
                <a:spcPct val="100000"/>
              </a:lnSpc>
              <a:spcBef>
                <a:spcPts val="630"/>
              </a:spcBef>
              <a:buSzPct val="96153"/>
              <a:buFont typeface="Wingdings"/>
              <a:buChar char=""/>
              <a:tabLst>
                <a:tab pos="733425" algn="l"/>
              </a:tabLst>
            </a:pPr>
            <a:r>
              <a:rPr sz="2600" b="1" dirty="0">
                <a:latin typeface="Times New Roman"/>
                <a:cs typeface="Times New Roman"/>
              </a:rPr>
              <a:t>Phương pháp </a:t>
            </a:r>
            <a:r>
              <a:rPr sz="2600" b="1" spc="-5" dirty="0">
                <a:latin typeface="Times New Roman"/>
                <a:cs typeface="Times New Roman"/>
              </a:rPr>
              <a:t>nén </a:t>
            </a:r>
            <a:r>
              <a:rPr sz="2600" b="1" dirty="0">
                <a:latin typeface="Times New Roman"/>
                <a:cs typeface="Times New Roman"/>
              </a:rPr>
              <a:t>thế </a:t>
            </a:r>
            <a:r>
              <a:rPr sz="2600" b="1" spc="-5" dirty="0">
                <a:latin typeface="Times New Roman"/>
                <a:cs typeface="Times New Roman"/>
              </a:rPr>
              <a:t>hệ </a:t>
            </a:r>
            <a:r>
              <a:rPr sz="2600" b="1" dirty="0">
                <a:latin typeface="Times New Roman"/>
                <a:cs typeface="Times New Roman"/>
              </a:rPr>
              <a:t>thứ</a:t>
            </a:r>
            <a:r>
              <a:rPr sz="2600" b="1" spc="-4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hai</a:t>
            </a:r>
            <a:endParaRPr sz="2600">
              <a:latin typeface="Times New Roman"/>
              <a:cs typeface="Times New Roman"/>
            </a:endParaRPr>
          </a:p>
          <a:p>
            <a:pPr marL="1248410" lvl="2" indent="-264160">
              <a:lnSpc>
                <a:spcPct val="100000"/>
              </a:lnSpc>
              <a:spcBef>
                <a:spcPts val="620"/>
              </a:spcBef>
              <a:buSzPct val="96153"/>
              <a:buFont typeface="Wingdings"/>
              <a:buChar char=""/>
              <a:tabLst>
                <a:tab pos="1249045" algn="l"/>
              </a:tabLst>
            </a:pPr>
            <a:r>
              <a:rPr sz="2600" b="1" i="1" spc="-5" dirty="0">
                <a:latin typeface="Times New Roman"/>
                <a:cs typeface="Times New Roman"/>
              </a:rPr>
              <a:t>Dựa </a:t>
            </a:r>
            <a:r>
              <a:rPr sz="2600" b="1" i="1" dirty="0">
                <a:latin typeface="Times New Roman"/>
                <a:cs typeface="Times New Roman"/>
              </a:rPr>
              <a:t>vào độ </a:t>
            </a:r>
            <a:r>
              <a:rPr sz="2600" b="1" i="1" spc="5" dirty="0">
                <a:latin typeface="Times New Roman"/>
                <a:cs typeface="Times New Roman"/>
              </a:rPr>
              <a:t>bão </a:t>
            </a:r>
            <a:r>
              <a:rPr sz="2600" b="1" i="1" dirty="0">
                <a:latin typeface="Times New Roman"/>
                <a:cs typeface="Times New Roman"/>
              </a:rPr>
              <a:t>hòa của tỷ lệ</a:t>
            </a:r>
            <a:r>
              <a:rPr sz="2600" b="1" i="1" spc="-105" dirty="0">
                <a:latin typeface="Times New Roman"/>
                <a:cs typeface="Times New Roman"/>
              </a:rPr>
              <a:t> </a:t>
            </a:r>
            <a:r>
              <a:rPr sz="2600" b="1" i="1" spc="-5" dirty="0">
                <a:latin typeface="Times New Roman"/>
                <a:cs typeface="Times New Roman"/>
              </a:rPr>
              <a:t>nén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81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6443980" cy="412242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pháp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nén thế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hệ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thứ</a:t>
            </a:r>
            <a:r>
              <a:rPr sz="3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nhất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mã </a:t>
            </a:r>
            <a:r>
              <a:rPr sz="3200" b="1" dirty="0">
                <a:latin typeface="Times New Roman"/>
                <a:cs typeface="Times New Roman"/>
              </a:rPr>
              <a:t>hóa loạt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dài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</a:t>
            </a:r>
            <a:r>
              <a:rPr sz="3200" b="1" dirty="0">
                <a:latin typeface="Times New Roman"/>
                <a:cs typeface="Times New Roman"/>
              </a:rPr>
              <a:t>mã hóa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Huffman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LZW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</a:t>
            </a:r>
            <a:r>
              <a:rPr sz="3200" b="1" dirty="0">
                <a:latin typeface="Times New Roman"/>
                <a:cs typeface="Times New Roman"/>
              </a:rPr>
              <a:t>mã hóa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khối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</a:t>
            </a:r>
            <a:r>
              <a:rPr sz="3200" b="1" dirty="0">
                <a:latin typeface="Times New Roman"/>
                <a:cs typeface="Times New Roman"/>
              </a:rPr>
              <a:t>thích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nghi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Biến </a:t>
            </a:r>
            <a:r>
              <a:rPr sz="3200" b="1" spc="-5" dirty="0">
                <a:latin typeface="Times New Roman"/>
                <a:cs typeface="Times New Roman"/>
              </a:rPr>
              <a:t>đổi </a:t>
            </a:r>
            <a:r>
              <a:rPr sz="3200" b="1" dirty="0">
                <a:latin typeface="Times New Roman"/>
                <a:cs typeface="Times New Roman"/>
              </a:rPr>
              <a:t>Cosin và chuẩn nén</a:t>
            </a:r>
            <a:r>
              <a:rPr sz="3200" b="1" spc="-114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JPEG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82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035290" cy="45129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pháp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nén thế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hệ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thứ</a:t>
            </a:r>
            <a:r>
              <a:rPr sz="3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hai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</a:t>
            </a:r>
            <a:r>
              <a:rPr sz="3200" b="1" dirty="0">
                <a:latin typeface="Times New Roman"/>
                <a:cs typeface="Times New Roman"/>
              </a:rPr>
              <a:t>Kim tự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tháp</a:t>
            </a:r>
            <a:endParaRPr sz="3200">
              <a:latin typeface="Times New Roman"/>
              <a:cs typeface="Times New Roman"/>
            </a:endParaRPr>
          </a:p>
          <a:p>
            <a:pPr marL="584200" marR="1161415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</a:t>
            </a:r>
            <a:r>
              <a:rPr sz="3200" b="1" dirty="0">
                <a:latin typeface="Times New Roman"/>
                <a:cs typeface="Times New Roman"/>
              </a:rPr>
              <a:t>Kim </a:t>
            </a:r>
            <a:r>
              <a:rPr sz="3200" b="1" spc="-5" dirty="0">
                <a:latin typeface="Times New Roman"/>
                <a:cs typeface="Times New Roman"/>
              </a:rPr>
              <a:t>tự tháp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Laplace  (Laplacian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pyramid)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mã </a:t>
            </a:r>
            <a:r>
              <a:rPr sz="3200" b="1" dirty="0">
                <a:latin typeface="Times New Roman"/>
                <a:cs typeface="Times New Roman"/>
              </a:rPr>
              <a:t>hóa </a:t>
            </a:r>
            <a:r>
              <a:rPr sz="3200" b="1" spc="-5" dirty="0">
                <a:latin typeface="Times New Roman"/>
                <a:cs typeface="Times New Roman"/>
              </a:rPr>
              <a:t>dựa </a:t>
            </a:r>
            <a:r>
              <a:rPr sz="3200" b="1" dirty="0">
                <a:latin typeface="Times New Roman"/>
                <a:cs typeface="Times New Roman"/>
              </a:rPr>
              <a:t>vào </a:t>
            </a:r>
            <a:r>
              <a:rPr sz="3200" b="1" spc="-5" dirty="0">
                <a:latin typeface="Times New Roman"/>
                <a:cs typeface="Times New Roman"/>
              </a:rPr>
              <a:t>biểu diễn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ảnh</a:t>
            </a:r>
            <a:endParaRPr sz="3200">
              <a:latin typeface="Times New Roman"/>
              <a:cs typeface="Times New Roman"/>
            </a:endParaRPr>
          </a:p>
          <a:p>
            <a:pPr marL="584200" marR="440055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</a:t>
            </a:r>
            <a:r>
              <a:rPr sz="3200" b="1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</a:t>
            </a:r>
            <a:r>
              <a:rPr sz="3200" b="1" spc="-10" dirty="0">
                <a:latin typeface="Times New Roman"/>
                <a:cs typeface="Times New Roman"/>
              </a:rPr>
              <a:t>dựa </a:t>
            </a:r>
            <a:r>
              <a:rPr sz="3200" b="1" dirty="0">
                <a:latin typeface="Times New Roman"/>
                <a:cs typeface="Times New Roman"/>
              </a:rPr>
              <a:t>vào vùng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gia  tăng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tách-hợp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83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854710"/>
            <a:ext cx="8606790" cy="4210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900" algn="l"/>
              </a:tabLst>
            </a:pPr>
            <a:r>
              <a:rPr sz="4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pháp </a:t>
            </a:r>
            <a:r>
              <a:rPr sz="4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mã </a:t>
            </a:r>
            <a:r>
              <a:rPr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hóa loạt </a:t>
            </a:r>
            <a:r>
              <a:rPr sz="4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dài</a:t>
            </a:r>
            <a:r>
              <a:rPr sz="4000" b="1" spc="3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(RLC-</a:t>
            </a:r>
            <a:endParaRPr sz="4000">
              <a:latin typeface="Times New Roman"/>
              <a:cs typeface="Times New Roman"/>
            </a:endParaRPr>
          </a:p>
          <a:p>
            <a:pPr marL="469900" algn="just">
              <a:lnSpc>
                <a:spcPct val="100000"/>
              </a:lnSpc>
            </a:pPr>
            <a:r>
              <a:rPr sz="4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RunLength </a:t>
            </a:r>
            <a:r>
              <a:rPr sz="4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Encoding</a:t>
            </a:r>
            <a:r>
              <a:rPr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  <a:p>
            <a:pPr marL="469900" marR="5715" indent="-457200" algn="just">
              <a:lnSpc>
                <a:spcPct val="100000"/>
              </a:lnSpc>
              <a:spcBef>
                <a:spcPts val="880"/>
              </a:spcBef>
              <a:buFont typeface="Wingdings"/>
              <a:buChar char=""/>
              <a:tabLst>
                <a:tab pos="469900" algn="l"/>
              </a:tabLst>
            </a:pPr>
            <a:r>
              <a:rPr sz="3600" spc="-5" dirty="0">
                <a:latin typeface="Times New Roman"/>
                <a:cs typeface="Times New Roman"/>
              </a:rPr>
              <a:t>Định nghĩa: </a:t>
            </a:r>
            <a:r>
              <a:rPr sz="3600" dirty="0">
                <a:latin typeface="Times New Roman"/>
                <a:cs typeface="Times New Roman"/>
              </a:rPr>
              <a:t>một loạt dài </a:t>
            </a:r>
            <a:r>
              <a:rPr sz="3600" spc="-5" dirty="0">
                <a:latin typeface="Times New Roman"/>
                <a:cs typeface="Times New Roman"/>
              </a:rPr>
              <a:t>là </a:t>
            </a:r>
            <a:r>
              <a:rPr sz="3600" dirty="0">
                <a:latin typeface="Times New Roman"/>
                <a:cs typeface="Times New Roman"/>
              </a:rPr>
              <a:t>một dãy các ký  hiệu lặp lại </a:t>
            </a:r>
            <a:r>
              <a:rPr sz="3600" spc="-5" dirty="0">
                <a:latin typeface="Times New Roman"/>
                <a:cs typeface="Times New Roman"/>
              </a:rPr>
              <a:t>liên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tục</a:t>
            </a:r>
            <a:endParaRPr sz="36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870"/>
              </a:spcBef>
              <a:buFont typeface="Wingdings"/>
              <a:buChar char=""/>
              <a:tabLst>
                <a:tab pos="469900" algn="l"/>
              </a:tabLst>
            </a:pPr>
            <a:r>
              <a:rPr sz="3600" spc="-5" dirty="0">
                <a:latin typeface="Times New Roman"/>
                <a:cs typeface="Times New Roman"/>
              </a:rPr>
              <a:t>Mục </a:t>
            </a:r>
            <a:r>
              <a:rPr sz="3600" dirty="0">
                <a:latin typeface="Times New Roman"/>
                <a:cs typeface="Times New Roman"/>
              </a:rPr>
              <a:t>đích của </a:t>
            </a:r>
            <a:r>
              <a:rPr sz="3600" spc="-5" dirty="0">
                <a:latin typeface="Times New Roman"/>
                <a:cs typeface="Times New Roman"/>
              </a:rPr>
              <a:t>mã </a:t>
            </a:r>
            <a:r>
              <a:rPr sz="3600" dirty="0">
                <a:latin typeface="Times New Roman"/>
                <a:cs typeface="Times New Roman"/>
              </a:rPr>
              <a:t>hóa loạt dài </a:t>
            </a:r>
            <a:r>
              <a:rPr sz="3600" spc="-5" dirty="0">
                <a:latin typeface="Times New Roman"/>
                <a:cs typeface="Times New Roman"/>
              </a:rPr>
              <a:t>là </a:t>
            </a:r>
            <a:r>
              <a:rPr sz="3600" dirty="0">
                <a:latin typeface="Times New Roman"/>
                <a:cs typeface="Times New Roman"/>
              </a:rPr>
              <a:t>xác định  các loạt dài, kích thước, và các ký hiệu  trong loạt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dài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84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95199"/>
            <a:ext cx="16021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SzPct val="97058"/>
              <a:buFont typeface="Wingdings"/>
              <a:buChar char=""/>
              <a:tabLst>
                <a:tab pos="356235" algn="l"/>
              </a:tabLst>
            </a:pPr>
            <a:r>
              <a:rPr sz="3400" b="1" spc="-5" dirty="0">
                <a:latin typeface="Times New Roman"/>
                <a:cs typeface="Times New Roman"/>
              </a:rPr>
              <a:t>Ví</a:t>
            </a:r>
            <a:r>
              <a:rPr sz="3400" b="1" spc="-75" dirty="0">
                <a:latin typeface="Times New Roman"/>
                <a:cs typeface="Times New Roman"/>
              </a:rPr>
              <a:t> </a:t>
            </a:r>
            <a:r>
              <a:rPr sz="3400" b="1" spc="-10" dirty="0">
                <a:latin typeface="Times New Roman"/>
                <a:cs typeface="Times New Roman"/>
              </a:rPr>
              <a:t>Dụ: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85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613686"/>
            <a:ext cx="8430895" cy="562229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698500" indent="-343535">
              <a:lnSpc>
                <a:spcPct val="100000"/>
              </a:lnSpc>
              <a:spcBef>
                <a:spcPts val="910"/>
              </a:spcBef>
              <a:buSzPct val="97058"/>
              <a:buFont typeface="Wingdings"/>
              <a:buChar char=""/>
              <a:tabLst>
                <a:tab pos="699135" algn="l"/>
              </a:tabLst>
            </a:pPr>
            <a:r>
              <a:rPr sz="3400" spc="-5" dirty="0">
                <a:latin typeface="Times New Roman"/>
                <a:cs typeface="Times New Roman"/>
              </a:rPr>
              <a:t>K </a:t>
            </a:r>
            <a:r>
              <a:rPr sz="3400" spc="-10" dirty="0">
                <a:latin typeface="Times New Roman"/>
                <a:cs typeface="Times New Roman"/>
              </a:rPr>
              <a:t>KKKK</a:t>
            </a:r>
            <a:r>
              <a:rPr sz="3400" dirty="0">
                <a:latin typeface="Times New Roman"/>
                <a:cs typeface="Times New Roman"/>
              </a:rPr>
              <a:t> </a:t>
            </a:r>
            <a:r>
              <a:rPr sz="3400" spc="-10" dirty="0">
                <a:latin typeface="Times New Roman"/>
                <a:cs typeface="Times New Roman"/>
              </a:rPr>
              <a:t>KKKK</a:t>
            </a:r>
            <a:endParaRPr sz="3400">
              <a:latin typeface="Times New Roman"/>
              <a:cs typeface="Times New Roman"/>
            </a:endParaRPr>
          </a:p>
          <a:p>
            <a:pPr marL="698500" indent="-343535">
              <a:lnSpc>
                <a:spcPct val="100000"/>
              </a:lnSpc>
              <a:spcBef>
                <a:spcPts val="820"/>
              </a:spcBef>
              <a:buSzPct val="97058"/>
              <a:buFont typeface="Wingdings"/>
              <a:buChar char=""/>
              <a:tabLst>
                <a:tab pos="699135" algn="l"/>
              </a:tabLst>
            </a:pPr>
            <a:r>
              <a:rPr sz="3400" spc="-5" dirty="0">
                <a:latin typeface="Times New Roman"/>
                <a:cs typeface="Times New Roman"/>
              </a:rPr>
              <a:t>ABC</a:t>
            </a:r>
            <a:r>
              <a:rPr sz="3400" spc="-20" dirty="0">
                <a:latin typeface="Times New Roman"/>
                <a:cs typeface="Times New Roman"/>
              </a:rPr>
              <a:t> </a:t>
            </a:r>
            <a:r>
              <a:rPr sz="3400" spc="-10" dirty="0">
                <a:latin typeface="Times New Roman"/>
                <a:cs typeface="Times New Roman"/>
              </a:rPr>
              <a:t>DEFG</a:t>
            </a:r>
            <a:endParaRPr sz="3400">
              <a:latin typeface="Times New Roman"/>
              <a:cs typeface="Times New Roman"/>
            </a:endParaRPr>
          </a:p>
          <a:p>
            <a:pPr marL="698500" indent="-343535">
              <a:lnSpc>
                <a:spcPct val="100000"/>
              </a:lnSpc>
              <a:spcBef>
                <a:spcPts val="815"/>
              </a:spcBef>
              <a:buSzPct val="97058"/>
              <a:buFont typeface="Wingdings"/>
              <a:buChar char=""/>
              <a:tabLst>
                <a:tab pos="699135" algn="l"/>
              </a:tabLst>
            </a:pPr>
            <a:r>
              <a:rPr sz="3400" spc="-5" dirty="0">
                <a:latin typeface="Times New Roman"/>
                <a:cs typeface="Times New Roman"/>
              </a:rPr>
              <a:t>ABA</a:t>
            </a:r>
            <a:r>
              <a:rPr sz="3400" spc="-1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BBBC</a:t>
            </a:r>
            <a:endParaRPr sz="3400">
              <a:latin typeface="Times New Roman"/>
              <a:cs typeface="Times New Roman"/>
            </a:endParaRPr>
          </a:p>
          <a:p>
            <a:pPr marL="698500" marR="4309110" indent="-699135" algn="r">
              <a:lnSpc>
                <a:spcPct val="100000"/>
              </a:lnSpc>
              <a:spcBef>
                <a:spcPts val="820"/>
              </a:spcBef>
              <a:buSzPct val="97058"/>
              <a:buFont typeface="Wingdings"/>
              <a:buChar char=""/>
              <a:tabLst>
                <a:tab pos="699135" algn="l"/>
              </a:tabLst>
            </a:pPr>
            <a:r>
              <a:rPr sz="3400" spc="-5" dirty="0">
                <a:latin typeface="Times New Roman"/>
                <a:cs typeface="Times New Roman"/>
              </a:rPr>
              <a:t>A </a:t>
            </a:r>
            <a:r>
              <a:rPr sz="3400" dirty="0">
                <a:latin typeface="Times New Roman"/>
                <a:cs typeface="Times New Roman"/>
              </a:rPr>
              <a:t>bc12 3bbb</a:t>
            </a:r>
            <a:r>
              <a:rPr sz="3400" spc="-10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bCDE</a:t>
            </a:r>
            <a:endParaRPr sz="3400">
              <a:latin typeface="Times New Roman"/>
              <a:cs typeface="Times New Roman"/>
            </a:endParaRPr>
          </a:p>
          <a:p>
            <a:pPr marL="343535" marR="4296410" indent="-343535" algn="r">
              <a:lnSpc>
                <a:spcPct val="100000"/>
              </a:lnSpc>
              <a:spcBef>
                <a:spcPts val="815"/>
              </a:spcBef>
              <a:buSzPct val="97058"/>
              <a:buFont typeface="Wingdings"/>
              <a:buChar char=""/>
              <a:tabLst>
                <a:tab pos="343535" algn="l"/>
              </a:tabLst>
            </a:pPr>
            <a:r>
              <a:rPr sz="3400" spc="-5" dirty="0">
                <a:latin typeface="Times New Roman"/>
                <a:cs typeface="Times New Roman"/>
              </a:rPr>
              <a:t>Xác </a:t>
            </a:r>
            <a:r>
              <a:rPr sz="3400" dirty="0">
                <a:latin typeface="Times New Roman"/>
                <a:cs typeface="Times New Roman"/>
              </a:rPr>
              <a:t>định </a:t>
            </a:r>
            <a:r>
              <a:rPr sz="3400" spc="-5" dirty="0">
                <a:latin typeface="Times New Roman"/>
                <a:cs typeface="Times New Roman"/>
              </a:rPr>
              <a:t>các </a:t>
            </a:r>
            <a:r>
              <a:rPr sz="3400" dirty="0">
                <a:latin typeface="Times New Roman"/>
                <a:cs typeface="Times New Roman"/>
              </a:rPr>
              <a:t>loạt</a:t>
            </a:r>
            <a:r>
              <a:rPr sz="3400" spc="-4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dài:</a:t>
            </a:r>
            <a:endParaRPr sz="34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815"/>
              </a:spcBef>
              <a:buSzPct val="97058"/>
              <a:buFont typeface="Wingdings"/>
              <a:buChar char=""/>
              <a:tabLst>
                <a:tab pos="699135" algn="l"/>
              </a:tabLst>
            </a:pPr>
            <a:r>
              <a:rPr sz="3400" spc="-5" dirty="0">
                <a:latin typeface="Times New Roman"/>
                <a:cs typeface="Times New Roman"/>
              </a:rPr>
              <a:t>1. </a:t>
            </a:r>
            <a:r>
              <a:rPr sz="3400" spc="-10" dirty="0">
                <a:solidFill>
                  <a:srgbClr val="FF5050"/>
                </a:solidFill>
                <a:latin typeface="Times New Roman"/>
                <a:cs typeface="Times New Roman"/>
              </a:rPr>
              <a:t>KKKKKKKKK</a:t>
            </a:r>
            <a:r>
              <a:rPr sz="3400" spc="-10" dirty="0">
                <a:latin typeface="Wingdings"/>
                <a:cs typeface="Wingdings"/>
              </a:rPr>
              <a:t></a:t>
            </a:r>
            <a:r>
              <a:rPr sz="3400" spc="-1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Loạt dài = 9 </a:t>
            </a:r>
            <a:r>
              <a:rPr sz="3400" dirty="0">
                <a:latin typeface="Times New Roman"/>
                <a:cs typeface="Times New Roman"/>
              </a:rPr>
              <a:t>ký </a:t>
            </a:r>
            <a:r>
              <a:rPr sz="3400" spc="-5" dirty="0">
                <a:latin typeface="Times New Roman"/>
                <a:cs typeface="Times New Roman"/>
              </a:rPr>
              <a:t>hiệu</a:t>
            </a:r>
            <a:r>
              <a:rPr sz="3400" spc="2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K</a:t>
            </a:r>
            <a:endParaRPr sz="34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820"/>
              </a:spcBef>
              <a:buSzPct val="97058"/>
              <a:buFont typeface="Wingdings"/>
              <a:buChar char=""/>
              <a:tabLst>
                <a:tab pos="699135" algn="l"/>
              </a:tabLst>
            </a:pPr>
            <a:r>
              <a:rPr sz="3400" spc="-5" dirty="0">
                <a:latin typeface="Times New Roman"/>
                <a:cs typeface="Times New Roman"/>
              </a:rPr>
              <a:t>2. ABCDEFG </a:t>
            </a:r>
            <a:r>
              <a:rPr sz="3400" spc="-5" dirty="0">
                <a:latin typeface="Wingdings"/>
                <a:cs typeface="Wingdings"/>
              </a:rPr>
              <a:t></a:t>
            </a:r>
            <a:r>
              <a:rPr sz="3400" spc="-5" dirty="0">
                <a:latin typeface="Times New Roman"/>
                <a:cs typeface="Times New Roman"/>
              </a:rPr>
              <a:t> Không có loạt </a:t>
            </a:r>
            <a:r>
              <a:rPr sz="3400" dirty="0">
                <a:latin typeface="Times New Roman"/>
                <a:cs typeface="Times New Roman"/>
              </a:rPr>
              <a:t>dài</a:t>
            </a:r>
            <a:r>
              <a:rPr sz="3400" spc="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nào.</a:t>
            </a:r>
            <a:endParaRPr sz="34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815"/>
              </a:spcBef>
              <a:buSzPct val="97058"/>
              <a:buFont typeface="Wingdings"/>
              <a:buChar char=""/>
              <a:tabLst>
                <a:tab pos="699135" algn="l"/>
              </a:tabLst>
            </a:pPr>
            <a:r>
              <a:rPr sz="3400" spc="-5" dirty="0">
                <a:latin typeface="Times New Roman"/>
                <a:cs typeface="Times New Roman"/>
              </a:rPr>
              <a:t>3. ABA</a:t>
            </a:r>
            <a:r>
              <a:rPr sz="3400" spc="-5" dirty="0">
                <a:solidFill>
                  <a:srgbClr val="FF5050"/>
                </a:solidFill>
                <a:latin typeface="Times New Roman"/>
                <a:cs typeface="Times New Roman"/>
              </a:rPr>
              <a:t>BBB</a:t>
            </a:r>
            <a:r>
              <a:rPr sz="3400" spc="-5" dirty="0">
                <a:latin typeface="Times New Roman"/>
                <a:cs typeface="Times New Roman"/>
              </a:rPr>
              <a:t>C </a:t>
            </a:r>
            <a:r>
              <a:rPr sz="3400" spc="-5" dirty="0">
                <a:latin typeface="Wingdings"/>
                <a:cs typeface="Wingdings"/>
              </a:rPr>
              <a:t></a:t>
            </a:r>
            <a:r>
              <a:rPr sz="3400" spc="-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loạt dài </a:t>
            </a:r>
            <a:r>
              <a:rPr sz="3400" spc="-5" dirty="0">
                <a:latin typeface="Times New Roman"/>
                <a:cs typeface="Times New Roman"/>
              </a:rPr>
              <a:t>= 3 ký </a:t>
            </a:r>
            <a:r>
              <a:rPr sz="3400" dirty="0">
                <a:latin typeface="Times New Roman"/>
                <a:cs typeface="Times New Roman"/>
              </a:rPr>
              <a:t>hiệu</a:t>
            </a:r>
            <a:r>
              <a:rPr sz="3400" spc="-1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B</a:t>
            </a:r>
            <a:endParaRPr sz="34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820"/>
              </a:spcBef>
              <a:buSzPct val="97058"/>
              <a:buFont typeface="Wingdings"/>
              <a:buChar char=""/>
              <a:tabLst>
                <a:tab pos="699135" algn="l"/>
              </a:tabLst>
            </a:pPr>
            <a:r>
              <a:rPr sz="3400" spc="-5" dirty="0">
                <a:latin typeface="Times New Roman"/>
                <a:cs typeface="Times New Roman"/>
              </a:rPr>
              <a:t>4. </a:t>
            </a:r>
            <a:r>
              <a:rPr sz="3400" dirty="0">
                <a:latin typeface="Times New Roman"/>
                <a:cs typeface="Times New Roman"/>
              </a:rPr>
              <a:t>abc123</a:t>
            </a:r>
            <a:r>
              <a:rPr sz="3400" dirty="0">
                <a:solidFill>
                  <a:srgbClr val="FF5050"/>
                </a:solidFill>
                <a:latin typeface="Times New Roman"/>
                <a:cs typeface="Times New Roman"/>
              </a:rPr>
              <a:t>bbbb</a:t>
            </a:r>
            <a:r>
              <a:rPr sz="3400" dirty="0">
                <a:latin typeface="Times New Roman"/>
                <a:cs typeface="Times New Roman"/>
              </a:rPr>
              <a:t>CDE </a:t>
            </a:r>
            <a:r>
              <a:rPr sz="3400" spc="-5" dirty="0">
                <a:latin typeface="Wingdings"/>
                <a:cs typeface="Wingdings"/>
              </a:rPr>
              <a:t></a:t>
            </a:r>
            <a:r>
              <a:rPr sz="3400" spc="-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loạt dài </a:t>
            </a:r>
            <a:r>
              <a:rPr sz="3400" spc="-5" dirty="0">
                <a:latin typeface="Times New Roman"/>
                <a:cs typeface="Times New Roman"/>
              </a:rPr>
              <a:t>= 4 ký </a:t>
            </a:r>
            <a:r>
              <a:rPr sz="3400" dirty="0">
                <a:latin typeface="Times New Roman"/>
                <a:cs typeface="Times New Roman"/>
              </a:rPr>
              <a:t>hiệu</a:t>
            </a:r>
            <a:r>
              <a:rPr sz="3400" spc="-8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b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5740" y="765339"/>
            <a:ext cx="8731885" cy="508825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30"/>
              </a:spcBef>
              <a:buFont typeface="Wingdings"/>
              <a:buChar char=""/>
              <a:tabLst>
                <a:tab pos="381000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Lấy mẫu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bằng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scanner</a:t>
            </a:r>
            <a:endParaRPr sz="3200">
              <a:latin typeface="Times New Roman"/>
              <a:cs typeface="Times New Roman"/>
            </a:endParaRPr>
          </a:p>
          <a:p>
            <a:pPr marL="483234" indent="-445770">
              <a:lnSpc>
                <a:spcPct val="100000"/>
              </a:lnSpc>
              <a:spcBef>
                <a:spcPts val="1010"/>
              </a:spcBef>
              <a:buSzPct val="97727"/>
              <a:buFont typeface="Wingdings"/>
              <a:buChar char=""/>
              <a:tabLst>
                <a:tab pos="483870" algn="l"/>
              </a:tabLst>
            </a:pPr>
            <a:r>
              <a:rPr sz="4400" b="1" dirty="0">
                <a:latin typeface="Times New Roman"/>
                <a:cs typeface="Times New Roman"/>
              </a:rPr>
              <a:t>Ảnh </a:t>
            </a:r>
            <a:r>
              <a:rPr sz="4400" b="1" spc="-5" dirty="0">
                <a:latin typeface="Times New Roman"/>
                <a:cs typeface="Times New Roman"/>
              </a:rPr>
              <a:t>được biểu diễn bởi </a:t>
            </a:r>
            <a:r>
              <a:rPr sz="4400" b="1" dirty="0">
                <a:latin typeface="Times New Roman"/>
                <a:cs typeface="Times New Roman"/>
              </a:rPr>
              <a:t>hàm</a:t>
            </a:r>
            <a:r>
              <a:rPr sz="4400" b="1" spc="-3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f(x,y)</a:t>
            </a:r>
            <a:endParaRPr sz="4400">
              <a:latin typeface="Times New Roman"/>
              <a:cs typeface="Times New Roman"/>
            </a:endParaRPr>
          </a:p>
          <a:p>
            <a:pPr marL="381000" marR="269240" indent="-342900">
              <a:lnSpc>
                <a:spcPct val="100000"/>
              </a:lnSpc>
              <a:spcBef>
                <a:spcPts val="1055"/>
              </a:spcBef>
              <a:buSzPct val="97727"/>
              <a:buFont typeface="Wingdings"/>
              <a:buChar char=""/>
              <a:tabLst>
                <a:tab pos="483234" algn="l"/>
              </a:tabLst>
            </a:pPr>
            <a:r>
              <a:rPr sz="4400" b="1" dirty="0">
                <a:latin typeface="Times New Roman"/>
                <a:cs typeface="Times New Roman"/>
              </a:rPr>
              <a:t>Để ảnh </a:t>
            </a:r>
            <a:r>
              <a:rPr sz="4400" b="1" spc="5" dirty="0">
                <a:latin typeface="Times New Roman"/>
                <a:cs typeface="Times New Roman"/>
              </a:rPr>
              <a:t>gốc </a:t>
            </a:r>
            <a:r>
              <a:rPr sz="4400" b="1" dirty="0">
                <a:latin typeface="Times New Roman"/>
                <a:cs typeface="Times New Roman"/>
              </a:rPr>
              <a:t>có thể tái tạo </a:t>
            </a:r>
            <a:r>
              <a:rPr sz="4400" b="1" spc="-5" dirty="0">
                <a:latin typeface="Times New Roman"/>
                <a:cs typeface="Times New Roman"/>
              </a:rPr>
              <a:t>được</a:t>
            </a:r>
            <a:r>
              <a:rPr sz="4400" b="1" spc="-14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thì  tần số lấy</a:t>
            </a:r>
            <a:r>
              <a:rPr sz="4400" b="1" spc="-3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mẫu:</a:t>
            </a:r>
            <a:endParaRPr sz="4400">
              <a:latin typeface="Times New Roman"/>
              <a:cs typeface="Times New Roman"/>
            </a:endParaRPr>
          </a:p>
          <a:p>
            <a:pPr marL="842644" lvl="1" indent="-404495">
              <a:lnSpc>
                <a:spcPct val="100000"/>
              </a:lnSpc>
              <a:spcBef>
                <a:spcPts val="990"/>
              </a:spcBef>
              <a:buSzPct val="97500"/>
              <a:buFont typeface="Wingdings"/>
              <a:buChar char=""/>
              <a:tabLst>
                <a:tab pos="843280" algn="l"/>
              </a:tabLst>
            </a:pPr>
            <a:r>
              <a:rPr sz="4000" b="1" dirty="0">
                <a:latin typeface="Times New Roman"/>
                <a:cs typeface="Times New Roman"/>
              </a:rPr>
              <a:t>f</a:t>
            </a:r>
            <a:r>
              <a:rPr sz="3975" b="1" baseline="-20964" dirty="0">
                <a:latin typeface="Times New Roman"/>
                <a:cs typeface="Times New Roman"/>
              </a:rPr>
              <a:t>x </a:t>
            </a:r>
            <a:r>
              <a:rPr sz="4000" b="1" spc="-5" dirty="0">
                <a:latin typeface="Symbol"/>
                <a:cs typeface="Symbol"/>
              </a:rPr>
              <a:t></a:t>
            </a:r>
            <a:r>
              <a:rPr sz="4000" b="1" spc="-5" dirty="0">
                <a:latin typeface="Times New Roman"/>
                <a:cs typeface="Times New Roman"/>
              </a:rPr>
              <a:t> </a:t>
            </a:r>
            <a:r>
              <a:rPr sz="4000" b="1" spc="10" dirty="0">
                <a:latin typeface="Times New Roman"/>
                <a:cs typeface="Times New Roman"/>
              </a:rPr>
              <a:t>2f</a:t>
            </a:r>
            <a:r>
              <a:rPr sz="3975" b="1" spc="15" baseline="-20964" dirty="0">
                <a:latin typeface="Times New Roman"/>
                <a:cs typeface="Times New Roman"/>
              </a:rPr>
              <a:t>x</a:t>
            </a:r>
            <a:r>
              <a:rPr sz="4350" b="1" spc="15" baseline="-21072" dirty="0">
                <a:latin typeface="Times New Roman"/>
                <a:cs typeface="Times New Roman"/>
              </a:rPr>
              <a:t>max </a:t>
            </a:r>
            <a:r>
              <a:rPr sz="4000" b="1" dirty="0">
                <a:latin typeface="Times New Roman"/>
                <a:cs typeface="Times New Roman"/>
              </a:rPr>
              <a:t>và f</a:t>
            </a:r>
            <a:r>
              <a:rPr sz="3975" b="1" baseline="-20964" dirty="0">
                <a:latin typeface="Times New Roman"/>
                <a:cs typeface="Times New Roman"/>
              </a:rPr>
              <a:t>y </a:t>
            </a:r>
            <a:r>
              <a:rPr sz="4000" b="1" spc="-5" dirty="0">
                <a:latin typeface="Symbol"/>
                <a:cs typeface="Symbol"/>
              </a:rPr>
              <a:t></a:t>
            </a:r>
            <a:r>
              <a:rPr sz="4000" b="1" spc="-5" dirty="0">
                <a:latin typeface="Times New Roman"/>
                <a:cs typeface="Times New Roman"/>
              </a:rPr>
              <a:t> 2</a:t>
            </a:r>
            <a:r>
              <a:rPr sz="4000" b="1" spc="-450" dirty="0">
                <a:latin typeface="Times New Roman"/>
                <a:cs typeface="Times New Roman"/>
              </a:rPr>
              <a:t> </a:t>
            </a:r>
            <a:r>
              <a:rPr sz="4000" b="1" spc="5" dirty="0">
                <a:latin typeface="Times New Roman"/>
                <a:cs typeface="Times New Roman"/>
              </a:rPr>
              <a:t>f</a:t>
            </a:r>
            <a:r>
              <a:rPr sz="3975" b="1" spc="7" baseline="-20964" dirty="0">
                <a:latin typeface="Times New Roman"/>
                <a:cs typeface="Times New Roman"/>
              </a:rPr>
              <a:t>ymax</a:t>
            </a:r>
            <a:endParaRPr sz="3975" baseline="-20964">
              <a:latin typeface="Times New Roman"/>
              <a:cs typeface="Times New Roman"/>
            </a:endParaRPr>
          </a:p>
          <a:p>
            <a:pPr marL="381000" marR="110489" indent="-342900">
              <a:lnSpc>
                <a:spcPct val="100000"/>
              </a:lnSpc>
              <a:spcBef>
                <a:spcPts val="1035"/>
              </a:spcBef>
              <a:buSzPct val="97727"/>
              <a:buFont typeface="Wingdings"/>
              <a:buChar char=""/>
              <a:tabLst>
                <a:tab pos="483234" algn="l"/>
                <a:tab pos="2560320" algn="l"/>
                <a:tab pos="4450715" algn="l"/>
              </a:tabLst>
            </a:pPr>
            <a:r>
              <a:rPr sz="4400" b="1" dirty="0">
                <a:latin typeface="Times New Roman"/>
                <a:cs typeface="Times New Roman"/>
              </a:rPr>
              <a:t>với </a:t>
            </a:r>
            <a:r>
              <a:rPr sz="4400" b="1" spc="10" dirty="0">
                <a:latin typeface="Times New Roman"/>
                <a:cs typeface="Times New Roman"/>
              </a:rPr>
              <a:t>f</a:t>
            </a:r>
            <a:r>
              <a:rPr sz="4350" b="1" spc="15" baseline="-21072" dirty="0">
                <a:latin typeface="Times New Roman"/>
                <a:cs typeface="Times New Roman"/>
              </a:rPr>
              <a:t>xmax	</a:t>
            </a:r>
            <a:r>
              <a:rPr sz="4400" b="1" dirty="0">
                <a:latin typeface="Times New Roman"/>
                <a:cs typeface="Times New Roman"/>
              </a:rPr>
              <a:t>và</a:t>
            </a:r>
            <a:r>
              <a:rPr sz="4400" b="1" spc="-5" dirty="0">
                <a:latin typeface="Times New Roman"/>
                <a:cs typeface="Times New Roman"/>
              </a:rPr>
              <a:t> </a:t>
            </a:r>
            <a:r>
              <a:rPr sz="4400" b="1" spc="10" dirty="0">
                <a:latin typeface="Times New Roman"/>
                <a:cs typeface="Times New Roman"/>
              </a:rPr>
              <a:t>f</a:t>
            </a:r>
            <a:r>
              <a:rPr sz="4350" b="1" spc="15" baseline="-21072" dirty="0">
                <a:latin typeface="Times New Roman"/>
                <a:cs typeface="Times New Roman"/>
              </a:rPr>
              <a:t>ymax	</a:t>
            </a:r>
            <a:r>
              <a:rPr sz="4400" b="1" dirty="0">
                <a:latin typeface="Times New Roman"/>
                <a:cs typeface="Times New Roman"/>
              </a:rPr>
              <a:t>là tần số cao</a:t>
            </a:r>
            <a:r>
              <a:rPr sz="4400" b="1" spc="-95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nhất  </a:t>
            </a:r>
            <a:r>
              <a:rPr sz="4400" b="1" dirty="0">
                <a:latin typeface="Times New Roman"/>
                <a:cs typeface="Times New Roman"/>
              </a:rPr>
              <a:t>của tín </a:t>
            </a:r>
            <a:r>
              <a:rPr sz="4400" b="1" spc="-5" dirty="0">
                <a:latin typeface="Times New Roman"/>
                <a:cs typeface="Times New Roman"/>
              </a:rPr>
              <a:t>hiệu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spc="5" dirty="0">
                <a:latin typeface="Times New Roman"/>
                <a:cs typeface="Times New Roman"/>
              </a:rPr>
              <a:t>vào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857757"/>
            <a:ext cx="8454390" cy="3830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Mã </a:t>
            </a:r>
            <a:r>
              <a:rPr sz="3200" dirty="0">
                <a:latin typeface="Times New Roman"/>
                <a:cs typeface="Times New Roman"/>
              </a:rPr>
              <a:t>hóa </a:t>
            </a:r>
            <a:r>
              <a:rPr sz="3200" spc="-5" dirty="0">
                <a:latin typeface="Times New Roman"/>
                <a:cs typeface="Times New Roman"/>
              </a:rPr>
              <a:t>loạt </a:t>
            </a:r>
            <a:r>
              <a:rPr sz="3200" dirty="0">
                <a:latin typeface="Times New Roman"/>
                <a:cs typeface="Times New Roman"/>
              </a:rPr>
              <a:t>dài gán </a:t>
            </a:r>
            <a:r>
              <a:rPr sz="3200" spc="5" dirty="0">
                <a:latin typeface="Times New Roman"/>
                <a:cs typeface="Times New Roman"/>
              </a:rPr>
              <a:t>các </a:t>
            </a:r>
            <a:r>
              <a:rPr sz="3200" spc="-10" dirty="0">
                <a:latin typeface="Times New Roman"/>
                <a:cs typeface="Times New Roman"/>
              </a:rPr>
              <a:t>từ </a:t>
            </a:r>
            <a:r>
              <a:rPr sz="3200" dirty="0">
                <a:latin typeface="Times New Roman"/>
                <a:cs typeface="Times New Roman"/>
              </a:rPr>
              <a:t>mã cho </a:t>
            </a:r>
            <a:r>
              <a:rPr sz="3200" spc="5" dirty="0">
                <a:latin typeface="Times New Roman"/>
                <a:cs typeface="Times New Roman"/>
              </a:rPr>
              <a:t>các </a:t>
            </a:r>
            <a:r>
              <a:rPr sz="3200" spc="-5" dirty="0">
                <a:latin typeface="Times New Roman"/>
                <a:cs typeface="Times New Roman"/>
              </a:rPr>
              <a:t>loạt </a:t>
            </a:r>
            <a:r>
              <a:rPr sz="3200" dirty="0">
                <a:latin typeface="Times New Roman"/>
                <a:cs typeface="Times New Roman"/>
              </a:rPr>
              <a:t>dài  thay vì mã </a:t>
            </a:r>
            <a:r>
              <a:rPr sz="3200" spc="5" dirty="0">
                <a:latin typeface="Times New Roman"/>
                <a:cs typeface="Times New Roman"/>
              </a:rPr>
              <a:t>hóa cho </a:t>
            </a:r>
            <a:r>
              <a:rPr sz="3200" dirty="0">
                <a:latin typeface="Times New Roman"/>
                <a:cs typeface="Times New Roman"/>
              </a:rPr>
              <a:t>từng ký hiệu riêng</a:t>
            </a:r>
            <a:r>
              <a:rPr sz="3200" spc="-1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biệt.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  <a:tab pos="1196975" algn="l"/>
                <a:tab pos="1969135" algn="l"/>
                <a:tab pos="2629535" algn="l"/>
                <a:tab pos="3612515" algn="l"/>
                <a:tab pos="4476750" algn="l"/>
                <a:tab pos="5135245" algn="l"/>
                <a:tab pos="5829300" algn="l"/>
                <a:tab pos="6196330" algn="l"/>
                <a:tab pos="6691630" algn="l"/>
                <a:tab pos="7351395" algn="l"/>
                <a:tab pos="8237220" algn="l"/>
              </a:tabLst>
            </a:pPr>
            <a:r>
              <a:rPr sz="3200" spc="-5" dirty="0">
                <a:latin typeface="Times New Roman"/>
                <a:cs typeface="Times New Roman"/>
              </a:rPr>
              <a:t>Mỗ</a:t>
            </a:r>
            <a:r>
              <a:rPr sz="3200" dirty="0">
                <a:latin typeface="Times New Roman"/>
                <a:cs typeface="Times New Roman"/>
              </a:rPr>
              <a:t>i	loạt	</a:t>
            </a:r>
            <a:r>
              <a:rPr sz="3200" spc="5" dirty="0">
                <a:latin typeface="Times New Roman"/>
                <a:cs typeface="Times New Roman"/>
              </a:rPr>
              <a:t>dà</a:t>
            </a:r>
            <a:r>
              <a:rPr sz="3200" dirty="0">
                <a:latin typeface="Times New Roman"/>
                <a:cs typeface="Times New Roman"/>
              </a:rPr>
              <a:t>i	được	thay	</a:t>
            </a:r>
            <a:r>
              <a:rPr sz="3200" spc="-20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hế	bởi	1	</a:t>
            </a:r>
            <a:r>
              <a:rPr sz="3200" spc="-1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ừ	mã	gồm	3  </a:t>
            </a:r>
            <a:r>
              <a:rPr sz="3200" spc="5" dirty="0">
                <a:latin typeface="Times New Roman"/>
                <a:cs typeface="Times New Roman"/>
              </a:rPr>
              <a:t>phần </a:t>
            </a:r>
            <a:r>
              <a:rPr sz="3200" dirty="0">
                <a:latin typeface="Times New Roman"/>
                <a:cs typeface="Times New Roman"/>
              </a:rPr>
              <a:t>(r, </a:t>
            </a:r>
            <a:r>
              <a:rPr sz="3200" spc="-5" dirty="0">
                <a:latin typeface="Times New Roman"/>
                <a:cs typeface="Times New Roman"/>
              </a:rPr>
              <a:t>l, </a:t>
            </a:r>
            <a:r>
              <a:rPr sz="3200" dirty="0">
                <a:latin typeface="Times New Roman"/>
                <a:cs typeface="Times New Roman"/>
              </a:rPr>
              <a:t>s). Trong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đó:</a:t>
            </a:r>
            <a:endParaRPr sz="32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699135" algn="l"/>
                <a:tab pos="4062729" algn="l"/>
              </a:tabLst>
            </a:pPr>
            <a:r>
              <a:rPr sz="3200" spc="-5" dirty="0">
                <a:latin typeface="Times New Roman"/>
                <a:cs typeface="Times New Roman"/>
              </a:rPr>
              <a:t>r: </a:t>
            </a:r>
            <a:r>
              <a:rPr sz="3200" dirty="0">
                <a:latin typeface="Times New Roman"/>
                <a:cs typeface="Times New Roman"/>
              </a:rPr>
              <a:t>ký hiệu cờ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lặp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lại	</a:t>
            </a:r>
            <a:r>
              <a:rPr sz="3200" spc="-5" dirty="0">
                <a:latin typeface="Times New Roman"/>
                <a:cs typeface="Times New Roman"/>
              </a:rPr>
              <a:t>(r </a:t>
            </a: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repeat)</a:t>
            </a:r>
            <a:endParaRPr sz="32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dirty="0">
                <a:latin typeface="Times New Roman"/>
                <a:cs typeface="Times New Roman"/>
              </a:rPr>
              <a:t>l : độ dài </a:t>
            </a:r>
            <a:r>
              <a:rPr sz="3200" spc="5" dirty="0">
                <a:latin typeface="Times New Roman"/>
                <a:cs typeface="Times New Roman"/>
              </a:rPr>
              <a:t>của </a:t>
            </a:r>
            <a:r>
              <a:rPr sz="3200" dirty="0">
                <a:latin typeface="Times New Roman"/>
                <a:cs typeface="Times New Roman"/>
              </a:rPr>
              <a:t>loạt dài </a:t>
            </a:r>
            <a:r>
              <a:rPr sz="3200" spc="-5" dirty="0">
                <a:latin typeface="Times New Roman"/>
                <a:cs typeface="Times New Roman"/>
              </a:rPr>
              <a:t>(l: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length)</a:t>
            </a:r>
            <a:endParaRPr sz="32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spc="-5" dirty="0">
                <a:latin typeface="Times New Roman"/>
                <a:cs typeface="Times New Roman"/>
              </a:rPr>
              <a:t>s: </a:t>
            </a:r>
            <a:r>
              <a:rPr sz="3200" spc="5" dirty="0">
                <a:latin typeface="Times New Roman"/>
                <a:cs typeface="Times New Roman"/>
              </a:rPr>
              <a:t>các </a:t>
            </a:r>
            <a:r>
              <a:rPr sz="3200" dirty="0">
                <a:latin typeface="Times New Roman"/>
                <a:cs typeface="Times New Roman"/>
              </a:rPr>
              <a:t>ký hiệu có mặt trong loạt dài </a:t>
            </a:r>
            <a:r>
              <a:rPr sz="3200" spc="-5" dirty="0">
                <a:latin typeface="Times New Roman"/>
                <a:cs typeface="Times New Roman"/>
              </a:rPr>
              <a:t>(s </a:t>
            </a: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symbol)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86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746883"/>
            <a:ext cx="8499475" cy="485457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76555" indent="-364490">
              <a:lnSpc>
                <a:spcPct val="100000"/>
              </a:lnSpc>
              <a:spcBef>
                <a:spcPts val="96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dirty="0">
                <a:latin typeface="Times New Roman"/>
                <a:cs typeface="Times New Roman"/>
              </a:rPr>
              <a:t>Với ví dụ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trên:</a:t>
            </a:r>
            <a:endParaRPr sz="3600">
              <a:latin typeface="Times New Roman"/>
              <a:cs typeface="Times New Roman"/>
            </a:endParaRPr>
          </a:p>
          <a:p>
            <a:pPr marL="698500" marR="5080" lvl="1" indent="-34353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720725" algn="l"/>
              </a:tabLst>
            </a:pPr>
            <a:r>
              <a:rPr sz="3600" dirty="0">
                <a:latin typeface="Times New Roman"/>
                <a:cs typeface="Times New Roman"/>
              </a:rPr>
              <a:t>1. </a:t>
            </a:r>
            <a:r>
              <a:rPr sz="3600" spc="-5" dirty="0">
                <a:latin typeface="Times New Roman"/>
                <a:cs typeface="Times New Roman"/>
              </a:rPr>
              <a:t>Loạt </a:t>
            </a:r>
            <a:r>
              <a:rPr sz="3600" dirty="0">
                <a:latin typeface="Times New Roman"/>
                <a:cs typeface="Times New Roman"/>
              </a:rPr>
              <a:t>dài gồm 9 ký </a:t>
            </a:r>
            <a:r>
              <a:rPr sz="3600" spc="-5" dirty="0">
                <a:latin typeface="Times New Roman"/>
                <a:cs typeface="Times New Roman"/>
              </a:rPr>
              <a:t>hiệu </a:t>
            </a:r>
            <a:r>
              <a:rPr sz="3600" dirty="0">
                <a:latin typeface="Times New Roman"/>
                <a:cs typeface="Times New Roman"/>
              </a:rPr>
              <a:t>K được </a:t>
            </a:r>
            <a:r>
              <a:rPr sz="3600" spc="-5" dirty="0">
                <a:latin typeface="Times New Roman"/>
                <a:cs typeface="Times New Roman"/>
              </a:rPr>
              <a:t>thay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thế  bởi mã </a:t>
            </a:r>
            <a:r>
              <a:rPr sz="3600" spc="-5" dirty="0">
                <a:solidFill>
                  <a:srgbClr val="FF5050"/>
                </a:solidFill>
                <a:latin typeface="Times New Roman"/>
                <a:cs typeface="Times New Roman"/>
              </a:rPr>
              <a:t>(‘r’, ‘9’, </a:t>
            </a:r>
            <a:r>
              <a:rPr sz="3600" dirty="0">
                <a:solidFill>
                  <a:srgbClr val="FF5050"/>
                </a:solidFill>
                <a:latin typeface="Times New Roman"/>
                <a:cs typeface="Times New Roman"/>
              </a:rPr>
              <a:t>‘K’) </a:t>
            </a:r>
            <a:r>
              <a:rPr sz="3600" dirty="0">
                <a:latin typeface="Times New Roman"/>
                <a:cs typeface="Times New Roman"/>
              </a:rPr>
              <a:t>hoặc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5050"/>
                </a:solidFill>
                <a:latin typeface="Times New Roman"/>
                <a:cs typeface="Times New Roman"/>
              </a:rPr>
              <a:t>r9K.</a:t>
            </a:r>
            <a:endParaRPr sz="3600">
              <a:latin typeface="Times New Roman"/>
              <a:cs typeface="Times New Roman"/>
            </a:endParaRPr>
          </a:p>
          <a:p>
            <a:pPr marL="698500" marR="56515" lvl="1" indent="-34353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720725" algn="l"/>
              </a:tabLst>
            </a:pPr>
            <a:r>
              <a:rPr sz="3600" spc="-5" dirty="0">
                <a:latin typeface="Times New Roman"/>
                <a:cs typeface="Times New Roman"/>
              </a:rPr>
              <a:t>Dãy </a:t>
            </a:r>
            <a:r>
              <a:rPr sz="3600" dirty="0">
                <a:latin typeface="Times New Roman"/>
                <a:cs typeface="Times New Roman"/>
              </a:rPr>
              <a:t>thứ 2 : </a:t>
            </a:r>
            <a:r>
              <a:rPr sz="3600" spc="-5" dirty="0">
                <a:latin typeface="Times New Roman"/>
                <a:cs typeface="Times New Roman"/>
              </a:rPr>
              <a:t>ABCDEFG </a:t>
            </a:r>
            <a:r>
              <a:rPr sz="3600" dirty="0">
                <a:latin typeface="Times New Roman"/>
                <a:cs typeface="Times New Roman"/>
              </a:rPr>
              <a:t>không </a:t>
            </a:r>
            <a:r>
              <a:rPr sz="3600" spc="-5" dirty="0">
                <a:latin typeface="Times New Roman"/>
                <a:cs typeface="Times New Roman"/>
              </a:rPr>
              <a:t>phải </a:t>
            </a:r>
            <a:r>
              <a:rPr sz="3600" dirty="0">
                <a:latin typeface="Times New Roman"/>
                <a:cs typeface="Times New Roman"/>
              </a:rPr>
              <a:t>là</a:t>
            </a:r>
            <a:r>
              <a:rPr sz="3600" spc="-7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loạt  dài được thay thế bằng dãy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(‘n’,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‘7’, 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ABCDEFG) </a:t>
            </a:r>
            <a:r>
              <a:rPr sz="3600" dirty="0">
                <a:latin typeface="Times New Roman"/>
                <a:cs typeface="Times New Roman"/>
              </a:rPr>
              <a:t>hoặc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n7ABCDEFG</a:t>
            </a:r>
            <a:r>
              <a:rPr sz="3600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  <a:p>
            <a:pPr marL="1327785" marR="356235" lvl="2" indent="-3429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1350010" algn="l"/>
              </a:tabLst>
            </a:pPr>
            <a:r>
              <a:rPr sz="3600" i="1" dirty="0">
                <a:latin typeface="Times New Roman"/>
                <a:cs typeface="Times New Roman"/>
              </a:rPr>
              <a:t>N: cờ loạt dài không </a:t>
            </a:r>
            <a:r>
              <a:rPr sz="3600" i="1" spc="-5" dirty="0">
                <a:latin typeface="Times New Roman"/>
                <a:cs typeface="Times New Roman"/>
              </a:rPr>
              <a:t>lặp </a:t>
            </a:r>
            <a:r>
              <a:rPr sz="3600" i="1" dirty="0">
                <a:latin typeface="Times New Roman"/>
                <a:cs typeface="Times New Roman"/>
              </a:rPr>
              <a:t>lại </a:t>
            </a:r>
            <a:r>
              <a:rPr sz="3600" i="1" spc="-5" dirty="0">
                <a:latin typeface="Times New Roman"/>
                <a:cs typeface="Times New Roman"/>
              </a:rPr>
              <a:t>(n: </a:t>
            </a:r>
            <a:r>
              <a:rPr sz="3600" i="1" dirty="0">
                <a:latin typeface="Times New Roman"/>
                <a:cs typeface="Times New Roman"/>
              </a:rPr>
              <a:t>non</a:t>
            </a:r>
            <a:r>
              <a:rPr sz="3600" i="1" spc="-75" dirty="0">
                <a:latin typeface="Times New Roman"/>
                <a:cs typeface="Times New Roman"/>
              </a:rPr>
              <a:t> </a:t>
            </a:r>
            <a:r>
              <a:rPr sz="3600" i="1" dirty="0">
                <a:latin typeface="Times New Roman"/>
                <a:cs typeface="Times New Roman"/>
              </a:rPr>
              <a:t>-  </a:t>
            </a:r>
            <a:r>
              <a:rPr sz="3600" i="1" spc="-5" dirty="0">
                <a:latin typeface="Times New Roman"/>
                <a:cs typeface="Times New Roman"/>
              </a:rPr>
              <a:t>repeat)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87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32559"/>
            <a:ext cx="8302625" cy="526859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416559" indent="-404495">
              <a:lnSpc>
                <a:spcPct val="100000"/>
              </a:lnSpc>
              <a:spcBef>
                <a:spcPts val="1055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spc="-10" dirty="0">
                <a:solidFill>
                  <a:srgbClr val="FF0000"/>
                </a:solidFill>
                <a:latin typeface="Times New Roman"/>
                <a:cs typeface="Times New Roman"/>
              </a:rPr>
              <a:t>Ví </a:t>
            </a:r>
            <a:r>
              <a:rPr sz="4000" dirty="0">
                <a:solidFill>
                  <a:srgbClr val="FF0000"/>
                </a:solidFill>
                <a:latin typeface="Times New Roman"/>
                <a:cs typeface="Times New Roman"/>
              </a:rPr>
              <a:t>dụ</a:t>
            </a:r>
            <a:r>
              <a:rPr sz="4000" dirty="0">
                <a:latin typeface="Times New Roman"/>
                <a:cs typeface="Times New Roman"/>
              </a:rPr>
              <a:t>: </a:t>
            </a:r>
            <a:r>
              <a:rPr sz="4000" spc="-5" dirty="0">
                <a:latin typeface="Times New Roman"/>
                <a:cs typeface="Times New Roman"/>
              </a:rPr>
              <a:t>Mã loạt dài cho </a:t>
            </a:r>
            <a:r>
              <a:rPr sz="4000" dirty="0">
                <a:latin typeface="Times New Roman"/>
                <a:cs typeface="Times New Roman"/>
              </a:rPr>
              <a:t>dữ </a:t>
            </a:r>
            <a:r>
              <a:rPr sz="4000" spc="-5" dirty="0">
                <a:latin typeface="Times New Roman"/>
                <a:cs typeface="Times New Roman"/>
              </a:rPr>
              <a:t>liệu</a:t>
            </a:r>
            <a:r>
              <a:rPr sz="4000" spc="10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sau:</a:t>
            </a:r>
            <a:endParaRPr sz="40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960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spc="-5" dirty="0">
                <a:latin typeface="Times New Roman"/>
                <a:cs typeface="Times New Roman"/>
              </a:rPr>
              <a:t>A AAAA AAAA BBBB </a:t>
            </a:r>
            <a:r>
              <a:rPr sz="4000" spc="-10" dirty="0">
                <a:latin typeface="Times New Roman"/>
                <a:cs typeface="Times New Roman"/>
              </a:rPr>
              <a:t>BBBC  CCCC </a:t>
            </a:r>
            <a:r>
              <a:rPr sz="4000" spc="-5" dirty="0">
                <a:latin typeface="Times New Roman"/>
                <a:cs typeface="Times New Roman"/>
              </a:rPr>
              <a:t>DDEF </a:t>
            </a:r>
            <a:r>
              <a:rPr sz="4000" dirty="0">
                <a:latin typeface="Times New Roman"/>
                <a:cs typeface="Times New Roman"/>
              </a:rPr>
              <a:t>EDDC </a:t>
            </a:r>
            <a:r>
              <a:rPr sz="4000" spc="-5" dirty="0">
                <a:latin typeface="Times New Roman"/>
                <a:cs typeface="Times New Roman"/>
              </a:rPr>
              <a:t>CCCC </a:t>
            </a:r>
            <a:r>
              <a:rPr sz="4000" spc="-10" dirty="0">
                <a:latin typeface="Times New Roman"/>
                <a:cs typeface="Times New Roman"/>
              </a:rPr>
              <a:t>BBBB  </a:t>
            </a:r>
            <a:r>
              <a:rPr sz="4000" spc="-5" dirty="0">
                <a:latin typeface="Times New Roman"/>
                <a:cs typeface="Times New Roman"/>
              </a:rPr>
              <a:t>BBBA </a:t>
            </a:r>
            <a:r>
              <a:rPr sz="4000" spc="-10" dirty="0">
                <a:latin typeface="Times New Roman"/>
                <a:cs typeface="Times New Roman"/>
              </a:rPr>
              <a:t>AAAA</a:t>
            </a:r>
            <a:r>
              <a:rPr sz="4000" spc="5" dirty="0">
                <a:latin typeface="Times New Roman"/>
                <a:cs typeface="Times New Roman"/>
              </a:rPr>
              <a:t> </a:t>
            </a:r>
            <a:r>
              <a:rPr sz="4000" spc="-15" dirty="0">
                <a:latin typeface="Times New Roman"/>
                <a:cs typeface="Times New Roman"/>
              </a:rPr>
              <a:t>AAAA</a:t>
            </a:r>
            <a:endParaRPr sz="40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965"/>
              </a:spcBef>
              <a:buSzPct val="97500"/>
              <a:buFont typeface="Wingdings"/>
              <a:buChar char=""/>
              <a:tabLst>
                <a:tab pos="417195" algn="l"/>
              </a:tabLst>
            </a:pPr>
            <a:r>
              <a:rPr sz="4000" spc="-5" dirty="0">
                <a:latin typeface="Times New Roman"/>
                <a:cs typeface="Times New Roman"/>
              </a:rPr>
              <a:t>Tính </a:t>
            </a:r>
            <a:r>
              <a:rPr sz="4000" dirty="0">
                <a:latin typeface="Times New Roman"/>
                <a:cs typeface="Times New Roman"/>
              </a:rPr>
              <a:t>tỉ </a:t>
            </a:r>
            <a:r>
              <a:rPr sz="4000" spc="-5" dirty="0">
                <a:latin typeface="Times New Roman"/>
                <a:cs typeface="Times New Roman"/>
              </a:rPr>
              <a:t>số nén nếu mỗi </a:t>
            </a:r>
            <a:r>
              <a:rPr sz="4000" dirty="0">
                <a:latin typeface="Times New Roman"/>
                <a:cs typeface="Times New Roman"/>
              </a:rPr>
              <a:t>ký </a:t>
            </a:r>
            <a:r>
              <a:rPr sz="4000" spc="-5" dirty="0">
                <a:latin typeface="Times New Roman"/>
                <a:cs typeface="Times New Roman"/>
              </a:rPr>
              <a:t>hiệu sẽ  được biểu diễn bởi 8 bit trong trường  hợp không nén </a:t>
            </a:r>
            <a:r>
              <a:rPr sz="4000" dirty="0">
                <a:latin typeface="Times New Roman"/>
                <a:cs typeface="Times New Roman"/>
              </a:rPr>
              <a:t>và </a:t>
            </a:r>
            <a:r>
              <a:rPr sz="4000" spc="-5" dirty="0">
                <a:latin typeface="Times New Roman"/>
                <a:cs typeface="Times New Roman"/>
              </a:rPr>
              <a:t>các loạt dài có </a:t>
            </a:r>
            <a:r>
              <a:rPr sz="4000" dirty="0">
                <a:latin typeface="Times New Roman"/>
                <a:cs typeface="Times New Roman"/>
              </a:rPr>
              <a:t>độ  </a:t>
            </a:r>
            <a:r>
              <a:rPr sz="4000" spc="-5" dirty="0">
                <a:latin typeface="Times New Roman"/>
                <a:cs typeface="Times New Roman"/>
              </a:rPr>
              <a:t>dài &lt;</a:t>
            </a:r>
            <a:r>
              <a:rPr sz="4000" spc="-10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256.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88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856234"/>
            <a:ext cx="8455025" cy="474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7620" indent="-45720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Thực hiện RLE theo Gray code và Binary  code cho ảnh</a:t>
            </a:r>
            <a:r>
              <a:rPr sz="3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xám</a:t>
            </a:r>
            <a:endParaRPr sz="36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469900" algn="l"/>
              </a:tabLst>
            </a:pP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Đối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với ảnh nhị phân,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các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bước thực</a:t>
            </a:r>
            <a:r>
              <a:rPr sz="3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hiện</a:t>
            </a:r>
            <a:r>
              <a:rPr sz="3600" spc="-5" dirty="0"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  <a:p>
            <a:pPr marL="812800" marR="7620" lvl="1" indent="-457834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813435" algn="l"/>
              </a:tabLst>
            </a:pPr>
            <a:r>
              <a:rPr sz="3600" dirty="0">
                <a:latin typeface="Times New Roman"/>
                <a:cs typeface="Times New Roman"/>
              </a:rPr>
              <a:t>Mã </a:t>
            </a:r>
            <a:r>
              <a:rPr sz="3600" spc="-5" dirty="0">
                <a:latin typeface="Times New Roman"/>
                <a:cs typeface="Times New Roman"/>
              </a:rPr>
              <a:t>hóa </a:t>
            </a:r>
            <a:r>
              <a:rPr sz="3600" dirty="0">
                <a:latin typeface="Times New Roman"/>
                <a:cs typeface="Times New Roman"/>
              </a:rPr>
              <a:t>từng </a:t>
            </a:r>
            <a:r>
              <a:rPr sz="3600" spc="-5" dirty="0">
                <a:latin typeface="Times New Roman"/>
                <a:cs typeface="Times New Roman"/>
              </a:rPr>
              <a:t>dòng </a:t>
            </a:r>
            <a:r>
              <a:rPr sz="3600" dirty="0">
                <a:latin typeface="Times New Roman"/>
                <a:cs typeface="Times New Roman"/>
              </a:rPr>
              <a:t>riêng </a:t>
            </a:r>
            <a:r>
              <a:rPr sz="3600" spc="-5" dirty="0">
                <a:latin typeface="Times New Roman"/>
                <a:cs typeface="Times New Roman"/>
              </a:rPr>
              <a:t>biệt, </a:t>
            </a:r>
            <a:r>
              <a:rPr sz="3600" dirty="0">
                <a:latin typeface="Times New Roman"/>
                <a:cs typeface="Times New Roman"/>
              </a:rPr>
              <a:t>bắt đầu với  số lượng số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0</a:t>
            </a:r>
            <a:endParaRPr sz="3600">
              <a:latin typeface="Times New Roman"/>
              <a:cs typeface="Times New Roman"/>
            </a:endParaRPr>
          </a:p>
          <a:p>
            <a:pPr marL="812800" marR="5080" lvl="1" indent="-457834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813435" algn="l"/>
              </a:tabLst>
            </a:pPr>
            <a:r>
              <a:rPr sz="3600" spc="-5" dirty="0">
                <a:latin typeface="Times New Roman"/>
                <a:cs typeface="Times New Roman"/>
              </a:rPr>
              <a:t>Mã </a:t>
            </a:r>
            <a:r>
              <a:rPr sz="3600" dirty="0">
                <a:latin typeface="Times New Roman"/>
                <a:cs typeface="Times New Roman"/>
              </a:rPr>
              <a:t>hóa một chuỗi số 0 và số 1, bằng  </a:t>
            </a:r>
            <a:r>
              <a:rPr sz="3600" spc="-5" dirty="0">
                <a:latin typeface="Times New Roman"/>
                <a:cs typeface="Times New Roman"/>
              </a:rPr>
              <a:t>cách </a:t>
            </a:r>
            <a:r>
              <a:rPr sz="3600" dirty="0">
                <a:latin typeface="Times New Roman"/>
                <a:cs typeface="Times New Roman"/>
              </a:rPr>
              <a:t>RLE, lặp lại </a:t>
            </a:r>
            <a:r>
              <a:rPr sz="3600" spc="-5" dirty="0">
                <a:latin typeface="Times New Roman"/>
                <a:cs typeface="Times New Roman"/>
              </a:rPr>
              <a:t>các </a:t>
            </a:r>
            <a:r>
              <a:rPr sz="3600" dirty="0">
                <a:latin typeface="Times New Roman"/>
                <a:cs typeface="Times New Roman"/>
              </a:rPr>
              <a:t>số 0 </a:t>
            </a:r>
            <a:r>
              <a:rPr sz="3600" spc="-5" dirty="0">
                <a:latin typeface="Times New Roman"/>
                <a:cs typeface="Times New Roman"/>
              </a:rPr>
              <a:t>và </a:t>
            </a:r>
            <a:r>
              <a:rPr sz="3600" dirty="0">
                <a:latin typeface="Times New Roman"/>
                <a:cs typeface="Times New Roman"/>
              </a:rPr>
              <a:t>1 </a:t>
            </a:r>
            <a:r>
              <a:rPr sz="3600" spc="-5" dirty="0">
                <a:latin typeface="Times New Roman"/>
                <a:cs typeface="Times New Roman"/>
              </a:rPr>
              <a:t>trong </a:t>
            </a:r>
            <a:r>
              <a:rPr sz="3600" dirty="0">
                <a:latin typeface="Times New Roman"/>
                <a:cs typeface="Times New Roman"/>
              </a:rPr>
              <a:t>mỗi  </a:t>
            </a:r>
            <a:r>
              <a:rPr sz="3600" spc="-5" dirty="0">
                <a:latin typeface="Times New Roman"/>
                <a:cs typeface="Times New Roman"/>
              </a:rPr>
              <a:t>chuỗi.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89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761208"/>
            <a:ext cx="8530590" cy="39274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Đối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với 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ảnh xám các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bước thực hiện 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như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sau</a:t>
            </a:r>
            <a:r>
              <a:rPr sz="32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Chuyển ảnh mức xám </a:t>
            </a:r>
            <a:r>
              <a:rPr sz="3200" spc="-5" dirty="0">
                <a:latin typeface="Times New Roman"/>
                <a:cs typeface="Times New Roman"/>
              </a:rPr>
              <a:t>thành </a:t>
            </a:r>
            <a:r>
              <a:rPr sz="3200" dirty="0">
                <a:latin typeface="Times New Roman"/>
                <a:cs typeface="Times New Roman"/>
              </a:rPr>
              <a:t>nhiều ảnh nhị phân  được </a:t>
            </a:r>
            <a:r>
              <a:rPr sz="3200" spc="5" dirty="0">
                <a:latin typeface="Times New Roman"/>
                <a:cs typeface="Times New Roman"/>
              </a:rPr>
              <a:t>gọi </a:t>
            </a:r>
            <a:r>
              <a:rPr sz="3200" spc="-5" dirty="0">
                <a:latin typeface="Times New Roman"/>
                <a:cs typeface="Times New Roman"/>
              </a:rPr>
              <a:t>là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plane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Tách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ảnh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Thực hiện </a:t>
            </a:r>
            <a:r>
              <a:rPr sz="3200" spc="-5" dirty="0">
                <a:latin typeface="Times New Roman"/>
                <a:cs typeface="Times New Roman"/>
              </a:rPr>
              <a:t>RLE, </a:t>
            </a:r>
            <a:r>
              <a:rPr sz="3200" dirty="0">
                <a:latin typeface="Times New Roman"/>
                <a:cs typeface="Times New Roman"/>
              </a:rPr>
              <a:t>mã hóa Huffman một chuỗi </a:t>
            </a:r>
            <a:r>
              <a:rPr sz="3200" spc="-5" dirty="0">
                <a:latin typeface="Times New Roman"/>
                <a:cs typeface="Times New Roman"/>
              </a:rPr>
              <a:t>số </a:t>
            </a:r>
            <a:r>
              <a:rPr sz="3200" dirty="0">
                <a:latin typeface="Times New Roman"/>
                <a:cs typeface="Times New Roman"/>
              </a:rPr>
              <a:t>0  và số 1, lặp lại </a:t>
            </a:r>
            <a:r>
              <a:rPr sz="3200" spc="5" dirty="0">
                <a:latin typeface="Times New Roman"/>
                <a:cs typeface="Times New Roman"/>
              </a:rPr>
              <a:t>các </a:t>
            </a:r>
            <a:r>
              <a:rPr sz="3200" dirty="0">
                <a:latin typeface="Times New Roman"/>
                <a:cs typeface="Times New Roman"/>
              </a:rPr>
              <a:t>số 0 và 1 trong mỗi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chuỗi.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  <a:tab pos="5172075" algn="l"/>
              </a:tabLst>
            </a:pPr>
            <a:r>
              <a:rPr sz="3200" dirty="0">
                <a:latin typeface="Times New Roman"/>
                <a:cs typeface="Times New Roman"/>
              </a:rPr>
              <a:t>Tính </a:t>
            </a:r>
            <a:r>
              <a:rPr sz="3200" spc="-5" dirty="0">
                <a:latin typeface="Times New Roman"/>
                <a:cs typeface="Times New Roman"/>
              </a:rPr>
              <a:t>tỷ </a:t>
            </a:r>
            <a:r>
              <a:rPr sz="3200" dirty="0">
                <a:latin typeface="Times New Roman"/>
                <a:cs typeface="Times New Roman"/>
              </a:rPr>
              <a:t>số </a:t>
            </a:r>
            <a:r>
              <a:rPr sz="3200" spc="5" dirty="0">
                <a:latin typeface="Times New Roman"/>
                <a:cs typeface="Times New Roman"/>
              </a:rPr>
              <a:t>nén </a:t>
            </a:r>
            <a:r>
              <a:rPr sz="3200" dirty="0">
                <a:latin typeface="Times New Roman"/>
                <a:cs typeface="Times New Roman"/>
              </a:rPr>
              <a:t>(độ </a:t>
            </a:r>
            <a:r>
              <a:rPr sz="3200" spc="5" dirty="0">
                <a:latin typeface="Times New Roman"/>
                <a:cs typeface="Times New Roman"/>
              </a:rPr>
              <a:t>dài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từ mã	trước và sau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nén)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90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44482" y="1364469"/>
            <a:ext cx="39179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650" spc="179" baseline="-4480" dirty="0">
                <a:latin typeface="Symbol"/>
                <a:cs typeface="Symbol"/>
              </a:rPr>
              <a:t></a:t>
            </a:r>
            <a:r>
              <a:rPr sz="3100" spc="15" dirty="0">
                <a:latin typeface="Times New Roman"/>
                <a:cs typeface="Times New Roman"/>
              </a:rPr>
              <a:t>5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91</a:t>
            </a:r>
            <a:endParaRPr sz="16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63953" y="1420538"/>
          <a:ext cx="1981835" cy="342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057">
                <a:tc>
                  <a:txBody>
                    <a:bodyPr/>
                    <a:lstStyle/>
                    <a:p>
                      <a:pPr marL="31750">
                        <a:lnSpc>
                          <a:spcPts val="3415"/>
                        </a:lnSpc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3415"/>
                        </a:lnSpc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6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3415"/>
                        </a:lnSpc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ts val="3415"/>
                        </a:lnSpc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033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6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033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5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44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449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4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062">
                <a:tc>
                  <a:txBody>
                    <a:bodyPr/>
                    <a:lstStyle/>
                    <a:p>
                      <a:pPr marL="34925">
                        <a:lnSpc>
                          <a:spcPts val="3679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ts val="3679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ts val="3679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ts val="3679"/>
                        </a:lnSpc>
                        <a:spcBef>
                          <a:spcPts val="305"/>
                        </a:spcBef>
                      </a:pPr>
                      <a:r>
                        <a:rPr sz="31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672949" y="1364469"/>
            <a:ext cx="39433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spc="140" dirty="0">
                <a:latin typeface="Times New Roman"/>
                <a:cs typeface="Times New Roman"/>
              </a:rPr>
              <a:t>4</a:t>
            </a:r>
            <a:r>
              <a:rPr sz="4650" spc="22" baseline="-4480" dirty="0">
                <a:latin typeface="Symbol"/>
                <a:cs typeface="Symbol"/>
              </a:rPr>
              <a:t></a:t>
            </a:r>
            <a:endParaRPr sz="4650" baseline="-448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9082" y="1777186"/>
            <a:ext cx="44259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00" spc="65" dirty="0">
                <a:latin typeface="Symbol"/>
                <a:cs typeface="Symbol"/>
              </a:rPr>
              <a:t></a:t>
            </a:r>
            <a:r>
              <a:rPr sz="4650" spc="97" baseline="-25985" dirty="0">
                <a:latin typeface="Times New Roman"/>
                <a:cs typeface="Times New Roman"/>
              </a:rPr>
              <a:t>5</a:t>
            </a:r>
            <a:endParaRPr sz="4650" baseline="-2598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7549" y="1777186"/>
            <a:ext cx="44513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650" spc="112" baseline="-25985" dirty="0">
                <a:latin typeface="Times New Roman"/>
                <a:cs typeface="Times New Roman"/>
              </a:rPr>
              <a:t>4</a:t>
            </a:r>
            <a:r>
              <a:rPr sz="3100" spc="75" dirty="0">
                <a:latin typeface="Symbol"/>
                <a:cs typeface="Symbol"/>
              </a:rPr>
              <a:t>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34334" y="2851059"/>
            <a:ext cx="103060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00" i="1" spc="10" dirty="0">
                <a:latin typeface="Times New Roman"/>
                <a:cs typeface="Times New Roman"/>
              </a:rPr>
              <a:t>I </a:t>
            </a:r>
            <a:r>
              <a:rPr sz="3100" spc="20" dirty="0">
                <a:latin typeface="Symbol"/>
                <a:cs typeface="Symbol"/>
              </a:rPr>
              <a:t></a:t>
            </a:r>
            <a:r>
              <a:rPr sz="3100" spc="190" dirty="0">
                <a:latin typeface="Times New Roman"/>
                <a:cs typeface="Times New Roman"/>
              </a:rPr>
              <a:t> </a:t>
            </a:r>
            <a:r>
              <a:rPr sz="4650" spc="120" baseline="43906" dirty="0">
                <a:latin typeface="Symbol"/>
                <a:cs typeface="Symbol"/>
              </a:rPr>
              <a:t></a:t>
            </a:r>
            <a:r>
              <a:rPr sz="4650" spc="120" baseline="41218" dirty="0">
                <a:latin typeface="Times New Roman"/>
                <a:cs typeface="Times New Roman"/>
              </a:rPr>
              <a:t>4</a:t>
            </a:r>
            <a:endParaRPr sz="4650" baseline="4121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9793" y="2158664"/>
            <a:ext cx="397510" cy="8851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algn="r">
              <a:lnSpc>
                <a:spcPts val="3360"/>
              </a:lnSpc>
              <a:spcBef>
                <a:spcPts val="135"/>
              </a:spcBef>
            </a:pPr>
            <a:r>
              <a:rPr sz="3100" spc="15" dirty="0">
                <a:latin typeface="Symbol"/>
                <a:cs typeface="Symbol"/>
              </a:rPr>
              <a:t></a:t>
            </a:r>
            <a:endParaRPr sz="3100">
              <a:latin typeface="Symbol"/>
              <a:cs typeface="Symbol"/>
            </a:endParaRPr>
          </a:p>
          <a:p>
            <a:pPr marR="5080" algn="r">
              <a:lnSpc>
                <a:spcPts val="3360"/>
              </a:lnSpc>
            </a:pPr>
            <a:r>
              <a:rPr sz="4650" spc="247" baseline="-2688" dirty="0">
                <a:latin typeface="Times New Roman"/>
                <a:cs typeface="Times New Roman"/>
              </a:rPr>
              <a:t>5</a:t>
            </a:r>
            <a:r>
              <a:rPr sz="3100" spc="15" dirty="0">
                <a:latin typeface="Symbol"/>
                <a:cs typeface="Symbol"/>
              </a:rPr>
              <a:t>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9082" y="2921586"/>
            <a:ext cx="44577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00" spc="80" dirty="0">
                <a:latin typeface="Symbol"/>
                <a:cs typeface="Symbol"/>
              </a:rPr>
              <a:t></a:t>
            </a:r>
            <a:r>
              <a:rPr sz="4650" spc="120" baseline="-33154" dirty="0">
                <a:latin typeface="Times New Roman"/>
                <a:cs typeface="Times New Roman"/>
              </a:rPr>
              <a:t>3</a:t>
            </a:r>
            <a:endParaRPr sz="4650" baseline="-3315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48445" y="2921586"/>
            <a:ext cx="44386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650" spc="104" baseline="-33154" dirty="0">
                <a:latin typeface="Times New Roman"/>
                <a:cs typeface="Times New Roman"/>
              </a:rPr>
              <a:t>4</a:t>
            </a:r>
            <a:r>
              <a:rPr sz="3100" spc="70" dirty="0">
                <a:latin typeface="Symbol"/>
                <a:cs typeface="Symbol"/>
              </a:rPr>
              <a:t>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4482" y="2158664"/>
            <a:ext cx="17843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spc="15" dirty="0">
                <a:latin typeface="Symbol"/>
                <a:cs typeface="Symbol"/>
              </a:rPr>
              <a:t>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44482" y="3303031"/>
            <a:ext cx="17843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spc="15" dirty="0">
                <a:latin typeface="Symbol"/>
                <a:cs typeface="Symbol"/>
              </a:rPr>
              <a:t>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19082" y="3684508"/>
            <a:ext cx="44577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00" spc="80" dirty="0">
                <a:latin typeface="Symbol"/>
                <a:cs typeface="Symbol"/>
              </a:rPr>
              <a:t></a:t>
            </a:r>
            <a:r>
              <a:rPr sz="4650" spc="120" baseline="-9856" dirty="0">
                <a:latin typeface="Times New Roman"/>
                <a:cs typeface="Times New Roman"/>
              </a:rPr>
              <a:t>2</a:t>
            </a:r>
            <a:endParaRPr sz="4650" baseline="-9856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8355" y="3303031"/>
            <a:ext cx="17843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spc="15" dirty="0">
                <a:latin typeface="Symbol"/>
                <a:cs typeface="Symbol"/>
              </a:rPr>
              <a:t>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48445" y="3684508"/>
            <a:ext cx="44386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650" spc="104" baseline="-9856" dirty="0">
                <a:latin typeface="Times New Roman"/>
                <a:cs typeface="Times New Roman"/>
              </a:rPr>
              <a:t>3</a:t>
            </a:r>
            <a:r>
              <a:rPr sz="3100" spc="70" dirty="0">
                <a:latin typeface="Symbol"/>
                <a:cs typeface="Symbol"/>
              </a:rPr>
              <a:t>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44482" y="4065986"/>
            <a:ext cx="17843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spc="15" dirty="0">
                <a:latin typeface="Symbol"/>
                <a:cs typeface="Symbol"/>
              </a:rPr>
              <a:t>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19082" y="4350470"/>
            <a:ext cx="43942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650" spc="82" baseline="-13440" dirty="0">
                <a:latin typeface="Symbol"/>
                <a:cs typeface="Symbol"/>
              </a:rPr>
              <a:t></a:t>
            </a:r>
            <a:r>
              <a:rPr sz="3100" spc="55" dirty="0">
                <a:latin typeface="Times New Roman"/>
                <a:cs typeface="Times New Roman"/>
              </a:rPr>
              <a:t>1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88355" y="4065986"/>
            <a:ext cx="17843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spc="15" dirty="0">
                <a:latin typeface="Symbol"/>
                <a:cs typeface="Symbol"/>
              </a:rPr>
              <a:t>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47549" y="4350470"/>
            <a:ext cx="44513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00" spc="75" dirty="0">
                <a:latin typeface="Times New Roman"/>
                <a:cs typeface="Times New Roman"/>
              </a:rPr>
              <a:t>2</a:t>
            </a:r>
            <a:r>
              <a:rPr sz="4650" spc="112" baseline="-13440" dirty="0">
                <a:latin typeface="Symbol"/>
                <a:cs typeface="Symbol"/>
              </a:rPr>
              <a:t></a:t>
            </a:r>
            <a:endParaRPr sz="4650" baseline="-1344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7340" y="859281"/>
            <a:ext cx="4491990" cy="2244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spc="-5" dirty="0">
                <a:latin typeface="Times New Roman"/>
                <a:cs typeface="Times New Roman"/>
              </a:rPr>
              <a:t>Ví </a:t>
            </a:r>
            <a:r>
              <a:rPr sz="2800" dirty="0">
                <a:latin typeface="Times New Roman"/>
                <a:cs typeface="Times New Roman"/>
              </a:rPr>
              <a:t>dụ: </a:t>
            </a:r>
            <a:r>
              <a:rPr sz="2800" spc="-10" dirty="0">
                <a:latin typeface="Times New Roman"/>
                <a:cs typeface="Times New Roman"/>
              </a:rPr>
              <a:t>Cho </a:t>
            </a:r>
            <a:r>
              <a:rPr sz="2800" spc="-15" dirty="0">
                <a:latin typeface="Times New Roman"/>
                <a:cs typeface="Times New Roman"/>
              </a:rPr>
              <a:t>ma </a:t>
            </a:r>
            <a:r>
              <a:rPr sz="2800" spc="-5" dirty="0">
                <a:latin typeface="Times New Roman"/>
                <a:cs typeface="Times New Roman"/>
              </a:rPr>
              <a:t>trận ảnh I  </a:t>
            </a:r>
            <a:r>
              <a:rPr sz="2800" dirty="0">
                <a:latin typeface="Times New Roman"/>
                <a:cs typeface="Times New Roman"/>
              </a:rPr>
              <a:t>như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sau</a:t>
            </a:r>
            <a:endParaRPr sz="2800">
              <a:latin typeface="Times New Roman"/>
              <a:cs typeface="Times New Roman"/>
            </a:endParaRPr>
          </a:p>
          <a:p>
            <a:pPr marL="984885" marR="5080" lvl="1" indent="-51562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985519" algn="l"/>
              </a:tabLst>
            </a:pPr>
            <a:r>
              <a:rPr sz="2800" spc="-5" dirty="0">
                <a:latin typeface="Times New Roman"/>
                <a:cs typeface="Times New Roman"/>
              </a:rPr>
              <a:t>Hãy </a:t>
            </a:r>
            <a:r>
              <a:rPr sz="2800" dirty="0">
                <a:latin typeface="Times New Roman"/>
                <a:cs typeface="Times New Roman"/>
              </a:rPr>
              <a:t>chuyển </a:t>
            </a:r>
            <a:r>
              <a:rPr sz="2800" spc="-15" dirty="0">
                <a:latin typeface="Times New Roman"/>
                <a:cs typeface="Times New Roman"/>
              </a:rPr>
              <a:t>ma </a:t>
            </a:r>
            <a:r>
              <a:rPr sz="2800" dirty="0">
                <a:latin typeface="Times New Roman"/>
                <a:cs typeface="Times New Roman"/>
              </a:rPr>
              <a:t>trận  </a:t>
            </a:r>
            <a:r>
              <a:rPr sz="2800" spc="-5" dirty="0">
                <a:latin typeface="Times New Roman"/>
                <a:cs typeface="Times New Roman"/>
              </a:rPr>
              <a:t>ảnh trên </a:t>
            </a:r>
            <a:r>
              <a:rPr sz="2800" spc="-10" dirty="0">
                <a:latin typeface="Times New Roman"/>
                <a:cs typeface="Times New Roman"/>
              </a:rPr>
              <a:t>sang </a:t>
            </a:r>
            <a:r>
              <a:rPr sz="2800" spc="-5" dirty="0">
                <a:latin typeface="Times New Roman"/>
                <a:cs typeface="Times New Roman"/>
              </a:rPr>
              <a:t>gray </a:t>
            </a:r>
            <a:r>
              <a:rPr sz="2800" spc="-10" dirty="0">
                <a:latin typeface="Times New Roman"/>
                <a:cs typeface="Times New Roman"/>
              </a:rPr>
              <a:t>code  </a:t>
            </a:r>
            <a:r>
              <a:rPr sz="2800" dirty="0">
                <a:latin typeface="Times New Roman"/>
                <a:cs typeface="Times New Roman"/>
              </a:rPr>
              <a:t>và </a:t>
            </a:r>
            <a:r>
              <a:rPr sz="2800" spc="-5" dirty="0">
                <a:latin typeface="Times New Roman"/>
                <a:cs typeface="Times New Roman"/>
              </a:rPr>
              <a:t>binary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code.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4540" y="3163646"/>
            <a:ext cx="1248410" cy="1391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27685" algn="l"/>
                <a:tab pos="528320" algn="l"/>
              </a:tabLst>
            </a:pPr>
            <a:r>
              <a:rPr sz="2800" spc="-15" dirty="0">
                <a:latin typeface="Times New Roman"/>
                <a:cs typeface="Times New Roman"/>
              </a:rPr>
              <a:t>Tách</a:t>
            </a:r>
            <a:endParaRPr sz="2800">
              <a:latin typeface="Times New Roman"/>
              <a:cs typeface="Times New Roman"/>
            </a:endParaRPr>
          </a:p>
          <a:p>
            <a:pPr marL="52768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Times New Roman"/>
                <a:cs typeface="Times New Roman"/>
              </a:rPr>
              <a:t>RLE</a:t>
            </a:r>
            <a:endParaRPr sz="28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527685" algn="l"/>
                <a:tab pos="528320" algn="l"/>
              </a:tabLst>
            </a:pPr>
            <a:r>
              <a:rPr sz="2800" spc="-5" dirty="0">
                <a:latin typeface="Times New Roman"/>
                <a:cs typeface="Times New Roman"/>
              </a:rPr>
              <a:t>Tính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91257" y="3163646"/>
            <a:ext cx="2609215" cy="1391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95"/>
              </a:spcBef>
              <a:tabLst>
                <a:tab pos="817244" algn="l"/>
                <a:tab pos="1400810" algn="l"/>
                <a:tab pos="2080895" algn="l"/>
              </a:tabLst>
            </a:pPr>
            <a:r>
              <a:rPr sz="2800" spc="-5" dirty="0">
                <a:latin typeface="Times New Roman"/>
                <a:cs typeface="Times New Roman"/>
              </a:rPr>
              <a:t>ảnh	và	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Times New Roman"/>
                <a:cs typeface="Times New Roman"/>
              </a:rPr>
              <a:t>ã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hóa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70230" algn="l"/>
                <a:tab pos="1644650" algn="l"/>
                <a:tab pos="2258060" algn="l"/>
              </a:tabLst>
            </a:pPr>
            <a:r>
              <a:rPr sz="2800" spc="-5" dirty="0">
                <a:latin typeface="Times New Roman"/>
                <a:cs typeface="Times New Roman"/>
              </a:rPr>
              <a:t>số	lượng	bit	</a:t>
            </a:r>
            <a:r>
              <a:rPr sz="2800" dirty="0">
                <a:latin typeface="Times New Roman"/>
                <a:cs typeface="Times New Roman"/>
              </a:rPr>
              <a:t>để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79905" y="4529404"/>
            <a:ext cx="351917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chứa chuỗi </a:t>
            </a:r>
            <a:r>
              <a:rPr sz="2800" spc="-15" dirty="0">
                <a:latin typeface="Times New Roman"/>
                <a:cs typeface="Times New Roman"/>
              </a:rPr>
              <a:t>mã </a:t>
            </a:r>
            <a:r>
              <a:rPr sz="2800" spc="-5" dirty="0">
                <a:latin typeface="Times New Roman"/>
                <a:cs typeface="Times New Roman"/>
              </a:rPr>
              <a:t>và tỷ số  nén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2 trường hợp  gray code </a:t>
            </a:r>
            <a:r>
              <a:rPr sz="2800" dirty="0">
                <a:latin typeface="Times New Roman"/>
                <a:cs typeface="Times New Roman"/>
              </a:rPr>
              <a:t>và </a:t>
            </a:r>
            <a:r>
              <a:rPr sz="2800" spc="-5" dirty="0">
                <a:latin typeface="Times New Roman"/>
                <a:cs typeface="Times New Roman"/>
              </a:rPr>
              <a:t>binary  code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1924938"/>
            <a:ext cx="8302625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Kết luận </a:t>
            </a:r>
            <a:r>
              <a:rPr sz="3200" dirty="0">
                <a:latin typeface="Times New Roman"/>
                <a:cs typeface="Times New Roman"/>
              </a:rPr>
              <a:t>: </a:t>
            </a:r>
            <a:r>
              <a:rPr sz="3200" spc="-10" dirty="0">
                <a:latin typeface="Times New Roman"/>
                <a:cs typeface="Times New Roman"/>
              </a:rPr>
              <a:t>Tỷ số </a:t>
            </a:r>
            <a:r>
              <a:rPr sz="3200" dirty="0">
                <a:latin typeface="Times New Roman"/>
                <a:cs typeface="Times New Roman"/>
              </a:rPr>
              <a:t>nén gray code nhỏ hơn </a:t>
            </a:r>
            <a:r>
              <a:rPr sz="3200" spc="-10" dirty="0">
                <a:latin typeface="Times New Roman"/>
                <a:cs typeface="Times New Roman"/>
              </a:rPr>
              <a:t>tỷ </a:t>
            </a:r>
            <a:r>
              <a:rPr sz="3200" dirty="0">
                <a:latin typeface="Times New Roman"/>
                <a:cs typeface="Times New Roman"/>
              </a:rPr>
              <a:t>số  nén binary </a:t>
            </a:r>
            <a:r>
              <a:rPr sz="3200" spc="-5" dirty="0">
                <a:latin typeface="Times New Roman"/>
                <a:cs typeface="Times New Roman"/>
              </a:rPr>
              <a:t>code, </a:t>
            </a:r>
            <a:r>
              <a:rPr sz="3200" dirty="0">
                <a:latin typeface="Times New Roman"/>
                <a:cs typeface="Times New Roman"/>
              </a:rPr>
              <a:t>điều </a:t>
            </a:r>
            <a:r>
              <a:rPr sz="3200" spc="-5" dirty="0">
                <a:latin typeface="Times New Roman"/>
                <a:cs typeface="Times New Roman"/>
              </a:rPr>
              <a:t>đó </a:t>
            </a:r>
            <a:r>
              <a:rPr sz="3200" dirty="0">
                <a:latin typeface="Times New Roman"/>
                <a:cs typeface="Times New Roman"/>
              </a:rPr>
              <a:t>chứng </a:t>
            </a:r>
            <a:r>
              <a:rPr sz="3200" spc="-10" dirty="0">
                <a:latin typeface="Times New Roman"/>
                <a:cs typeface="Times New Roman"/>
              </a:rPr>
              <a:t>tỏ </a:t>
            </a:r>
            <a:r>
              <a:rPr sz="3200" spc="-5" dirty="0">
                <a:latin typeface="Times New Roman"/>
                <a:cs typeface="Times New Roman"/>
              </a:rPr>
              <a:t>gray </a:t>
            </a:r>
            <a:r>
              <a:rPr sz="3200" dirty="0">
                <a:latin typeface="Times New Roman"/>
                <a:cs typeface="Times New Roman"/>
              </a:rPr>
              <a:t>code  giảm </a:t>
            </a:r>
            <a:r>
              <a:rPr sz="3200" spc="-5" dirty="0">
                <a:latin typeface="Times New Roman"/>
                <a:cs typeface="Times New Roman"/>
              </a:rPr>
              <a:t>được </a:t>
            </a:r>
            <a:r>
              <a:rPr sz="3200" dirty="0">
                <a:latin typeface="Times New Roman"/>
                <a:cs typeface="Times New Roman"/>
              </a:rPr>
              <a:t>nhiều </a:t>
            </a:r>
            <a:r>
              <a:rPr sz="3200" spc="-5" dirty="0">
                <a:latin typeface="Times New Roman"/>
                <a:cs typeface="Times New Roman"/>
              </a:rPr>
              <a:t>dư </a:t>
            </a:r>
            <a:r>
              <a:rPr sz="3200" dirty="0">
                <a:latin typeface="Times New Roman"/>
                <a:cs typeface="Times New Roman"/>
              </a:rPr>
              <a:t>thừa </a:t>
            </a:r>
            <a:r>
              <a:rPr sz="3200" spc="-5" dirty="0">
                <a:latin typeface="Times New Roman"/>
                <a:cs typeface="Times New Roman"/>
              </a:rPr>
              <a:t>hơn </a:t>
            </a:r>
            <a:r>
              <a:rPr sz="3200" dirty="0">
                <a:latin typeface="Times New Roman"/>
                <a:cs typeface="Times New Roman"/>
              </a:rPr>
              <a:t>binary code. </a:t>
            </a:r>
            <a:r>
              <a:rPr sz="3200" spc="-5" dirty="0">
                <a:latin typeface="Times New Roman"/>
                <a:cs typeface="Times New Roman"/>
              </a:rPr>
              <a:t>Đó là  </a:t>
            </a:r>
            <a:r>
              <a:rPr sz="3200" dirty="0">
                <a:latin typeface="Times New Roman"/>
                <a:cs typeface="Times New Roman"/>
              </a:rPr>
              <a:t>do các biểu diễn các số gần nhau chỉ khác nhau  1 bit nên đã tạo </a:t>
            </a:r>
            <a:r>
              <a:rPr sz="3200" spc="-10" dirty="0">
                <a:latin typeface="Times New Roman"/>
                <a:cs typeface="Times New Roman"/>
              </a:rPr>
              <a:t>ra </a:t>
            </a:r>
            <a:r>
              <a:rPr sz="3200" dirty="0">
                <a:latin typeface="Times New Roman"/>
                <a:cs typeface="Times New Roman"/>
              </a:rPr>
              <a:t>nhiều quá </a:t>
            </a:r>
            <a:r>
              <a:rPr sz="3200" spc="-10" dirty="0">
                <a:latin typeface="Times New Roman"/>
                <a:cs typeface="Times New Roman"/>
              </a:rPr>
              <a:t>trình </a:t>
            </a:r>
            <a:r>
              <a:rPr sz="3200" spc="-5" dirty="0">
                <a:latin typeface="Times New Roman"/>
                <a:cs typeface="Times New Roman"/>
              </a:rPr>
              <a:t>lặp thuận lợi  </a:t>
            </a:r>
            <a:r>
              <a:rPr sz="3200" dirty="0">
                <a:latin typeface="Times New Roman"/>
                <a:cs typeface="Times New Roman"/>
              </a:rPr>
              <a:t>khi thực hiện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RLE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92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7757"/>
            <a:ext cx="8302625" cy="2075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</a:t>
            </a:r>
            <a:r>
              <a:rPr sz="3200" b="1" dirty="0">
                <a:latin typeface="Times New Roman"/>
                <a:cs typeface="Times New Roman"/>
              </a:rPr>
              <a:t>pháp </a:t>
            </a:r>
            <a:r>
              <a:rPr sz="3200" b="1" spc="-5" dirty="0">
                <a:latin typeface="Times New Roman"/>
                <a:cs typeface="Times New Roman"/>
              </a:rPr>
              <a:t>này được </a:t>
            </a:r>
            <a:r>
              <a:rPr sz="3200" b="1" dirty="0">
                <a:latin typeface="Times New Roman"/>
                <a:cs typeface="Times New Roman"/>
              </a:rPr>
              <a:t>sử </a:t>
            </a:r>
            <a:r>
              <a:rPr sz="3200" b="1" spc="-5" dirty="0">
                <a:latin typeface="Times New Roman"/>
                <a:cs typeface="Times New Roman"/>
              </a:rPr>
              <a:t>dụng để </a:t>
            </a:r>
            <a:r>
              <a:rPr sz="3200" b="1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 </a:t>
            </a:r>
            <a:r>
              <a:rPr sz="3200" b="1" dirty="0">
                <a:latin typeface="Times New Roman"/>
                <a:cs typeface="Times New Roman"/>
              </a:rPr>
              <a:t>ảnh trong ảnh PCX và</a:t>
            </a:r>
            <a:r>
              <a:rPr sz="3200" b="1" spc="-9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BMP</a:t>
            </a:r>
            <a:endParaRPr sz="32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Ta có thể </a:t>
            </a:r>
            <a:r>
              <a:rPr sz="3200" b="1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</a:t>
            </a:r>
            <a:r>
              <a:rPr sz="3200" b="1" dirty="0">
                <a:latin typeface="Times New Roman"/>
                <a:cs typeface="Times New Roman"/>
              </a:rPr>
              <a:t>sử </a:t>
            </a:r>
            <a:r>
              <a:rPr sz="3200" b="1" spc="-10" dirty="0">
                <a:latin typeface="Times New Roman"/>
                <a:cs typeface="Times New Roman"/>
              </a:rPr>
              <a:t>dụng </a:t>
            </a:r>
            <a:r>
              <a:rPr sz="3200" b="1" spc="-5" dirty="0">
                <a:latin typeface="Times New Roman"/>
                <a:cs typeface="Times New Roman"/>
              </a:rPr>
              <a:t>chiều </a:t>
            </a:r>
            <a:r>
              <a:rPr sz="3200" b="1" dirty="0">
                <a:latin typeface="Times New Roman"/>
                <a:cs typeface="Times New Roman"/>
              </a:rPr>
              <a:t>dài </a:t>
            </a:r>
            <a:r>
              <a:rPr sz="3200" b="1" spc="-5" dirty="0">
                <a:latin typeface="Times New Roman"/>
                <a:cs typeface="Times New Roman"/>
              </a:rPr>
              <a:t>cố </a:t>
            </a:r>
            <a:r>
              <a:rPr sz="3200" b="1" spc="-15" dirty="0">
                <a:latin typeface="Times New Roman"/>
                <a:cs typeface="Times New Roman"/>
              </a:rPr>
              <a:t>định  </a:t>
            </a:r>
            <a:r>
              <a:rPr sz="3200" b="1" spc="-5" dirty="0">
                <a:latin typeface="Times New Roman"/>
                <a:cs typeface="Times New Roman"/>
              </a:rPr>
              <a:t>hoặc </a:t>
            </a:r>
            <a:r>
              <a:rPr sz="3200" b="1" dirty="0">
                <a:latin typeface="Times New Roman"/>
                <a:cs typeface="Times New Roman"/>
              </a:rPr>
              <a:t>thích nghi </a:t>
            </a:r>
            <a:r>
              <a:rPr sz="3200" b="1" spc="-5" dirty="0">
                <a:latin typeface="Times New Roman"/>
                <a:cs typeface="Times New Roman"/>
              </a:rPr>
              <a:t>kiểu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Huffman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93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761208"/>
            <a:ext cx="8455025" cy="490283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Phương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pháp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mã hóa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Huffman</a:t>
            </a:r>
            <a:endParaRPr sz="32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b="1" dirty="0">
                <a:latin typeface="Times New Roman"/>
                <a:cs typeface="Times New Roman"/>
              </a:rPr>
              <a:t>Mã hóa Huffman </a:t>
            </a:r>
            <a:r>
              <a:rPr sz="3200" b="1" spc="-5" dirty="0">
                <a:latin typeface="Times New Roman"/>
                <a:cs typeface="Times New Roman"/>
              </a:rPr>
              <a:t>dựa </a:t>
            </a:r>
            <a:r>
              <a:rPr sz="3200" b="1" dirty="0">
                <a:latin typeface="Times New Roman"/>
                <a:cs typeface="Times New Roman"/>
              </a:rPr>
              <a:t>vào </a:t>
            </a:r>
            <a:r>
              <a:rPr sz="3200" b="1" spc="-5" dirty="0">
                <a:latin typeface="Times New Roman"/>
                <a:cs typeface="Times New Roman"/>
              </a:rPr>
              <a:t>mô </a:t>
            </a:r>
            <a:r>
              <a:rPr sz="3200" b="1" dirty="0">
                <a:latin typeface="Times New Roman"/>
                <a:cs typeface="Times New Roman"/>
              </a:rPr>
              <a:t>hình thống</a:t>
            </a:r>
            <a:r>
              <a:rPr sz="3200" b="1" spc="-14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kê</a:t>
            </a:r>
            <a:endParaRPr sz="32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Dựa </a:t>
            </a:r>
            <a:r>
              <a:rPr sz="3200" b="1" dirty="0">
                <a:latin typeface="Times New Roman"/>
                <a:cs typeface="Times New Roman"/>
              </a:rPr>
              <a:t>vào </a:t>
            </a:r>
            <a:r>
              <a:rPr sz="3200" b="1" spc="-5" dirty="0">
                <a:latin typeface="Times New Roman"/>
                <a:cs typeface="Times New Roman"/>
              </a:rPr>
              <a:t>dữ </a:t>
            </a:r>
            <a:r>
              <a:rPr sz="3200" b="1" dirty="0">
                <a:latin typeface="Times New Roman"/>
                <a:cs typeface="Times New Roman"/>
              </a:rPr>
              <a:t>liệu gốc, </a:t>
            </a:r>
            <a:r>
              <a:rPr sz="3200" b="1" spc="-5" dirty="0">
                <a:latin typeface="Times New Roman"/>
                <a:cs typeface="Times New Roman"/>
              </a:rPr>
              <a:t>tần suất xuất hiện </a:t>
            </a:r>
            <a:r>
              <a:rPr sz="3200" b="1" dirty="0">
                <a:latin typeface="Times New Roman"/>
                <a:cs typeface="Times New Roman"/>
              </a:rPr>
              <a:t>của 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ký </a:t>
            </a:r>
            <a:r>
              <a:rPr sz="3200" b="1" dirty="0">
                <a:latin typeface="Times New Roman"/>
                <a:cs typeface="Times New Roman"/>
              </a:rPr>
              <a:t>tự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dirty="0">
                <a:latin typeface="Times New Roman"/>
                <a:cs typeface="Times New Roman"/>
              </a:rPr>
              <a:t>tính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toán</a:t>
            </a:r>
            <a:endParaRPr sz="32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b="1" dirty="0">
                <a:latin typeface="Times New Roman"/>
                <a:cs typeface="Times New Roman"/>
              </a:rPr>
              <a:t>Sau </a:t>
            </a:r>
            <a:r>
              <a:rPr sz="3200" b="1" spc="-5" dirty="0">
                <a:latin typeface="Times New Roman"/>
                <a:cs typeface="Times New Roman"/>
              </a:rPr>
              <a:t>đó </a:t>
            </a:r>
            <a:r>
              <a:rPr sz="3200" b="1" dirty="0">
                <a:latin typeface="Times New Roman"/>
                <a:cs typeface="Times New Roman"/>
              </a:rPr>
              <a:t>gán </a:t>
            </a:r>
            <a:r>
              <a:rPr sz="3200" b="1" spc="-5" dirty="0">
                <a:latin typeface="Times New Roman"/>
                <a:cs typeface="Times New Roman"/>
              </a:rPr>
              <a:t>cho </a:t>
            </a:r>
            <a:r>
              <a:rPr sz="3200" b="1" spc="-10" dirty="0">
                <a:latin typeface="Times New Roman"/>
                <a:cs typeface="Times New Roman"/>
              </a:rPr>
              <a:t>ký </a:t>
            </a:r>
            <a:r>
              <a:rPr sz="3200" b="1" dirty="0">
                <a:latin typeface="Times New Roman"/>
                <a:cs typeface="Times New Roman"/>
              </a:rPr>
              <a:t>tự </a:t>
            </a:r>
            <a:r>
              <a:rPr sz="3200" b="1" spc="-5" dirty="0">
                <a:latin typeface="Times New Roman"/>
                <a:cs typeface="Times New Roman"/>
              </a:rPr>
              <a:t>tần suất cao mã ngắn </a:t>
            </a:r>
            <a:r>
              <a:rPr sz="3200" b="1" dirty="0">
                <a:latin typeface="Times New Roman"/>
                <a:cs typeface="Times New Roman"/>
              </a:rPr>
              <a:t>và  </a:t>
            </a:r>
            <a:r>
              <a:rPr sz="3200" b="1" spc="-5" dirty="0">
                <a:latin typeface="Times New Roman"/>
                <a:cs typeface="Times New Roman"/>
              </a:rPr>
              <a:t>ký </a:t>
            </a:r>
            <a:r>
              <a:rPr sz="3200" b="1" dirty="0">
                <a:latin typeface="Times New Roman"/>
                <a:cs typeface="Times New Roman"/>
              </a:rPr>
              <a:t>tự tần </a:t>
            </a:r>
            <a:r>
              <a:rPr sz="3200" b="1" spc="-5" dirty="0">
                <a:latin typeface="Times New Roman"/>
                <a:cs typeface="Times New Roman"/>
              </a:rPr>
              <a:t>suất ít </a:t>
            </a:r>
            <a:r>
              <a:rPr sz="3200" b="1" dirty="0">
                <a:latin typeface="Times New Roman"/>
                <a:cs typeface="Times New Roman"/>
              </a:rPr>
              <a:t>mã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dài</a:t>
            </a:r>
            <a:endParaRPr sz="3200">
              <a:latin typeface="Times New Roman"/>
              <a:cs typeface="Times New Roman"/>
            </a:endParaRPr>
          </a:p>
          <a:p>
            <a:pPr marL="469900" marR="6985" indent="-4572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Được phát </a:t>
            </a:r>
            <a:r>
              <a:rPr sz="3200" b="1" dirty="0">
                <a:latin typeface="Times New Roman"/>
                <a:cs typeface="Times New Roman"/>
              </a:rPr>
              <a:t>triển </a:t>
            </a:r>
            <a:r>
              <a:rPr sz="3200" b="1" spc="-5" dirty="0">
                <a:latin typeface="Times New Roman"/>
                <a:cs typeface="Times New Roman"/>
              </a:rPr>
              <a:t>để </a:t>
            </a:r>
            <a:r>
              <a:rPr sz="3200" b="1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chung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10" dirty="0">
                <a:latin typeface="Times New Roman"/>
                <a:cs typeface="Times New Roman"/>
              </a:rPr>
              <a:t>loại dữ  </a:t>
            </a:r>
            <a:r>
              <a:rPr sz="3200" b="1" dirty="0">
                <a:latin typeface="Times New Roman"/>
                <a:cs typeface="Times New Roman"/>
              </a:rPr>
              <a:t>liệu </a:t>
            </a:r>
            <a:r>
              <a:rPr sz="3200" b="1" spc="-5" dirty="0">
                <a:latin typeface="Times New Roman"/>
                <a:cs typeface="Times New Roman"/>
              </a:rPr>
              <a:t>khác nhau tuy nhiên </a:t>
            </a:r>
            <a:r>
              <a:rPr sz="3200" b="1" dirty="0">
                <a:latin typeface="Times New Roman"/>
                <a:cs typeface="Times New Roman"/>
              </a:rPr>
              <a:t>chỉ </a:t>
            </a:r>
            <a:r>
              <a:rPr sz="3200" b="1" spc="-5" dirty="0">
                <a:latin typeface="Times New Roman"/>
                <a:cs typeface="Times New Roman"/>
              </a:rPr>
              <a:t>một </a:t>
            </a:r>
            <a:r>
              <a:rPr sz="3200" b="1" dirty="0">
                <a:latin typeface="Times New Roman"/>
                <a:cs typeface="Times New Roman"/>
              </a:rPr>
              <a:t>số </a:t>
            </a:r>
            <a:r>
              <a:rPr sz="3200" b="1" spc="-5" dirty="0">
                <a:latin typeface="Times New Roman"/>
                <a:cs typeface="Times New Roman"/>
              </a:rPr>
              <a:t>loại </a:t>
            </a:r>
            <a:r>
              <a:rPr sz="3200" b="1" spc="-10" dirty="0">
                <a:latin typeface="Times New Roman"/>
                <a:cs typeface="Times New Roman"/>
              </a:rPr>
              <a:t>dữ  </a:t>
            </a:r>
            <a:r>
              <a:rPr sz="3200" b="1" dirty="0">
                <a:latin typeface="Times New Roman"/>
                <a:cs typeface="Times New Roman"/>
              </a:rPr>
              <a:t>liệu mới mang lại </a:t>
            </a:r>
            <a:r>
              <a:rPr sz="3200" b="1" spc="-5" dirty="0">
                <a:latin typeface="Times New Roman"/>
                <a:cs typeface="Times New Roman"/>
              </a:rPr>
              <a:t>hiệu quả </a:t>
            </a:r>
            <a:r>
              <a:rPr sz="3200" b="1" dirty="0">
                <a:latin typeface="Times New Roman"/>
                <a:cs typeface="Times New Roman"/>
              </a:rPr>
              <a:t>mong</a:t>
            </a:r>
            <a:r>
              <a:rPr sz="3200" b="1" spc="-9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muốn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94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6234"/>
            <a:ext cx="8302625" cy="397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Việc </a:t>
            </a:r>
            <a:r>
              <a:rPr sz="3600" b="1" dirty="0">
                <a:latin typeface="Times New Roman"/>
                <a:cs typeface="Times New Roman"/>
              </a:rPr>
              <a:t>mã hóa này </a:t>
            </a:r>
            <a:r>
              <a:rPr sz="3600" b="1" spc="-5" dirty="0">
                <a:latin typeface="Times New Roman"/>
                <a:cs typeface="Times New Roman"/>
              </a:rPr>
              <a:t>giúp </a:t>
            </a:r>
            <a:r>
              <a:rPr sz="3600" b="1" dirty="0">
                <a:latin typeface="Times New Roman"/>
                <a:cs typeface="Times New Roman"/>
              </a:rPr>
              <a:t>giảm lượng dữ  </a:t>
            </a:r>
            <a:r>
              <a:rPr sz="3600" b="1" spc="-5" dirty="0">
                <a:latin typeface="Times New Roman"/>
                <a:cs typeface="Times New Roman"/>
              </a:rPr>
              <a:t>liệu </a:t>
            </a:r>
            <a:r>
              <a:rPr sz="3600" b="1" dirty="0">
                <a:latin typeface="Times New Roman"/>
                <a:cs typeface="Times New Roman"/>
              </a:rPr>
              <a:t>cho ký tự xuất </a:t>
            </a:r>
            <a:r>
              <a:rPr sz="3600" b="1" spc="-5" dirty="0">
                <a:latin typeface="Times New Roman"/>
                <a:cs typeface="Times New Roman"/>
              </a:rPr>
              <a:t>hiện nhiều hơn </a:t>
            </a:r>
            <a:r>
              <a:rPr sz="3600" b="1" dirty="0">
                <a:latin typeface="Times New Roman"/>
                <a:cs typeface="Times New Roman"/>
              </a:rPr>
              <a:t>và </a:t>
            </a:r>
            <a:r>
              <a:rPr sz="3600" b="1" spc="-5" dirty="0">
                <a:latin typeface="Times New Roman"/>
                <a:cs typeface="Times New Roman"/>
              </a:rPr>
              <a:t>có  </a:t>
            </a:r>
            <a:r>
              <a:rPr sz="3600" b="1" dirty="0">
                <a:latin typeface="Times New Roman"/>
                <a:cs typeface="Times New Roman"/>
              </a:rPr>
              <a:t>thể giảm lượng dữ </a:t>
            </a:r>
            <a:r>
              <a:rPr sz="3600" b="1" spc="-5" dirty="0">
                <a:latin typeface="Times New Roman"/>
                <a:cs typeface="Times New Roman"/>
              </a:rPr>
              <a:t>liệu </a:t>
            </a:r>
            <a:r>
              <a:rPr sz="3600" b="1" dirty="0">
                <a:latin typeface="Times New Roman"/>
                <a:cs typeface="Times New Roman"/>
              </a:rPr>
              <a:t>cần lưu</a:t>
            </a:r>
            <a:r>
              <a:rPr sz="3600" b="1" spc="-4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trữ</a:t>
            </a:r>
            <a:endParaRPr sz="3600">
              <a:latin typeface="Times New Roman"/>
              <a:cs typeface="Times New Roman"/>
            </a:endParaRPr>
          </a:p>
          <a:p>
            <a:pPr marL="355600" marR="6985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Tuy </a:t>
            </a:r>
            <a:r>
              <a:rPr sz="3600" b="1" spc="-5" dirty="0">
                <a:latin typeface="Times New Roman"/>
                <a:cs typeface="Times New Roman"/>
              </a:rPr>
              <a:t>nhiên </a:t>
            </a:r>
            <a:r>
              <a:rPr sz="3600" b="1" dirty="0">
                <a:latin typeface="Times New Roman"/>
                <a:cs typeface="Times New Roman"/>
              </a:rPr>
              <a:t>trong một số trường </a:t>
            </a:r>
            <a:r>
              <a:rPr sz="3600" b="1" spc="-5" dirty="0">
                <a:latin typeface="Times New Roman"/>
                <a:cs typeface="Times New Roman"/>
              </a:rPr>
              <a:t>hợp </a:t>
            </a:r>
            <a:r>
              <a:rPr sz="3600" b="1" dirty="0">
                <a:latin typeface="Times New Roman"/>
                <a:cs typeface="Times New Roman"/>
              </a:rPr>
              <a:t>mã  hóa theo cách này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thể gây </a:t>
            </a:r>
            <a:r>
              <a:rPr sz="3600" b="1" spc="-5" dirty="0">
                <a:latin typeface="Times New Roman"/>
                <a:cs typeface="Times New Roman"/>
              </a:rPr>
              <a:t>bất </a:t>
            </a:r>
            <a:r>
              <a:rPr sz="3600" b="1" dirty="0">
                <a:latin typeface="Times New Roman"/>
                <a:cs typeface="Times New Roman"/>
              </a:rPr>
              <a:t>lợi chứ  </a:t>
            </a:r>
            <a:r>
              <a:rPr sz="3600" b="1" spc="-5" dirty="0">
                <a:latin typeface="Times New Roman"/>
                <a:cs typeface="Times New Roman"/>
              </a:rPr>
              <a:t>không có </a:t>
            </a:r>
            <a:r>
              <a:rPr sz="3600" b="1" dirty="0">
                <a:latin typeface="Times New Roman"/>
                <a:cs typeface="Times New Roman"/>
              </a:rPr>
              <a:t>lợi </a:t>
            </a:r>
            <a:r>
              <a:rPr sz="3600" b="1" spc="-5" dirty="0">
                <a:latin typeface="Times New Roman"/>
                <a:cs typeface="Times New Roman"/>
              </a:rPr>
              <a:t>(khi </a:t>
            </a:r>
            <a:r>
              <a:rPr sz="3600" b="1" dirty="0">
                <a:latin typeface="Times New Roman"/>
                <a:cs typeface="Times New Roman"/>
              </a:rPr>
              <a:t>sự </a:t>
            </a:r>
            <a:r>
              <a:rPr sz="3600" b="1" spc="-5" dirty="0">
                <a:latin typeface="Times New Roman"/>
                <a:cs typeface="Times New Roman"/>
              </a:rPr>
              <a:t>khác biệt </a:t>
            </a:r>
            <a:r>
              <a:rPr sz="3600" b="1" dirty="0">
                <a:latin typeface="Times New Roman"/>
                <a:cs typeface="Times New Roman"/>
              </a:rPr>
              <a:t>về tần  </a:t>
            </a:r>
            <a:r>
              <a:rPr sz="3600" b="1" spc="-5" dirty="0">
                <a:latin typeface="Times New Roman"/>
                <a:cs typeface="Times New Roman"/>
              </a:rPr>
              <a:t>suất </a:t>
            </a:r>
            <a:r>
              <a:rPr sz="3600" b="1" dirty="0">
                <a:latin typeface="Times New Roman"/>
                <a:cs typeface="Times New Roman"/>
              </a:rPr>
              <a:t>không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nhiều)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95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939" y="626425"/>
            <a:ext cx="8609330" cy="548894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2.2.2. Lượng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tử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hóa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1000"/>
              </a:spcBef>
              <a:buSzPct val="97727"/>
              <a:buFont typeface="Wingdings"/>
              <a:buChar char=""/>
              <a:tabLst>
                <a:tab pos="458470" algn="l"/>
              </a:tabLst>
            </a:pPr>
            <a:r>
              <a:rPr sz="4400" b="1" dirty="0">
                <a:latin typeface="Times New Roman"/>
                <a:cs typeface="Times New Roman"/>
              </a:rPr>
              <a:t>Ảnh sau </a:t>
            </a:r>
            <a:r>
              <a:rPr sz="4400" b="1" spc="-5" dirty="0">
                <a:latin typeface="Times New Roman"/>
                <a:cs typeface="Times New Roman"/>
              </a:rPr>
              <a:t>khi </a:t>
            </a:r>
            <a:r>
              <a:rPr sz="4400" b="1" dirty="0">
                <a:latin typeface="Times New Roman"/>
                <a:cs typeface="Times New Roman"/>
              </a:rPr>
              <a:t>lấy mẫu </a:t>
            </a:r>
            <a:r>
              <a:rPr sz="4400" b="1" spc="-5" dirty="0">
                <a:latin typeface="Times New Roman"/>
                <a:cs typeface="Times New Roman"/>
              </a:rPr>
              <a:t>sẽ có dạng  </a:t>
            </a:r>
            <a:r>
              <a:rPr sz="4400" b="1" i="1" dirty="0">
                <a:latin typeface="Times New Roman"/>
                <a:cs typeface="Times New Roman"/>
              </a:rPr>
              <a:t>f(m,n) </a:t>
            </a:r>
            <a:r>
              <a:rPr sz="4400" b="1" dirty="0">
                <a:latin typeface="Times New Roman"/>
                <a:cs typeface="Times New Roman"/>
              </a:rPr>
              <a:t>với </a:t>
            </a:r>
            <a:r>
              <a:rPr sz="4400" b="1" i="1" spc="-5" dirty="0">
                <a:latin typeface="Times New Roman"/>
                <a:cs typeface="Times New Roman"/>
              </a:rPr>
              <a:t>m, </a:t>
            </a:r>
            <a:r>
              <a:rPr sz="4400" b="1" i="1" dirty="0">
                <a:latin typeface="Times New Roman"/>
                <a:cs typeface="Times New Roman"/>
              </a:rPr>
              <a:t>n </a:t>
            </a:r>
            <a:r>
              <a:rPr sz="4400" b="1" spc="-10" dirty="0">
                <a:latin typeface="Times New Roman"/>
                <a:cs typeface="Times New Roman"/>
              </a:rPr>
              <a:t>là </a:t>
            </a:r>
            <a:r>
              <a:rPr sz="4400" b="1" spc="-5" dirty="0">
                <a:latin typeface="Times New Roman"/>
                <a:cs typeface="Times New Roman"/>
              </a:rPr>
              <a:t>nguyên nhưng  </a:t>
            </a:r>
            <a:r>
              <a:rPr sz="4400" b="1" dirty="0">
                <a:latin typeface="Times New Roman"/>
                <a:cs typeface="Times New Roman"/>
              </a:rPr>
              <a:t>giá </a:t>
            </a:r>
            <a:r>
              <a:rPr sz="4400" b="1" spc="-5" dirty="0">
                <a:latin typeface="Times New Roman"/>
                <a:cs typeface="Times New Roman"/>
              </a:rPr>
              <a:t>trị </a:t>
            </a:r>
            <a:r>
              <a:rPr sz="4400" b="1" i="1" dirty="0">
                <a:latin typeface="Times New Roman"/>
                <a:cs typeface="Times New Roman"/>
              </a:rPr>
              <a:t>f(m, n) </a:t>
            </a:r>
            <a:r>
              <a:rPr sz="4400" b="1" dirty="0">
                <a:latin typeface="Times New Roman"/>
                <a:cs typeface="Times New Roman"/>
              </a:rPr>
              <a:t>vẫn là giá trị </a:t>
            </a:r>
            <a:r>
              <a:rPr sz="4400" b="1" spc="-5" dirty="0">
                <a:latin typeface="Times New Roman"/>
                <a:cs typeface="Times New Roman"/>
              </a:rPr>
              <a:t>vật lý  </a:t>
            </a:r>
            <a:r>
              <a:rPr sz="4400" b="1" dirty="0">
                <a:latin typeface="Times New Roman"/>
                <a:cs typeface="Times New Roman"/>
              </a:rPr>
              <a:t>liên</a:t>
            </a:r>
            <a:r>
              <a:rPr sz="4400" b="1" spc="-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tục.</a:t>
            </a:r>
            <a:endParaRPr sz="4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65"/>
              </a:spcBef>
              <a:buSzPct val="97727"/>
              <a:buFont typeface="Wingdings"/>
              <a:buChar char=""/>
              <a:tabLst>
                <a:tab pos="458470" algn="l"/>
              </a:tabLst>
            </a:pPr>
            <a:r>
              <a:rPr sz="4400" b="1" dirty="0">
                <a:latin typeface="Times New Roman"/>
                <a:cs typeface="Times New Roman"/>
              </a:rPr>
              <a:t>Quá trình </a:t>
            </a:r>
            <a:r>
              <a:rPr sz="4400" b="1" spc="-5" dirty="0">
                <a:latin typeface="Times New Roman"/>
                <a:cs typeface="Times New Roman"/>
              </a:rPr>
              <a:t>biến đổi </a:t>
            </a:r>
            <a:r>
              <a:rPr sz="4400" b="1" dirty="0">
                <a:latin typeface="Times New Roman"/>
                <a:cs typeface="Times New Roman"/>
              </a:rPr>
              <a:t>giá trị </a:t>
            </a:r>
            <a:r>
              <a:rPr sz="4400" b="1" i="1" dirty="0">
                <a:latin typeface="Times New Roman"/>
                <a:cs typeface="Times New Roman"/>
              </a:rPr>
              <a:t>f(m,n)  </a:t>
            </a:r>
            <a:r>
              <a:rPr sz="4400" b="1" dirty="0">
                <a:latin typeface="Times New Roman"/>
                <a:cs typeface="Times New Roman"/>
              </a:rPr>
              <a:t>thành một </a:t>
            </a:r>
            <a:r>
              <a:rPr sz="4400" b="1" spc="-5" dirty="0">
                <a:latin typeface="Times New Roman"/>
                <a:cs typeface="Times New Roman"/>
              </a:rPr>
              <a:t>số </a:t>
            </a:r>
            <a:r>
              <a:rPr sz="4400" b="1" dirty="0">
                <a:latin typeface="Times New Roman"/>
                <a:cs typeface="Times New Roman"/>
              </a:rPr>
              <a:t>nguyên </a:t>
            </a:r>
            <a:r>
              <a:rPr sz="4400" b="1" spc="-5" dirty="0">
                <a:latin typeface="Times New Roman"/>
                <a:cs typeface="Times New Roman"/>
              </a:rPr>
              <a:t>thích hợp để  lưu </a:t>
            </a:r>
            <a:r>
              <a:rPr sz="4400" b="1" dirty="0">
                <a:latin typeface="Times New Roman"/>
                <a:cs typeface="Times New Roman"/>
              </a:rPr>
              <a:t>trữ </a:t>
            </a:r>
            <a:r>
              <a:rPr sz="4400" b="1" spc="5" dirty="0">
                <a:latin typeface="Times New Roman"/>
                <a:cs typeface="Times New Roman"/>
              </a:rPr>
              <a:t>gọi </a:t>
            </a:r>
            <a:r>
              <a:rPr sz="4400" b="1" dirty="0">
                <a:latin typeface="Times New Roman"/>
                <a:cs typeface="Times New Roman"/>
              </a:rPr>
              <a:t>là </a:t>
            </a:r>
            <a:r>
              <a:rPr sz="4400" b="1" i="1" dirty="0">
                <a:latin typeface="Times New Roman"/>
                <a:cs typeface="Times New Roman"/>
              </a:rPr>
              <a:t>lượng tử</a:t>
            </a:r>
            <a:r>
              <a:rPr sz="4400" b="1" i="1" spc="-85" dirty="0">
                <a:latin typeface="Times New Roman"/>
                <a:cs typeface="Times New Roman"/>
              </a:rPr>
              <a:t> </a:t>
            </a:r>
            <a:r>
              <a:rPr sz="4400" b="1" i="1" spc="5" dirty="0">
                <a:latin typeface="Times New Roman"/>
                <a:cs typeface="Times New Roman"/>
              </a:rPr>
              <a:t>hoá.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780034"/>
            <a:ext cx="8682355" cy="474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Các </a:t>
            </a:r>
            <a:r>
              <a:rPr sz="3600" b="1" dirty="0">
                <a:latin typeface="Times New Roman"/>
                <a:cs typeface="Times New Roman"/>
              </a:rPr>
              <a:t>mã Huffman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xây dựng từ </a:t>
            </a:r>
            <a:r>
              <a:rPr sz="3600" b="1" spc="-5" dirty="0">
                <a:latin typeface="Times New Roman"/>
                <a:cs typeface="Times New Roman"/>
              </a:rPr>
              <a:t>dưới  </a:t>
            </a:r>
            <a:r>
              <a:rPr sz="3600" b="1" dirty="0">
                <a:latin typeface="Times New Roman"/>
                <a:cs typeface="Times New Roman"/>
              </a:rPr>
              <a:t>lên trên, </a:t>
            </a:r>
            <a:r>
              <a:rPr sz="3600" b="1" spc="-5" dirty="0">
                <a:latin typeface="Times New Roman"/>
                <a:cs typeface="Times New Roman"/>
              </a:rPr>
              <a:t>bắt </a:t>
            </a:r>
            <a:r>
              <a:rPr sz="3600" b="1" spc="-10" dirty="0">
                <a:latin typeface="Times New Roman"/>
                <a:cs typeface="Times New Roman"/>
              </a:rPr>
              <a:t>đầu </a:t>
            </a:r>
            <a:r>
              <a:rPr sz="3600" b="1" dirty="0">
                <a:latin typeface="Times New Roman"/>
                <a:cs typeface="Times New Roman"/>
              </a:rPr>
              <a:t>với </a:t>
            </a:r>
            <a:r>
              <a:rPr sz="3600" b="1" spc="-5" dirty="0">
                <a:latin typeface="Times New Roman"/>
                <a:cs typeface="Times New Roman"/>
              </a:rPr>
              <a:t>các </a:t>
            </a:r>
            <a:r>
              <a:rPr sz="3600" b="1" dirty="0">
                <a:latin typeface="Times New Roman"/>
                <a:cs typeface="Times New Roman"/>
              </a:rPr>
              <a:t>nút </a:t>
            </a:r>
            <a:r>
              <a:rPr sz="3600" b="1" spc="-10" dirty="0">
                <a:latin typeface="Times New Roman"/>
                <a:cs typeface="Times New Roman"/>
              </a:rPr>
              <a:t>lá </a:t>
            </a:r>
            <a:r>
              <a:rPr sz="3600" b="1" dirty="0">
                <a:latin typeface="Times New Roman"/>
                <a:cs typeface="Times New Roman"/>
              </a:rPr>
              <a:t>của cây </a:t>
            </a:r>
            <a:r>
              <a:rPr sz="3600" b="1" spc="-5" dirty="0">
                <a:latin typeface="Times New Roman"/>
                <a:cs typeface="Times New Roman"/>
              </a:rPr>
              <a:t>và  </a:t>
            </a:r>
            <a:r>
              <a:rPr sz="3600" b="1" dirty="0">
                <a:latin typeface="Times New Roman"/>
                <a:cs typeface="Times New Roman"/>
              </a:rPr>
              <a:t>lặp lại </a:t>
            </a:r>
            <a:r>
              <a:rPr sz="3600" b="1" spc="-5" dirty="0">
                <a:latin typeface="Times New Roman"/>
                <a:cs typeface="Times New Roman"/>
              </a:rPr>
              <a:t>cho đến khi </a:t>
            </a:r>
            <a:r>
              <a:rPr sz="3600" b="1" dirty="0">
                <a:latin typeface="Times New Roman"/>
                <a:cs typeface="Times New Roman"/>
              </a:rPr>
              <a:t>gặp </a:t>
            </a:r>
            <a:r>
              <a:rPr sz="3600" b="1" spc="-5" dirty="0">
                <a:latin typeface="Times New Roman"/>
                <a:cs typeface="Times New Roman"/>
              </a:rPr>
              <a:t>nút</a:t>
            </a:r>
            <a:r>
              <a:rPr sz="3600" b="1" spc="-3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gốc</a:t>
            </a:r>
            <a:endParaRPr sz="3600">
              <a:latin typeface="Times New Roman"/>
              <a:cs typeface="Times New Roman"/>
            </a:endParaRPr>
          </a:p>
          <a:p>
            <a:pPr marL="376555" indent="-36449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Để thực </a:t>
            </a:r>
            <a:r>
              <a:rPr sz="3600" b="1" spc="-5" dirty="0">
                <a:latin typeface="Times New Roman"/>
                <a:cs typeface="Times New Roman"/>
              </a:rPr>
              <a:t>hiện </a:t>
            </a:r>
            <a:r>
              <a:rPr sz="3600" b="1" dirty="0">
                <a:latin typeface="Times New Roman"/>
                <a:cs typeface="Times New Roman"/>
              </a:rPr>
              <a:t>mã hóa Huffman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thì:</a:t>
            </a:r>
            <a:endParaRPr sz="3600">
              <a:latin typeface="Times New Roman"/>
              <a:cs typeface="Times New Roman"/>
            </a:endParaRPr>
          </a:p>
          <a:p>
            <a:pPr marL="698500" marR="544195" lvl="1" indent="-34353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7207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Các ký hiệu được sắp </a:t>
            </a:r>
            <a:r>
              <a:rPr sz="3600" b="1" dirty="0">
                <a:latin typeface="Times New Roman"/>
                <a:cs typeface="Times New Roman"/>
              </a:rPr>
              <a:t>xếp </a:t>
            </a:r>
            <a:r>
              <a:rPr sz="3600" b="1" spc="-5" dirty="0">
                <a:latin typeface="Times New Roman"/>
                <a:cs typeface="Times New Roman"/>
              </a:rPr>
              <a:t>thành </a:t>
            </a:r>
            <a:r>
              <a:rPr sz="3600" b="1" dirty="0">
                <a:latin typeface="Times New Roman"/>
                <a:cs typeface="Times New Roman"/>
              </a:rPr>
              <a:t>1 </a:t>
            </a:r>
            <a:r>
              <a:rPr sz="3600" b="1" spc="-5" dirty="0">
                <a:latin typeface="Times New Roman"/>
                <a:cs typeface="Times New Roman"/>
              </a:rPr>
              <a:t>dãy  </a:t>
            </a:r>
            <a:r>
              <a:rPr sz="3600" b="1" dirty="0">
                <a:latin typeface="Times New Roman"/>
                <a:cs typeface="Times New Roman"/>
              </a:rPr>
              <a:t>các nút </a:t>
            </a:r>
            <a:r>
              <a:rPr sz="3600" b="1" spc="-10" dirty="0">
                <a:latin typeface="Times New Roman"/>
                <a:cs typeface="Times New Roman"/>
              </a:rPr>
              <a:t>lá </a:t>
            </a:r>
            <a:r>
              <a:rPr sz="3600" b="1" spc="-5" dirty="0">
                <a:latin typeface="Times New Roman"/>
                <a:cs typeface="Times New Roman"/>
              </a:rPr>
              <a:t>để tạo thành </a:t>
            </a:r>
            <a:r>
              <a:rPr sz="3600" b="1" dirty="0">
                <a:latin typeface="Times New Roman"/>
                <a:cs typeface="Times New Roman"/>
              </a:rPr>
              <a:t>cây nhị</a:t>
            </a:r>
            <a:r>
              <a:rPr sz="3600" b="1" spc="-6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phân.</a:t>
            </a:r>
            <a:endParaRPr sz="3600">
              <a:latin typeface="Times New Roman"/>
              <a:cs typeface="Times New Roman"/>
            </a:endParaRPr>
          </a:p>
          <a:p>
            <a:pPr marL="698500" marR="276860" lvl="1" indent="-34353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720725" algn="l"/>
              </a:tabLst>
            </a:pPr>
            <a:r>
              <a:rPr sz="3600" b="1" dirty="0">
                <a:latin typeface="Times New Roman"/>
                <a:cs typeface="Times New Roman"/>
              </a:rPr>
              <a:t>Mỗi </a:t>
            </a:r>
            <a:r>
              <a:rPr sz="3600" b="1" spc="-5" dirty="0">
                <a:latin typeface="Times New Roman"/>
                <a:cs typeface="Times New Roman"/>
              </a:rPr>
              <a:t>nút được </a:t>
            </a:r>
            <a:r>
              <a:rPr sz="3600" b="1" dirty="0">
                <a:latin typeface="Times New Roman"/>
                <a:cs typeface="Times New Roman"/>
              </a:rPr>
              <a:t>gán 1 </a:t>
            </a:r>
            <a:r>
              <a:rPr sz="3600" b="1" spc="-5" dirty="0">
                <a:latin typeface="Times New Roman"/>
                <a:cs typeface="Times New Roman"/>
              </a:rPr>
              <a:t>trọng số </a:t>
            </a:r>
            <a:r>
              <a:rPr sz="3600" b="1" dirty="0">
                <a:latin typeface="Times New Roman"/>
                <a:cs typeface="Times New Roman"/>
              </a:rPr>
              <a:t>là </a:t>
            </a:r>
            <a:r>
              <a:rPr sz="3600" b="1" spc="-5" dirty="0">
                <a:latin typeface="Times New Roman"/>
                <a:cs typeface="Times New Roman"/>
              </a:rPr>
              <a:t>tần suất  </a:t>
            </a:r>
            <a:r>
              <a:rPr sz="3600" b="1" dirty="0">
                <a:latin typeface="Times New Roman"/>
                <a:cs typeface="Times New Roman"/>
              </a:rPr>
              <a:t>xuất </a:t>
            </a:r>
            <a:r>
              <a:rPr sz="3600" b="1" spc="-5" dirty="0">
                <a:latin typeface="Times New Roman"/>
                <a:cs typeface="Times New Roman"/>
              </a:rPr>
              <a:t>hiện </a:t>
            </a:r>
            <a:r>
              <a:rPr sz="3600" b="1" dirty="0">
                <a:latin typeface="Times New Roman"/>
                <a:cs typeface="Times New Roman"/>
              </a:rPr>
              <a:t>của </a:t>
            </a:r>
            <a:r>
              <a:rPr sz="3600" b="1" spc="-5" dirty="0">
                <a:latin typeface="Times New Roman"/>
                <a:cs typeface="Times New Roman"/>
              </a:rPr>
              <a:t>ký </a:t>
            </a:r>
            <a:r>
              <a:rPr sz="3600" b="1" spc="-10" dirty="0">
                <a:latin typeface="Times New Roman"/>
                <a:cs typeface="Times New Roman"/>
              </a:rPr>
              <a:t>hiệu </a:t>
            </a:r>
            <a:r>
              <a:rPr sz="3600" b="1" spc="-5" dirty="0">
                <a:latin typeface="Times New Roman"/>
                <a:cs typeface="Times New Roman"/>
              </a:rPr>
              <a:t>tương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ứng.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96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247599"/>
            <a:ext cx="57391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3000" b="1" dirty="0">
                <a:latin typeface="Times New Roman"/>
                <a:cs typeface="Times New Roman"/>
              </a:rPr>
              <a:t>Cách </a:t>
            </a:r>
            <a:r>
              <a:rPr sz="3000" b="1" spc="-5" dirty="0">
                <a:latin typeface="Times New Roman"/>
                <a:cs typeface="Times New Roman"/>
              </a:rPr>
              <a:t>xây dựng cây mã</a:t>
            </a:r>
            <a:r>
              <a:rPr sz="3000" b="1" spc="-40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Huffman.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97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40" y="796797"/>
            <a:ext cx="8340090" cy="533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0534" algn="l"/>
              </a:tabLst>
            </a:pPr>
            <a:r>
              <a:rPr sz="3000" spc="-5" dirty="0">
                <a:latin typeface="Times New Roman"/>
                <a:cs typeface="Times New Roman"/>
              </a:rPr>
              <a:t>Hai </a:t>
            </a:r>
            <a:r>
              <a:rPr sz="3000" dirty="0">
                <a:latin typeface="Times New Roman"/>
                <a:cs typeface="Times New Roman"/>
              </a:rPr>
              <a:t>nút chưa được xét có </a:t>
            </a:r>
            <a:r>
              <a:rPr sz="3000" spc="-5" dirty="0">
                <a:latin typeface="Times New Roman"/>
                <a:cs typeface="Times New Roman"/>
              </a:rPr>
              <a:t>trọng số </a:t>
            </a:r>
            <a:r>
              <a:rPr sz="3000" dirty="0">
                <a:latin typeface="Times New Roman"/>
                <a:cs typeface="Times New Roman"/>
              </a:rPr>
              <a:t>nhỏ nhất </a:t>
            </a:r>
            <a:r>
              <a:rPr sz="3000" spc="-5" dirty="0">
                <a:latin typeface="Times New Roman"/>
                <a:cs typeface="Times New Roman"/>
              </a:rPr>
              <a:t>sẽ  được </a:t>
            </a:r>
            <a:r>
              <a:rPr sz="3000" dirty="0">
                <a:latin typeface="Times New Roman"/>
                <a:cs typeface="Times New Roman"/>
              </a:rPr>
              <a:t>gắn vào 1 nút mới </a:t>
            </a:r>
            <a:r>
              <a:rPr sz="3000" spc="5" dirty="0">
                <a:latin typeface="Times New Roman"/>
                <a:cs typeface="Times New Roman"/>
              </a:rPr>
              <a:t>có </a:t>
            </a:r>
            <a:r>
              <a:rPr sz="3000" spc="-5" dirty="0">
                <a:latin typeface="Times New Roman"/>
                <a:cs typeface="Times New Roman"/>
              </a:rPr>
              <a:t>trọng </a:t>
            </a:r>
            <a:r>
              <a:rPr sz="3000" dirty="0">
                <a:latin typeface="Times New Roman"/>
                <a:cs typeface="Times New Roman"/>
              </a:rPr>
              <a:t>số bằng tổng  </a:t>
            </a:r>
            <a:r>
              <a:rPr sz="3000" spc="-5" dirty="0">
                <a:latin typeface="Times New Roman"/>
                <a:cs typeface="Times New Roman"/>
              </a:rPr>
              <a:t>trọng số </a:t>
            </a:r>
            <a:r>
              <a:rPr sz="3000" dirty="0">
                <a:latin typeface="Times New Roman"/>
                <a:cs typeface="Times New Roman"/>
              </a:rPr>
              <a:t>của 2 </a:t>
            </a:r>
            <a:r>
              <a:rPr sz="3000" spc="-5" dirty="0">
                <a:latin typeface="Times New Roman"/>
                <a:cs typeface="Times New Roman"/>
              </a:rPr>
              <a:t>nút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này.</a:t>
            </a:r>
            <a:endParaRPr sz="3000">
              <a:latin typeface="Times New Roman"/>
              <a:cs typeface="Times New Roman"/>
            </a:endParaRPr>
          </a:p>
          <a:p>
            <a:pPr marL="469900" marR="5080" indent="-457834" algn="just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470534" algn="l"/>
              </a:tabLst>
            </a:pPr>
            <a:r>
              <a:rPr sz="3000" spc="-5" dirty="0">
                <a:latin typeface="Times New Roman"/>
                <a:cs typeface="Times New Roman"/>
              </a:rPr>
              <a:t>Nút mới </a:t>
            </a:r>
            <a:r>
              <a:rPr sz="3000" dirty="0">
                <a:latin typeface="Times New Roman"/>
                <a:cs typeface="Times New Roman"/>
              </a:rPr>
              <a:t>này </a:t>
            </a:r>
            <a:r>
              <a:rPr sz="3000" spc="-5" dirty="0">
                <a:latin typeface="Times New Roman"/>
                <a:cs typeface="Times New Roman"/>
              </a:rPr>
              <a:t>sẽ được </a:t>
            </a:r>
            <a:r>
              <a:rPr sz="3000" dirty="0">
                <a:latin typeface="Times New Roman"/>
                <a:cs typeface="Times New Roman"/>
              </a:rPr>
              <a:t>thêm vào danh sách các nút  chưa xét đến và loại bỏ 2 nút đã xét </a:t>
            </a:r>
            <a:r>
              <a:rPr sz="3000" spc="-5" dirty="0">
                <a:latin typeface="Times New Roman"/>
                <a:cs typeface="Times New Roman"/>
              </a:rPr>
              <a:t>trong </a:t>
            </a:r>
            <a:r>
              <a:rPr sz="3000" dirty="0">
                <a:latin typeface="Times New Roman"/>
                <a:cs typeface="Times New Roman"/>
              </a:rPr>
              <a:t>danh  </a:t>
            </a:r>
            <a:r>
              <a:rPr sz="3000" spc="-5" dirty="0">
                <a:latin typeface="Times New Roman"/>
                <a:cs typeface="Times New Roman"/>
              </a:rPr>
              <a:t>sách.</a:t>
            </a:r>
            <a:endParaRPr sz="3000">
              <a:latin typeface="Times New Roman"/>
              <a:cs typeface="Times New Roman"/>
            </a:endParaRPr>
          </a:p>
          <a:p>
            <a:pPr marL="469900" marR="6985" indent="-457834" algn="just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470534" algn="l"/>
              </a:tabLst>
            </a:pPr>
            <a:r>
              <a:rPr sz="3000" dirty="0">
                <a:latin typeface="Times New Roman"/>
                <a:cs typeface="Times New Roman"/>
              </a:rPr>
              <a:t>1 </a:t>
            </a:r>
            <a:r>
              <a:rPr sz="3000" spc="-5" dirty="0">
                <a:latin typeface="Times New Roman"/>
                <a:cs typeface="Times New Roman"/>
              </a:rPr>
              <a:t>trong </a:t>
            </a:r>
            <a:r>
              <a:rPr sz="3000" dirty="0">
                <a:latin typeface="Times New Roman"/>
                <a:cs typeface="Times New Roman"/>
              </a:rPr>
              <a:t>2 nút </a:t>
            </a:r>
            <a:r>
              <a:rPr sz="3000" spc="-5" dirty="0">
                <a:latin typeface="Times New Roman"/>
                <a:cs typeface="Times New Roman"/>
              </a:rPr>
              <a:t>được </a:t>
            </a:r>
            <a:r>
              <a:rPr sz="3000" dirty="0">
                <a:latin typeface="Times New Roman"/>
                <a:cs typeface="Times New Roman"/>
              </a:rPr>
              <a:t>gán </a:t>
            </a:r>
            <a:r>
              <a:rPr sz="3000" spc="-5" dirty="0">
                <a:latin typeface="Times New Roman"/>
                <a:cs typeface="Times New Roman"/>
              </a:rPr>
              <a:t>mã là </a:t>
            </a:r>
            <a:r>
              <a:rPr sz="3000" dirty="0">
                <a:latin typeface="Times New Roman"/>
                <a:cs typeface="Times New Roman"/>
              </a:rPr>
              <a:t>0(ví dụ </a:t>
            </a:r>
            <a:r>
              <a:rPr sz="3000" spc="-5" dirty="0">
                <a:latin typeface="Times New Roman"/>
                <a:cs typeface="Times New Roman"/>
              </a:rPr>
              <a:t>bên </a:t>
            </a:r>
            <a:r>
              <a:rPr sz="3000" dirty="0">
                <a:latin typeface="Times New Roman"/>
                <a:cs typeface="Times New Roman"/>
              </a:rPr>
              <a:t>trái), nút  còn lại </a:t>
            </a:r>
            <a:r>
              <a:rPr sz="3000" spc="-5" dirty="0">
                <a:latin typeface="Times New Roman"/>
                <a:cs typeface="Times New Roman"/>
              </a:rPr>
              <a:t>được </a:t>
            </a:r>
            <a:r>
              <a:rPr sz="3000" dirty="0">
                <a:latin typeface="Times New Roman"/>
                <a:cs typeface="Times New Roman"/>
              </a:rPr>
              <a:t>gán </a:t>
            </a:r>
            <a:r>
              <a:rPr sz="3000" spc="-5" dirty="0">
                <a:latin typeface="Times New Roman"/>
                <a:cs typeface="Times New Roman"/>
              </a:rPr>
              <a:t>mã là </a:t>
            </a:r>
            <a:r>
              <a:rPr sz="3000" dirty="0">
                <a:latin typeface="Times New Roman"/>
                <a:cs typeface="Times New Roman"/>
              </a:rPr>
              <a:t>1 (bên</a:t>
            </a:r>
            <a:r>
              <a:rPr sz="3000" spc="5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phải).</a:t>
            </a:r>
            <a:endParaRPr sz="3000">
              <a:latin typeface="Times New Roman"/>
              <a:cs typeface="Times New Roman"/>
            </a:endParaRPr>
          </a:p>
          <a:p>
            <a:pPr marL="469900" marR="6985" indent="-457834" algn="just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470534" algn="l"/>
              </a:tabLst>
            </a:pPr>
            <a:r>
              <a:rPr sz="3000" dirty="0">
                <a:latin typeface="Times New Roman"/>
                <a:cs typeface="Times New Roman"/>
              </a:rPr>
              <a:t>Lặp lại các bước trên cho đến khi chỉ còn 1 nút  </a:t>
            </a:r>
            <a:r>
              <a:rPr sz="3000" spc="-5" dirty="0">
                <a:latin typeface="Times New Roman"/>
                <a:cs typeface="Times New Roman"/>
              </a:rPr>
              <a:t>trong </a:t>
            </a:r>
            <a:r>
              <a:rPr sz="3000" dirty="0">
                <a:latin typeface="Times New Roman"/>
                <a:cs typeface="Times New Roman"/>
              </a:rPr>
              <a:t>danh </a:t>
            </a:r>
            <a:r>
              <a:rPr sz="3000" spc="-5" dirty="0">
                <a:latin typeface="Times New Roman"/>
                <a:cs typeface="Times New Roman"/>
              </a:rPr>
              <a:t>sách. Nút </a:t>
            </a:r>
            <a:r>
              <a:rPr sz="3000" dirty="0">
                <a:latin typeface="Times New Roman"/>
                <a:cs typeface="Times New Roman"/>
              </a:rPr>
              <a:t>còn lại </a:t>
            </a:r>
            <a:r>
              <a:rPr sz="3000" spc="-5" dirty="0">
                <a:latin typeface="Times New Roman"/>
                <a:cs typeface="Times New Roman"/>
              </a:rPr>
              <a:t>được </a:t>
            </a:r>
            <a:r>
              <a:rPr sz="3000" dirty="0">
                <a:latin typeface="Times New Roman"/>
                <a:cs typeface="Times New Roman"/>
              </a:rPr>
              <a:t>xem là gốc của  cây </a:t>
            </a:r>
            <a:r>
              <a:rPr sz="3000" spc="-5" dirty="0">
                <a:latin typeface="Times New Roman"/>
                <a:cs typeface="Times New Roman"/>
              </a:rPr>
              <a:t>mã.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776245"/>
            <a:ext cx="8529320" cy="17399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5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Ví </a:t>
            </a:r>
            <a:r>
              <a:rPr sz="2800" dirty="0">
                <a:latin typeface="Times New Roman"/>
                <a:cs typeface="Times New Roman"/>
              </a:rPr>
              <a:t>dụ: </a:t>
            </a:r>
            <a:r>
              <a:rPr sz="2800" spc="-5" dirty="0">
                <a:latin typeface="Times New Roman"/>
                <a:cs typeface="Times New Roman"/>
              </a:rPr>
              <a:t>Cho </a:t>
            </a:r>
            <a:r>
              <a:rPr sz="2800" dirty="0">
                <a:latin typeface="Times New Roman"/>
                <a:cs typeface="Times New Roman"/>
              </a:rPr>
              <a:t>thông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điệp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4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dirty="0">
                <a:latin typeface="Times New Roman"/>
                <a:cs typeface="Times New Roman"/>
              </a:rPr>
              <a:t>“BCA ACAD BDCA DAEE EABA CDBA  CADC </a:t>
            </a:r>
            <a:r>
              <a:rPr sz="3600" spc="-5" dirty="0">
                <a:latin typeface="Times New Roman"/>
                <a:cs typeface="Times New Roman"/>
              </a:rPr>
              <a:t>BADA </a:t>
            </a:r>
            <a:r>
              <a:rPr sz="3600" dirty="0">
                <a:latin typeface="Times New Roman"/>
                <a:cs typeface="Times New Roman"/>
              </a:rPr>
              <a:t>BEAB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EAAA”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98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46250" y="2203450"/>
          <a:ext cx="3295650" cy="306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Ký</a:t>
                      </a:r>
                      <a:r>
                        <a:rPr sz="18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tự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Tần</a:t>
                      </a:r>
                      <a:r>
                        <a:rPr sz="18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suất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12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10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99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862329"/>
            <a:ext cx="69094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spc="-5" dirty="0">
                <a:latin typeface="Times New Roman"/>
                <a:cs typeface="Times New Roman"/>
              </a:rPr>
              <a:t>Xây dựng </a:t>
            </a:r>
            <a:r>
              <a:rPr sz="2200" spc="-10" dirty="0">
                <a:latin typeface="Times New Roman"/>
                <a:cs typeface="Times New Roman"/>
              </a:rPr>
              <a:t>cây mã </a:t>
            </a:r>
            <a:r>
              <a:rPr sz="2200" spc="-5" dirty="0">
                <a:latin typeface="Times New Roman"/>
                <a:cs typeface="Times New Roman"/>
              </a:rPr>
              <a:t>Huffman với tần </a:t>
            </a:r>
            <a:r>
              <a:rPr sz="2200" spc="-10" dirty="0">
                <a:latin typeface="Times New Roman"/>
                <a:cs typeface="Times New Roman"/>
              </a:rPr>
              <a:t>suất </a:t>
            </a:r>
            <a:r>
              <a:rPr sz="2200" spc="-5" dirty="0">
                <a:latin typeface="Times New Roman"/>
                <a:cs typeface="Times New Roman"/>
              </a:rPr>
              <a:t>xuất hiện </a:t>
            </a:r>
            <a:r>
              <a:rPr sz="2200" dirty="0">
                <a:latin typeface="Times New Roman"/>
                <a:cs typeface="Times New Roman"/>
              </a:rPr>
              <a:t>như</a:t>
            </a:r>
            <a:r>
              <a:rPr sz="2200" spc="1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sau: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6234"/>
            <a:ext cx="8303259" cy="452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dirty="0">
                <a:latin typeface="Times New Roman"/>
                <a:cs typeface="Times New Roman"/>
              </a:rPr>
              <a:t>Ưu điểm của phương pháp </a:t>
            </a:r>
            <a:r>
              <a:rPr sz="3600" spc="-5" dirty="0">
                <a:latin typeface="Times New Roman"/>
                <a:cs typeface="Times New Roman"/>
              </a:rPr>
              <a:t>mã </a:t>
            </a:r>
            <a:r>
              <a:rPr sz="3600" dirty="0">
                <a:latin typeface="Times New Roman"/>
                <a:cs typeface="Times New Roman"/>
              </a:rPr>
              <a:t>hoá  Huffman </a:t>
            </a:r>
            <a:r>
              <a:rPr sz="3600" spc="-5" dirty="0">
                <a:latin typeface="Times New Roman"/>
                <a:cs typeface="Times New Roman"/>
              </a:rPr>
              <a:t>là </a:t>
            </a:r>
            <a:r>
              <a:rPr sz="3600" dirty="0">
                <a:latin typeface="Times New Roman"/>
                <a:cs typeface="Times New Roman"/>
              </a:rPr>
              <a:t>đạt được </a:t>
            </a:r>
            <a:r>
              <a:rPr sz="3600" spc="-5" dirty="0">
                <a:latin typeface="Times New Roman"/>
                <a:cs typeface="Times New Roman"/>
              </a:rPr>
              <a:t>hệ </a:t>
            </a:r>
            <a:r>
              <a:rPr sz="3600" dirty="0">
                <a:latin typeface="Times New Roman"/>
                <a:cs typeface="Times New Roman"/>
              </a:rPr>
              <a:t>số nén </a:t>
            </a:r>
            <a:r>
              <a:rPr sz="3600" spc="-5" dirty="0">
                <a:latin typeface="Times New Roman"/>
                <a:cs typeface="Times New Roman"/>
              </a:rPr>
              <a:t>cao </a:t>
            </a:r>
            <a:r>
              <a:rPr sz="3600" dirty="0">
                <a:latin typeface="Times New Roman"/>
                <a:cs typeface="Times New Roman"/>
              </a:rPr>
              <a:t>(Hệ số  nén tuỳ thuộc vào cấu trúc của </a:t>
            </a:r>
            <a:r>
              <a:rPr sz="3600" spc="-5" dirty="0">
                <a:latin typeface="Times New Roman"/>
                <a:cs typeface="Times New Roman"/>
              </a:rPr>
              <a:t>các </a:t>
            </a:r>
            <a:r>
              <a:rPr sz="3600" dirty="0">
                <a:latin typeface="Times New Roman"/>
                <a:cs typeface="Times New Roman"/>
              </a:rPr>
              <a:t>tập</a:t>
            </a:r>
            <a:r>
              <a:rPr sz="3600" spc="-6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tin).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spc="-5" dirty="0">
                <a:latin typeface="Times New Roman"/>
                <a:cs typeface="Times New Roman"/>
              </a:rPr>
              <a:t>Nhược </a:t>
            </a:r>
            <a:r>
              <a:rPr sz="3600" dirty="0">
                <a:latin typeface="Times New Roman"/>
                <a:cs typeface="Times New Roman"/>
              </a:rPr>
              <a:t>điểm của phương pháp này </a:t>
            </a:r>
            <a:r>
              <a:rPr sz="3600" spc="-5" dirty="0">
                <a:latin typeface="Times New Roman"/>
                <a:cs typeface="Times New Roman"/>
              </a:rPr>
              <a:t>là </a:t>
            </a:r>
            <a:r>
              <a:rPr sz="3600" dirty="0">
                <a:latin typeface="Times New Roman"/>
                <a:cs typeface="Times New Roman"/>
              </a:rPr>
              <a:t>bên  nhận muốn giải </a:t>
            </a:r>
            <a:r>
              <a:rPr sz="3600" spc="-5" dirty="0">
                <a:latin typeface="Times New Roman"/>
                <a:cs typeface="Times New Roman"/>
              </a:rPr>
              <a:t>mã </a:t>
            </a:r>
            <a:r>
              <a:rPr sz="3600" dirty="0">
                <a:latin typeface="Times New Roman"/>
                <a:cs typeface="Times New Roman"/>
              </a:rPr>
              <a:t>được </a:t>
            </a:r>
            <a:r>
              <a:rPr sz="3600" spc="-5" dirty="0">
                <a:latin typeface="Times New Roman"/>
                <a:cs typeface="Times New Roman"/>
              </a:rPr>
              <a:t>thông </a:t>
            </a:r>
            <a:r>
              <a:rPr sz="3600" dirty="0">
                <a:latin typeface="Times New Roman"/>
                <a:cs typeface="Times New Roman"/>
              </a:rPr>
              <a:t>điệp thì  phải </a:t>
            </a:r>
            <a:r>
              <a:rPr sz="3600" spc="-5" dirty="0">
                <a:latin typeface="Times New Roman"/>
                <a:cs typeface="Times New Roman"/>
              </a:rPr>
              <a:t>có </a:t>
            </a:r>
            <a:r>
              <a:rPr sz="3600" dirty="0">
                <a:latin typeface="Times New Roman"/>
                <a:cs typeface="Times New Roman"/>
              </a:rPr>
              <a:t>một bảng </a:t>
            </a:r>
            <a:r>
              <a:rPr sz="3600" spc="-5" dirty="0">
                <a:latin typeface="Times New Roman"/>
                <a:cs typeface="Times New Roman"/>
              </a:rPr>
              <a:t>mã </a:t>
            </a:r>
            <a:r>
              <a:rPr sz="3600" dirty="0">
                <a:latin typeface="Times New Roman"/>
                <a:cs typeface="Times New Roman"/>
              </a:rPr>
              <a:t>giống như bảng mã ở  bên gửi, do </a:t>
            </a:r>
            <a:r>
              <a:rPr sz="3600" spc="-5" dirty="0">
                <a:latin typeface="Times New Roman"/>
                <a:cs typeface="Times New Roman"/>
              </a:rPr>
              <a:t>đó khi </a:t>
            </a:r>
            <a:r>
              <a:rPr sz="3600" dirty="0">
                <a:latin typeface="Times New Roman"/>
                <a:cs typeface="Times New Roman"/>
              </a:rPr>
              <a:t>nén các tập tin </a:t>
            </a:r>
            <a:r>
              <a:rPr sz="3600" spc="-5" dirty="0">
                <a:latin typeface="Times New Roman"/>
                <a:cs typeface="Times New Roman"/>
              </a:rPr>
              <a:t>bé hệ </a:t>
            </a:r>
            <a:r>
              <a:rPr sz="3600" dirty="0">
                <a:latin typeface="Times New Roman"/>
                <a:cs typeface="Times New Roman"/>
              </a:rPr>
              <a:t>số  nén không được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cao.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100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8866" y="6276238"/>
            <a:ext cx="344042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8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101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76322" y="6589393"/>
            <a:ext cx="446341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KTDT1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08431"/>
            <a:ext cx="8836025" cy="539115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pháp</a:t>
            </a:r>
            <a:r>
              <a:rPr sz="3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LZW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Được Abraham Lempel, </a:t>
            </a:r>
            <a:r>
              <a:rPr sz="3200" b="1" dirty="0">
                <a:latin typeface="Times New Roman"/>
                <a:cs typeface="Times New Roman"/>
              </a:rPr>
              <a:t>Jacob Ziv </a:t>
            </a:r>
            <a:r>
              <a:rPr sz="3200" b="1" spc="-5" dirty="0">
                <a:latin typeface="Times New Roman"/>
                <a:cs typeface="Times New Roman"/>
              </a:rPr>
              <a:t>phát triển  </a:t>
            </a:r>
            <a:r>
              <a:rPr sz="3200" b="1" dirty="0">
                <a:latin typeface="Times New Roman"/>
                <a:cs typeface="Times New Roman"/>
              </a:rPr>
              <a:t>trước </a:t>
            </a:r>
            <a:r>
              <a:rPr sz="3200" b="1" spc="-5" dirty="0">
                <a:latin typeface="Times New Roman"/>
                <a:cs typeface="Times New Roman"/>
              </a:rPr>
              <a:t>rồi được </a:t>
            </a:r>
            <a:r>
              <a:rPr sz="3200" b="1" dirty="0">
                <a:latin typeface="Times New Roman"/>
                <a:cs typeface="Times New Roman"/>
              </a:rPr>
              <a:t>Terry Welch </a:t>
            </a:r>
            <a:r>
              <a:rPr sz="3200" b="1" spc="-5" dirty="0">
                <a:latin typeface="Times New Roman"/>
                <a:cs typeface="Times New Roman"/>
              </a:rPr>
              <a:t>nâng </a:t>
            </a:r>
            <a:r>
              <a:rPr sz="3200" b="1" spc="5" dirty="0">
                <a:latin typeface="Times New Roman"/>
                <a:cs typeface="Times New Roman"/>
              </a:rPr>
              <a:t>cấp </a:t>
            </a:r>
            <a:r>
              <a:rPr sz="3200" b="1" spc="-5" dirty="0">
                <a:latin typeface="Times New Roman"/>
                <a:cs typeface="Times New Roman"/>
              </a:rPr>
              <a:t>(Lempel–  </a:t>
            </a:r>
            <a:r>
              <a:rPr sz="3200" b="1" dirty="0">
                <a:latin typeface="Times New Roman"/>
                <a:cs typeface="Times New Roman"/>
              </a:rPr>
              <a:t>Ziv–Welch)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Thuật toán này </a:t>
            </a:r>
            <a:r>
              <a:rPr sz="3200" b="1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thuật toán nén </a:t>
            </a:r>
            <a:r>
              <a:rPr sz="3200" b="1" dirty="0">
                <a:latin typeface="Times New Roman"/>
                <a:cs typeface="Times New Roman"/>
              </a:rPr>
              <a:t>từ </a:t>
            </a:r>
            <a:r>
              <a:rPr sz="3200" b="1" spc="-5" dirty="0">
                <a:latin typeface="Times New Roman"/>
                <a:cs typeface="Times New Roman"/>
              </a:rPr>
              <a:t>điển, dựa  </a:t>
            </a:r>
            <a:r>
              <a:rPr sz="3200" b="1" dirty="0">
                <a:latin typeface="Times New Roman"/>
                <a:cs typeface="Times New Roman"/>
              </a:rPr>
              <a:t>vào việc lập </a:t>
            </a:r>
            <a:r>
              <a:rPr sz="3200" b="1" spc="-5" dirty="0">
                <a:latin typeface="Times New Roman"/>
                <a:cs typeface="Times New Roman"/>
              </a:rPr>
              <a:t>một </a:t>
            </a:r>
            <a:r>
              <a:rPr sz="3200" b="1" dirty="0">
                <a:latin typeface="Times New Roman"/>
                <a:cs typeface="Times New Roman"/>
              </a:rPr>
              <a:t>từ </a:t>
            </a:r>
            <a:r>
              <a:rPr sz="3200" b="1" spc="-5" dirty="0">
                <a:latin typeface="Times New Roman"/>
                <a:cs typeface="Times New Roman"/>
              </a:rPr>
              <a:t>điển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10" dirty="0">
                <a:latin typeface="Times New Roman"/>
                <a:cs typeface="Times New Roman"/>
              </a:rPr>
              <a:t>ký </a:t>
            </a:r>
            <a:r>
              <a:rPr sz="3200" b="1" dirty="0">
                <a:latin typeface="Times New Roman"/>
                <a:cs typeface="Times New Roman"/>
              </a:rPr>
              <a:t>tự có tần </a:t>
            </a:r>
            <a:r>
              <a:rPr sz="3200" b="1" spc="-5" dirty="0">
                <a:latin typeface="Times New Roman"/>
                <a:cs typeface="Times New Roman"/>
              </a:rPr>
              <a:t>suất  </a:t>
            </a:r>
            <a:r>
              <a:rPr sz="3200" b="1" spc="5" dirty="0">
                <a:latin typeface="Times New Roman"/>
                <a:cs typeface="Times New Roman"/>
              </a:rPr>
              <a:t>cao</a:t>
            </a:r>
            <a:endParaRPr sz="3200">
              <a:latin typeface="Times New Roman"/>
              <a:cs typeface="Times New Roman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Điểm mạnh của kỹ thuật này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khả năng </a:t>
            </a:r>
            <a:r>
              <a:rPr sz="3200" b="1" dirty="0">
                <a:latin typeface="Times New Roman"/>
                <a:cs typeface="Times New Roman"/>
              </a:rPr>
              <a:t>tổ  chức từ </a:t>
            </a:r>
            <a:r>
              <a:rPr sz="3200" b="1" spc="-5" dirty="0">
                <a:latin typeface="Times New Roman"/>
                <a:cs typeface="Times New Roman"/>
              </a:rPr>
              <a:t>điển để đạt hiệu quả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cao</a:t>
            </a:r>
            <a:endParaRPr sz="32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Có</a:t>
            </a:r>
            <a:r>
              <a:rPr sz="3200" b="1" spc="34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thể</a:t>
            </a:r>
            <a:r>
              <a:rPr sz="3200" b="1" spc="35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được</a:t>
            </a:r>
            <a:r>
              <a:rPr sz="3200" b="1" spc="35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dùng</a:t>
            </a:r>
            <a:r>
              <a:rPr sz="3200" b="1" spc="33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để</a:t>
            </a:r>
            <a:r>
              <a:rPr sz="3200" b="1" spc="3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nén</a:t>
            </a:r>
            <a:r>
              <a:rPr sz="3200" b="1" spc="3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các</a:t>
            </a:r>
            <a:r>
              <a:rPr sz="3200" b="1" spc="3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loại</a:t>
            </a:r>
            <a:r>
              <a:rPr sz="3200" b="1" spc="33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file</a:t>
            </a:r>
            <a:r>
              <a:rPr sz="3200" b="1" spc="35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nhị</a:t>
            </a:r>
            <a:r>
              <a:rPr sz="3200" b="1" spc="32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phân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40" y="5972962"/>
            <a:ext cx="18446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Times New Roman"/>
                <a:cs typeface="Times New Roman"/>
              </a:rPr>
              <a:t>khác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nhau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7757"/>
            <a:ext cx="8302625" cy="4220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  <a:tab pos="2339975" algn="l"/>
              </a:tabLst>
            </a:pPr>
            <a:r>
              <a:rPr sz="3200" spc="-5" dirty="0">
                <a:latin typeface="Times New Roman"/>
                <a:cs typeface="Times New Roman"/>
              </a:rPr>
              <a:t>Một</a:t>
            </a:r>
            <a:r>
              <a:rPr sz="3200" spc="2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chuỗi	</a:t>
            </a:r>
            <a:r>
              <a:rPr sz="3200" spc="-5" dirty="0">
                <a:latin typeface="Times New Roman"/>
                <a:cs typeface="Times New Roman"/>
              </a:rPr>
              <a:t>ký tự </a:t>
            </a:r>
            <a:r>
              <a:rPr sz="3200" spc="5" dirty="0">
                <a:latin typeface="Times New Roman"/>
                <a:cs typeface="Times New Roman"/>
              </a:rPr>
              <a:t>cần </a:t>
            </a:r>
            <a:r>
              <a:rPr sz="3200" dirty="0">
                <a:latin typeface="Times New Roman"/>
                <a:cs typeface="Times New Roman"/>
              </a:rPr>
              <a:t>nén phải tuân thủ nguyên  tắc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sau:</a:t>
            </a:r>
            <a:endParaRPr sz="3200">
              <a:latin typeface="Times New Roman"/>
              <a:cs typeface="Times New Roman"/>
            </a:endParaRPr>
          </a:p>
          <a:p>
            <a:pPr marL="698500" marR="86995" lvl="1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spc="-5" dirty="0">
                <a:latin typeface="Times New Roman"/>
                <a:cs typeface="Times New Roman"/>
              </a:rPr>
              <a:t>Một </a:t>
            </a:r>
            <a:r>
              <a:rPr sz="3200" dirty="0">
                <a:latin typeface="Times New Roman"/>
                <a:cs typeface="Times New Roman"/>
              </a:rPr>
              <a:t>tập hợp từ hai kí tự trở lên gọi một xâu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kí  tự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698500" marR="385445" lvl="1" indent="-3429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699135" algn="l"/>
                <a:tab pos="6483985" algn="l"/>
              </a:tabLst>
            </a:pPr>
            <a:r>
              <a:rPr sz="3200" dirty="0">
                <a:latin typeface="Times New Roman"/>
                <a:cs typeface="Times New Roman"/>
              </a:rPr>
              <a:t>Nếu tìm thấy các xâu kí </a:t>
            </a:r>
            <a:r>
              <a:rPr sz="3200" spc="-5" dirty="0">
                <a:latin typeface="Times New Roman"/>
                <a:cs typeface="Times New Roman"/>
              </a:rPr>
              <a:t>tự</a:t>
            </a:r>
            <a:r>
              <a:rPr sz="3200" dirty="0">
                <a:latin typeface="Times New Roman"/>
                <a:cs typeface="Times New Roman"/>
              </a:rPr>
              <a:t> đã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gặp,	phải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nhớ  và gán </a:t>
            </a:r>
            <a:r>
              <a:rPr sz="3200" spc="5" dirty="0">
                <a:latin typeface="Times New Roman"/>
                <a:cs typeface="Times New Roman"/>
              </a:rPr>
              <a:t>cho </a:t>
            </a:r>
            <a:r>
              <a:rPr sz="3200" dirty="0">
                <a:latin typeface="Times New Roman"/>
                <a:cs typeface="Times New Roman"/>
              </a:rPr>
              <a:t>nó một dấu hiệu (token)</a:t>
            </a:r>
            <a:r>
              <a:rPr sz="3200" spc="-1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riêng.</a:t>
            </a:r>
            <a:endParaRPr sz="3200">
              <a:latin typeface="Times New Roman"/>
              <a:cs typeface="Times New Roman"/>
            </a:endParaRPr>
          </a:p>
          <a:p>
            <a:pPr marL="698500" marR="347345" lvl="1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spc="-5" dirty="0">
                <a:latin typeface="Times New Roman"/>
                <a:cs typeface="Times New Roman"/>
              </a:rPr>
              <a:t>Nếu </a:t>
            </a:r>
            <a:r>
              <a:rPr sz="3200" dirty="0">
                <a:latin typeface="Times New Roman"/>
                <a:cs typeface="Times New Roman"/>
              </a:rPr>
              <a:t>lần </a:t>
            </a:r>
            <a:r>
              <a:rPr sz="3200" spc="-5" dirty="0">
                <a:latin typeface="Times New Roman"/>
                <a:cs typeface="Times New Roman"/>
              </a:rPr>
              <a:t>sau </a:t>
            </a:r>
            <a:r>
              <a:rPr sz="3200" dirty="0">
                <a:latin typeface="Times New Roman"/>
                <a:cs typeface="Times New Roman"/>
              </a:rPr>
              <a:t>gặp lại </a:t>
            </a:r>
            <a:r>
              <a:rPr sz="3200" spc="5" dirty="0">
                <a:latin typeface="Times New Roman"/>
                <a:cs typeface="Times New Roman"/>
              </a:rPr>
              <a:t>xâu </a:t>
            </a:r>
            <a:r>
              <a:rPr sz="3200" dirty="0">
                <a:latin typeface="Times New Roman"/>
                <a:cs typeface="Times New Roman"/>
              </a:rPr>
              <a:t>kí tự đó, xâu kí tự</a:t>
            </a:r>
            <a:r>
              <a:rPr sz="3200" spc="-1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sẽ  </a:t>
            </a:r>
            <a:r>
              <a:rPr sz="3200" dirty="0">
                <a:latin typeface="Times New Roman"/>
                <a:cs typeface="Times New Roman"/>
              </a:rPr>
              <a:t>được thay thế bằng dấu hiệu của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nó.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102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9C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100076"/>
            <a:ext cx="8988425" cy="6006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4345">
              <a:lnSpc>
                <a:spcPts val="2085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 marL="336550" indent="-324485">
              <a:lnSpc>
                <a:spcPts val="3525"/>
              </a:lnSpc>
              <a:buSzPct val="96875"/>
              <a:buFont typeface="Wingdings"/>
              <a:buChar char=""/>
              <a:tabLst>
                <a:tab pos="337185" algn="l"/>
                <a:tab pos="8684895" algn="l"/>
              </a:tabLst>
            </a:pPr>
            <a:r>
              <a:rPr sz="3200" u="heavy" spc="-390" dirty="0">
                <a:uFill>
                  <a:solidFill>
                    <a:srgbClr val="CC33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dirty="0">
                <a:uFill>
                  <a:solidFill>
                    <a:srgbClr val="CC3300"/>
                  </a:solidFill>
                </a:uFill>
                <a:latin typeface="Times New Roman"/>
                <a:cs typeface="Times New Roman"/>
              </a:rPr>
              <a:t>Ví dụ có </a:t>
            </a:r>
            <a:r>
              <a:rPr sz="3200" u="heavy" spc="5" dirty="0">
                <a:uFill>
                  <a:solidFill>
                    <a:srgbClr val="CC3300"/>
                  </a:solidFill>
                </a:uFill>
                <a:latin typeface="Times New Roman"/>
                <a:cs typeface="Times New Roman"/>
              </a:rPr>
              <a:t>chuỗi </a:t>
            </a:r>
            <a:r>
              <a:rPr sz="3200" u="heavy" dirty="0">
                <a:uFill>
                  <a:solidFill>
                    <a:srgbClr val="CC3300"/>
                  </a:solidFill>
                </a:uFill>
                <a:latin typeface="Times New Roman"/>
                <a:cs typeface="Times New Roman"/>
              </a:rPr>
              <a:t>sau</a:t>
            </a:r>
            <a:r>
              <a:rPr sz="3200" u="heavy" spc="-120" dirty="0">
                <a:uFill>
                  <a:solidFill>
                    <a:srgbClr val="CC33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dirty="0">
                <a:uFill>
                  <a:solidFill>
                    <a:srgbClr val="CC3300"/>
                  </a:solidFill>
                </a:uFill>
                <a:latin typeface="Times New Roman"/>
                <a:cs typeface="Times New Roman"/>
              </a:rPr>
              <a:t>:	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latin typeface="Wingdings"/>
                <a:cs typeface="Wingdings"/>
              </a:rPr>
              <a:t></a:t>
            </a:r>
            <a:endParaRPr sz="3200">
              <a:latin typeface="Wingdings"/>
              <a:cs typeface="Wingdings"/>
            </a:endParaRPr>
          </a:p>
          <a:p>
            <a:pPr marL="3556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010101010100000011111101010101010011100100</a:t>
            </a:r>
            <a:endParaRPr sz="3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3200" spc="5" dirty="0">
                <a:latin typeface="Times New Roman"/>
                <a:cs typeface="Times New Roman"/>
              </a:rPr>
              <a:t>111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5600" algn="l"/>
                <a:tab pos="1318895" algn="l"/>
                <a:tab pos="2080895" algn="l"/>
                <a:tab pos="2954020" algn="l"/>
                <a:tab pos="3533140" algn="l"/>
                <a:tab pos="4609465" algn="l"/>
                <a:tab pos="5167630" algn="l"/>
                <a:tab pos="5880735" algn="l"/>
                <a:tab pos="6370320" algn="l"/>
                <a:tab pos="7086600" algn="l"/>
                <a:tab pos="8049895" algn="l"/>
              </a:tabLst>
            </a:pPr>
            <a:r>
              <a:rPr sz="3200" dirty="0">
                <a:latin typeface="Times New Roman"/>
                <a:cs typeface="Times New Roman"/>
              </a:rPr>
              <a:t>Qu</a:t>
            </a:r>
            <a:r>
              <a:rPr sz="3200" spc="5" dirty="0">
                <a:latin typeface="Times New Roman"/>
                <a:cs typeface="Times New Roman"/>
              </a:rPr>
              <a:t>é</a:t>
            </a:r>
            <a:r>
              <a:rPr sz="3200" dirty="0">
                <a:latin typeface="Times New Roman"/>
                <a:cs typeface="Times New Roman"/>
              </a:rPr>
              <a:t>t	</a:t>
            </a:r>
            <a:r>
              <a:rPr sz="3200" spc="5" dirty="0">
                <a:latin typeface="Times New Roman"/>
                <a:cs typeface="Times New Roman"/>
              </a:rPr>
              <a:t>qu</a:t>
            </a:r>
            <a:r>
              <a:rPr sz="3200" dirty="0">
                <a:latin typeface="Times New Roman"/>
                <a:cs typeface="Times New Roman"/>
              </a:rPr>
              <a:t>a	toàn	</a:t>
            </a:r>
            <a:r>
              <a:rPr sz="3200" spc="-10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ộ	chuỗi	</a:t>
            </a:r>
            <a:r>
              <a:rPr sz="3200" spc="-10" dirty="0">
                <a:latin typeface="Times New Roman"/>
                <a:cs typeface="Times New Roman"/>
              </a:rPr>
              <a:t>v</a:t>
            </a:r>
            <a:r>
              <a:rPr sz="3200" dirty="0">
                <a:latin typeface="Times New Roman"/>
                <a:cs typeface="Times New Roman"/>
              </a:rPr>
              <a:t>à	t</a:t>
            </a:r>
            <a:r>
              <a:rPr sz="3200" spc="-20" dirty="0">
                <a:latin typeface="Times New Roman"/>
                <a:cs typeface="Times New Roman"/>
              </a:rPr>
              <a:t>ì</a:t>
            </a:r>
            <a:r>
              <a:rPr sz="3200" dirty="0">
                <a:latin typeface="Times New Roman"/>
                <a:cs typeface="Times New Roman"/>
              </a:rPr>
              <a:t>m	ra	</a:t>
            </a:r>
            <a:r>
              <a:rPr sz="3200" spc="5" dirty="0">
                <a:latin typeface="Times New Roman"/>
                <a:cs typeface="Times New Roman"/>
              </a:rPr>
              <a:t>cá</a:t>
            </a:r>
            <a:r>
              <a:rPr sz="3200" dirty="0">
                <a:latin typeface="Times New Roman"/>
                <a:cs typeface="Times New Roman"/>
              </a:rPr>
              <a:t>c	đoạn	gi</a:t>
            </a:r>
            <a:r>
              <a:rPr sz="3200" spc="-20" dirty="0">
                <a:latin typeface="Times New Roman"/>
                <a:cs typeface="Times New Roman"/>
              </a:rPr>
              <a:t>ố</a:t>
            </a:r>
            <a:r>
              <a:rPr sz="3200" dirty="0">
                <a:latin typeface="Times New Roman"/>
                <a:cs typeface="Times New Roman"/>
              </a:rPr>
              <a:t>ng  nhau.</a:t>
            </a:r>
            <a:endParaRPr sz="3200">
              <a:latin typeface="Times New Roman"/>
              <a:cs typeface="Times New Roman"/>
            </a:endParaRPr>
          </a:p>
          <a:p>
            <a:pPr marL="355600" marR="9017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0101010101</a:t>
            </a:r>
            <a:r>
              <a:rPr sz="3200" spc="-5" dirty="0">
                <a:latin typeface="Times New Roman"/>
                <a:cs typeface="Times New Roman"/>
              </a:rPr>
              <a:t>000000111111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0101010101</a:t>
            </a:r>
            <a:r>
              <a:rPr sz="3200" spc="-5" dirty="0">
                <a:latin typeface="Times New Roman"/>
                <a:cs typeface="Times New Roman"/>
              </a:rPr>
              <a:t>0011100100  </a:t>
            </a:r>
            <a:r>
              <a:rPr sz="3200" spc="5" dirty="0">
                <a:latin typeface="Times New Roman"/>
                <a:cs typeface="Times New Roman"/>
              </a:rPr>
              <a:t>111</a:t>
            </a:r>
            <a:endParaRPr sz="32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Ở đây đoạn </a:t>
            </a:r>
            <a:r>
              <a:rPr sz="3200" spc="-5" dirty="0">
                <a:latin typeface="Times New Roman"/>
                <a:cs typeface="Times New Roman"/>
              </a:rPr>
              <a:t>“0101010101” </a:t>
            </a:r>
            <a:r>
              <a:rPr sz="3200" dirty="0">
                <a:latin typeface="Times New Roman"/>
                <a:cs typeface="Times New Roman"/>
              </a:rPr>
              <a:t>xuất </a:t>
            </a:r>
            <a:r>
              <a:rPr sz="3200" spc="-5" dirty="0">
                <a:latin typeface="Times New Roman"/>
                <a:cs typeface="Times New Roman"/>
              </a:rPr>
              <a:t>hiện </a:t>
            </a:r>
            <a:r>
              <a:rPr sz="3200" dirty="0">
                <a:latin typeface="Times New Roman"/>
                <a:cs typeface="Times New Roman"/>
              </a:rPr>
              <a:t>hai </a:t>
            </a:r>
            <a:r>
              <a:rPr sz="3200" spc="-5" dirty="0">
                <a:latin typeface="Times New Roman"/>
                <a:cs typeface="Times New Roman"/>
              </a:rPr>
              <a:t>lần </a:t>
            </a:r>
            <a:r>
              <a:rPr sz="3200" dirty="0">
                <a:latin typeface="Times New Roman"/>
                <a:cs typeface="Times New Roman"/>
              </a:rPr>
              <a:t>nên </a:t>
            </a:r>
            <a:r>
              <a:rPr sz="3200" spc="-5" dirty="0">
                <a:latin typeface="Times New Roman"/>
                <a:cs typeface="Times New Roman"/>
              </a:rPr>
              <a:t>ta  </a:t>
            </a:r>
            <a:r>
              <a:rPr sz="3200" dirty="0">
                <a:latin typeface="Times New Roman"/>
                <a:cs typeface="Times New Roman"/>
              </a:rPr>
              <a:t>định nghĩa </a:t>
            </a:r>
            <a:r>
              <a:rPr sz="3200" spc="-5" dirty="0">
                <a:latin typeface="Times New Roman"/>
                <a:cs typeface="Times New Roman"/>
              </a:rPr>
              <a:t>nó </a:t>
            </a:r>
            <a:r>
              <a:rPr sz="3200" dirty="0">
                <a:latin typeface="Times New Roman"/>
                <a:cs typeface="Times New Roman"/>
              </a:rPr>
              <a:t>bằng một </a:t>
            </a:r>
            <a:r>
              <a:rPr sz="3200" spc="-5" dirty="0">
                <a:latin typeface="Times New Roman"/>
                <a:cs typeface="Times New Roman"/>
              </a:rPr>
              <a:t>từ </a:t>
            </a:r>
            <a:r>
              <a:rPr sz="3200" dirty="0">
                <a:latin typeface="Times New Roman"/>
                <a:cs typeface="Times New Roman"/>
              </a:rPr>
              <a:t>mới </a:t>
            </a:r>
            <a:r>
              <a:rPr sz="3200" spc="-10" dirty="0">
                <a:latin typeface="Times New Roman"/>
                <a:cs typeface="Times New Roman"/>
              </a:rPr>
              <a:t>là </a:t>
            </a:r>
            <a:r>
              <a:rPr sz="3200" dirty="0">
                <a:latin typeface="Times New Roman"/>
                <a:cs typeface="Times New Roman"/>
              </a:rPr>
              <a:t>“X”. </a:t>
            </a:r>
            <a:r>
              <a:rPr sz="3200" spc="-5" dirty="0">
                <a:latin typeface="Times New Roman"/>
                <a:cs typeface="Times New Roman"/>
              </a:rPr>
              <a:t>Sau bước </a:t>
            </a:r>
            <a:r>
              <a:rPr sz="3200" spc="-10" dirty="0">
                <a:latin typeface="Times New Roman"/>
                <a:cs typeface="Times New Roman"/>
              </a:rPr>
              <a:t>này  </a:t>
            </a:r>
            <a:r>
              <a:rPr sz="3200" spc="5" dirty="0">
                <a:latin typeface="Times New Roman"/>
                <a:cs typeface="Times New Roman"/>
              </a:rPr>
              <a:t>chuỗi </a:t>
            </a:r>
            <a:r>
              <a:rPr sz="3200" dirty="0">
                <a:latin typeface="Times New Roman"/>
                <a:cs typeface="Times New Roman"/>
              </a:rPr>
              <a:t>trên </a:t>
            </a:r>
            <a:r>
              <a:rPr sz="3200" spc="5" dirty="0">
                <a:latin typeface="Times New Roman"/>
                <a:cs typeface="Times New Roman"/>
              </a:rPr>
              <a:t>của </a:t>
            </a:r>
            <a:r>
              <a:rPr sz="3200" spc="-5" dirty="0">
                <a:latin typeface="Times New Roman"/>
                <a:cs typeface="Times New Roman"/>
              </a:rPr>
              <a:t>ta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còn: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103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857757"/>
            <a:ext cx="60407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dirty="0"/>
              <a:t>X</a:t>
            </a:r>
            <a:r>
              <a:rPr sz="3200" b="0" dirty="0">
                <a:latin typeface="Times New Roman"/>
                <a:cs typeface="Times New Roman"/>
              </a:rPr>
              <a:t>000000111111</a:t>
            </a:r>
            <a:r>
              <a:rPr sz="3200" dirty="0"/>
              <a:t>X</a:t>
            </a:r>
            <a:r>
              <a:rPr sz="3200" b="0" dirty="0">
                <a:latin typeface="Times New Roman"/>
                <a:cs typeface="Times New Roman"/>
              </a:rPr>
              <a:t>0011100100111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104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1442669"/>
            <a:ext cx="8302625" cy="4319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985" indent="-3435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  <a:tab pos="4428490" algn="l"/>
              </a:tabLst>
            </a:pPr>
            <a:r>
              <a:rPr sz="3200" spc="-5" dirty="0">
                <a:latin typeface="Times New Roman"/>
                <a:cs typeface="Times New Roman"/>
              </a:rPr>
              <a:t>Tương tự </a:t>
            </a:r>
            <a:r>
              <a:rPr sz="3200" dirty="0">
                <a:latin typeface="Times New Roman"/>
                <a:cs typeface="Times New Roman"/>
              </a:rPr>
              <a:t>lần </a:t>
            </a:r>
            <a:r>
              <a:rPr sz="3200" spc="1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quét</a:t>
            </a:r>
            <a:r>
              <a:rPr sz="3200" spc="3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tiếp	</a:t>
            </a:r>
            <a:r>
              <a:rPr sz="3200" spc="-5" dirty="0">
                <a:latin typeface="Times New Roman"/>
                <a:cs typeface="Times New Roman"/>
              </a:rPr>
              <a:t>và </a:t>
            </a:r>
            <a:r>
              <a:rPr sz="3200" dirty="0">
                <a:latin typeface="Times New Roman"/>
                <a:cs typeface="Times New Roman"/>
              </a:rPr>
              <a:t>đặt vào “từ </a:t>
            </a:r>
            <a:r>
              <a:rPr sz="3200" spc="-5" dirty="0">
                <a:latin typeface="Times New Roman"/>
                <a:cs typeface="Times New Roman"/>
              </a:rPr>
              <a:t>điển” ta  </a:t>
            </a:r>
            <a:r>
              <a:rPr sz="3200" dirty="0">
                <a:latin typeface="Times New Roman"/>
                <a:cs typeface="Times New Roman"/>
              </a:rPr>
              <a:t>có </a:t>
            </a:r>
            <a:r>
              <a:rPr sz="3200" spc="5" dirty="0">
                <a:latin typeface="Times New Roman"/>
                <a:cs typeface="Times New Roman"/>
              </a:rPr>
              <a:t>chuỗi kết quả như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sau: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X</a:t>
            </a:r>
            <a:r>
              <a:rPr sz="3200" dirty="0">
                <a:latin typeface="Times New Roman"/>
                <a:cs typeface="Times New Roman"/>
              </a:rPr>
              <a:t>000000111111</a:t>
            </a:r>
            <a:r>
              <a:rPr sz="3200" b="1" dirty="0">
                <a:latin typeface="Times New Roman"/>
                <a:cs typeface="Times New Roman"/>
              </a:rPr>
              <a:t>X</a:t>
            </a:r>
            <a:r>
              <a:rPr sz="3200" dirty="0">
                <a:latin typeface="Times New Roman"/>
                <a:cs typeface="Times New Roman"/>
              </a:rPr>
              <a:t>0011100100111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Với: </a:t>
            </a:r>
            <a:r>
              <a:rPr sz="3200" dirty="0">
                <a:latin typeface="Times New Roman"/>
                <a:cs typeface="Times New Roman"/>
              </a:rPr>
              <a:t>X = 0101010101; A = 00; B = 001; C =</a:t>
            </a:r>
            <a:r>
              <a:rPr sz="3200" spc="-1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11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"/>
              <a:tabLst>
                <a:tab pos="356235" algn="l"/>
              </a:tabLst>
            </a:pPr>
            <a:r>
              <a:rPr sz="3200" dirty="0">
                <a:latin typeface="Wingdings"/>
                <a:cs typeface="Wingdings"/>
              </a:rPr>
              <a:t>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XAABCCXBCBBC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Như vậy chuỗi 45 byte ban đầu được nén lại còn  12 byte </a:t>
            </a:r>
            <a:r>
              <a:rPr sz="3200" spc="-5" dirty="0">
                <a:latin typeface="Times New Roman"/>
                <a:cs typeface="Times New Roman"/>
              </a:rPr>
              <a:t>tức là còn 12/45 </a:t>
            </a:r>
            <a:r>
              <a:rPr sz="3200" dirty="0">
                <a:latin typeface="Times New Roman"/>
                <a:cs typeface="Times New Roman"/>
              </a:rPr>
              <a:t>= </a:t>
            </a:r>
            <a:r>
              <a:rPr sz="3200" spc="-5" dirty="0">
                <a:latin typeface="Times New Roman"/>
                <a:cs typeface="Times New Roman"/>
              </a:rPr>
              <a:t>26,67% dung lượng  </a:t>
            </a:r>
            <a:r>
              <a:rPr sz="3200" spc="5" dirty="0">
                <a:latin typeface="Times New Roman"/>
                <a:cs typeface="Times New Roman"/>
              </a:rPr>
              <a:t>ban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đầu.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1140" y="100076"/>
            <a:ext cx="8684895" cy="616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19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Phần quan </a:t>
            </a:r>
            <a:r>
              <a:rPr sz="2800" dirty="0">
                <a:latin typeface="Times New Roman"/>
                <a:cs typeface="Times New Roman"/>
              </a:rPr>
              <a:t>trọng </a:t>
            </a:r>
            <a:r>
              <a:rPr sz="2800" spc="-5" dirty="0">
                <a:latin typeface="Times New Roman"/>
                <a:cs typeface="Times New Roman"/>
              </a:rPr>
              <a:t>nhất của phương pháp nén này là phải  tạo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spc="-5" dirty="0">
                <a:latin typeface="Times New Roman"/>
                <a:cs typeface="Times New Roman"/>
              </a:rPr>
              <a:t>mảng rất lớn </a:t>
            </a:r>
            <a:r>
              <a:rPr sz="2800" dirty="0">
                <a:latin typeface="Times New Roman"/>
                <a:cs typeface="Times New Roman"/>
              </a:rPr>
              <a:t>dùng để </a:t>
            </a:r>
            <a:r>
              <a:rPr sz="2800" spc="-5" dirty="0">
                <a:latin typeface="Times New Roman"/>
                <a:cs typeface="Times New Roman"/>
              </a:rPr>
              <a:t>lưu giữ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xâu </a:t>
            </a:r>
            <a:r>
              <a:rPr sz="2800" dirty="0">
                <a:latin typeface="Times New Roman"/>
                <a:cs typeface="Times New Roman"/>
              </a:rPr>
              <a:t>kí </a:t>
            </a:r>
            <a:r>
              <a:rPr sz="2800" spc="-5" dirty="0">
                <a:latin typeface="Times New Roman"/>
                <a:cs typeface="Times New Roman"/>
              </a:rPr>
              <a:t>tự </a:t>
            </a:r>
            <a:r>
              <a:rPr sz="2800" dirty="0">
                <a:latin typeface="Times New Roman"/>
                <a:cs typeface="Times New Roman"/>
              </a:rPr>
              <a:t>đã  </a:t>
            </a:r>
            <a:r>
              <a:rPr sz="2800" spc="-5" dirty="0">
                <a:latin typeface="Times New Roman"/>
                <a:cs typeface="Times New Roman"/>
              </a:rPr>
              <a:t>gặp, </a:t>
            </a:r>
            <a:r>
              <a:rPr sz="2800" spc="-10" dirty="0">
                <a:latin typeface="Times New Roman"/>
                <a:cs typeface="Times New Roman"/>
              </a:rPr>
              <a:t>mảng </a:t>
            </a:r>
            <a:r>
              <a:rPr sz="2800" spc="-5" dirty="0">
                <a:latin typeface="Times New Roman"/>
                <a:cs typeface="Times New Roman"/>
              </a:rPr>
              <a:t>này được gọi là "Từ điển".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Khi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byte </a:t>
            </a:r>
            <a:r>
              <a:rPr sz="2800" dirty="0">
                <a:latin typeface="Times New Roman"/>
                <a:cs typeface="Times New Roman"/>
              </a:rPr>
              <a:t>dữ </a:t>
            </a:r>
            <a:r>
              <a:rPr sz="2800" spc="-10" dirty="0">
                <a:latin typeface="Times New Roman"/>
                <a:cs typeface="Times New Roman"/>
              </a:rPr>
              <a:t>liệu cần </a:t>
            </a:r>
            <a:r>
              <a:rPr sz="2800" spc="-5" dirty="0">
                <a:latin typeface="Times New Roman"/>
                <a:cs typeface="Times New Roman"/>
              </a:rPr>
              <a:t>nén được đem đến, chúng liền  được giữ lại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10" dirty="0">
                <a:latin typeface="Times New Roman"/>
                <a:cs typeface="Times New Roman"/>
              </a:rPr>
              <a:t>một </a:t>
            </a:r>
            <a:r>
              <a:rPr sz="2800" dirty="0">
                <a:latin typeface="Times New Roman"/>
                <a:cs typeface="Times New Roman"/>
              </a:rPr>
              <a:t>bộ đệm </a:t>
            </a:r>
            <a:r>
              <a:rPr sz="2800" spc="-5" dirty="0">
                <a:latin typeface="Times New Roman"/>
                <a:cs typeface="Times New Roman"/>
              </a:rPr>
              <a:t>chứa (Accumulator) </a:t>
            </a:r>
            <a:r>
              <a:rPr sz="2800" dirty="0">
                <a:latin typeface="Times New Roman"/>
                <a:cs typeface="Times New Roman"/>
              </a:rPr>
              <a:t>và  </a:t>
            </a:r>
            <a:r>
              <a:rPr sz="2800" spc="-5" dirty="0">
                <a:latin typeface="Times New Roman"/>
                <a:cs typeface="Times New Roman"/>
              </a:rPr>
              <a:t>đem so sánh với </a:t>
            </a:r>
            <a:r>
              <a:rPr sz="2800" spc="-10" dirty="0">
                <a:latin typeface="Times New Roman"/>
                <a:cs typeface="Times New Roman"/>
              </a:rPr>
              <a:t>các </a:t>
            </a:r>
            <a:r>
              <a:rPr sz="2800" spc="-5" dirty="0">
                <a:latin typeface="Times New Roman"/>
                <a:cs typeface="Times New Roman"/>
              </a:rPr>
              <a:t>chuỗi đã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"từ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điển".</a:t>
            </a:r>
            <a:endParaRPr sz="2800">
              <a:latin typeface="Times New Roman"/>
              <a:cs typeface="Times New Roman"/>
            </a:endParaRPr>
          </a:p>
          <a:p>
            <a:pPr marL="355600" marR="7620" indent="-342900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Nếu </a:t>
            </a:r>
            <a:r>
              <a:rPr sz="2800" spc="-5" dirty="0">
                <a:latin typeface="Times New Roman"/>
                <a:cs typeface="Times New Roman"/>
              </a:rPr>
              <a:t>chuỗi </a:t>
            </a:r>
            <a:r>
              <a:rPr sz="2800" dirty="0">
                <a:latin typeface="Times New Roman"/>
                <a:cs typeface="Times New Roman"/>
              </a:rPr>
              <a:t>dữ </a:t>
            </a:r>
            <a:r>
              <a:rPr sz="2800" spc="-5" dirty="0">
                <a:latin typeface="Times New Roman"/>
                <a:cs typeface="Times New Roman"/>
              </a:rPr>
              <a:t>liệu </a:t>
            </a:r>
            <a:r>
              <a:rPr sz="2800" dirty="0">
                <a:latin typeface="Times New Roman"/>
                <a:cs typeface="Times New Roman"/>
              </a:rPr>
              <a:t>trong bộ </a:t>
            </a:r>
            <a:r>
              <a:rPr sz="2800" spc="-10" dirty="0">
                <a:latin typeface="Times New Roman"/>
                <a:cs typeface="Times New Roman"/>
              </a:rPr>
              <a:t>đệm </a:t>
            </a:r>
            <a:r>
              <a:rPr sz="2800" spc="-5" dirty="0">
                <a:latin typeface="Times New Roman"/>
                <a:cs typeface="Times New Roman"/>
              </a:rPr>
              <a:t>chứa </a:t>
            </a:r>
            <a:r>
              <a:rPr sz="2800" dirty="0">
                <a:latin typeface="Times New Roman"/>
                <a:cs typeface="Times New Roman"/>
              </a:rPr>
              <a:t>không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spc="-5" dirty="0">
                <a:latin typeface="Times New Roman"/>
                <a:cs typeface="Times New Roman"/>
              </a:rPr>
              <a:t>trong </a:t>
            </a:r>
            <a:r>
              <a:rPr sz="2800" spc="-10" dirty="0">
                <a:latin typeface="Times New Roman"/>
                <a:cs typeface="Times New Roman"/>
              </a:rPr>
              <a:t>"từ  </a:t>
            </a:r>
            <a:r>
              <a:rPr sz="2800" spc="-5" dirty="0">
                <a:latin typeface="Times New Roman"/>
                <a:cs typeface="Times New Roman"/>
              </a:rPr>
              <a:t>điển" thì </a:t>
            </a:r>
            <a:r>
              <a:rPr sz="2800" dirty="0">
                <a:latin typeface="Times New Roman"/>
                <a:cs typeface="Times New Roman"/>
              </a:rPr>
              <a:t>nó </a:t>
            </a:r>
            <a:r>
              <a:rPr sz="2800" spc="-5" dirty="0">
                <a:latin typeface="Times New Roman"/>
                <a:cs typeface="Times New Roman"/>
              </a:rPr>
              <a:t>được </a:t>
            </a:r>
            <a:r>
              <a:rPr sz="2800" dirty="0">
                <a:latin typeface="Times New Roman"/>
                <a:cs typeface="Times New Roman"/>
              </a:rPr>
              <a:t>bổ </a:t>
            </a:r>
            <a:r>
              <a:rPr sz="2800" spc="-5" dirty="0">
                <a:latin typeface="Times New Roman"/>
                <a:cs typeface="Times New Roman"/>
              </a:rPr>
              <a:t>sung </a:t>
            </a:r>
            <a:r>
              <a:rPr sz="2800" spc="-10" dirty="0">
                <a:latin typeface="Times New Roman"/>
                <a:cs typeface="Times New Roman"/>
              </a:rPr>
              <a:t>thêm </a:t>
            </a:r>
            <a:r>
              <a:rPr sz="2800" spc="-5" dirty="0">
                <a:latin typeface="Times New Roman"/>
                <a:cs typeface="Times New Roman"/>
              </a:rPr>
              <a:t>vào "từ điển" </a:t>
            </a:r>
            <a:r>
              <a:rPr sz="2800" dirty="0">
                <a:latin typeface="Times New Roman"/>
                <a:cs typeface="Times New Roman"/>
              </a:rPr>
              <a:t>và </a:t>
            </a:r>
            <a:r>
              <a:rPr sz="2800" spc="-5" dirty="0">
                <a:latin typeface="Times New Roman"/>
                <a:cs typeface="Times New Roman"/>
              </a:rPr>
              <a:t>chỉ số  của chuỗi ở </a:t>
            </a:r>
            <a:r>
              <a:rPr sz="2800" dirty="0">
                <a:latin typeface="Times New Roman"/>
                <a:cs typeface="Times New Roman"/>
              </a:rPr>
              <a:t>trong </a:t>
            </a:r>
            <a:r>
              <a:rPr sz="2800" spc="-5" dirty="0">
                <a:latin typeface="Times New Roman"/>
                <a:cs typeface="Times New Roman"/>
              </a:rPr>
              <a:t>"từ điển" chính là dấu hiệu của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chuỗi.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Nếu </a:t>
            </a:r>
            <a:r>
              <a:rPr sz="2800" spc="-5" dirty="0">
                <a:latin typeface="Times New Roman"/>
                <a:cs typeface="Times New Roman"/>
              </a:rPr>
              <a:t>chuỗi </a:t>
            </a:r>
            <a:r>
              <a:rPr sz="2800" dirty="0">
                <a:latin typeface="Times New Roman"/>
                <a:cs typeface="Times New Roman"/>
              </a:rPr>
              <a:t>trong bộ </a:t>
            </a:r>
            <a:r>
              <a:rPr sz="2800" spc="-5" dirty="0">
                <a:latin typeface="Times New Roman"/>
                <a:cs typeface="Times New Roman"/>
              </a:rPr>
              <a:t>đệm chứa </a:t>
            </a:r>
            <a:r>
              <a:rPr sz="2800" dirty="0">
                <a:latin typeface="Times New Roman"/>
                <a:cs typeface="Times New Roman"/>
              </a:rPr>
              <a:t>đã </a:t>
            </a:r>
            <a:r>
              <a:rPr sz="2800" spc="-10" dirty="0">
                <a:latin typeface="Times New Roman"/>
                <a:cs typeface="Times New Roman"/>
              </a:rPr>
              <a:t>có </a:t>
            </a:r>
            <a:r>
              <a:rPr sz="2800" spc="-5" dirty="0">
                <a:latin typeface="Times New Roman"/>
                <a:cs typeface="Times New Roman"/>
              </a:rPr>
              <a:t>trong "từ điển" thì  dấu hiệu của </a:t>
            </a:r>
            <a:r>
              <a:rPr sz="2800" dirty="0">
                <a:latin typeface="Times New Roman"/>
                <a:cs typeface="Times New Roman"/>
              </a:rPr>
              <a:t>chuỗi </a:t>
            </a:r>
            <a:r>
              <a:rPr sz="2800" spc="-5" dirty="0">
                <a:latin typeface="Times New Roman"/>
                <a:cs typeface="Times New Roman"/>
              </a:rPr>
              <a:t>được </a:t>
            </a:r>
            <a:r>
              <a:rPr sz="2800" dirty="0">
                <a:latin typeface="Times New Roman"/>
                <a:cs typeface="Times New Roman"/>
              </a:rPr>
              <a:t>đem </a:t>
            </a:r>
            <a:r>
              <a:rPr sz="2800" spc="5" dirty="0">
                <a:latin typeface="Times New Roman"/>
                <a:cs typeface="Times New Roman"/>
              </a:rPr>
              <a:t>ra </a:t>
            </a:r>
            <a:r>
              <a:rPr sz="2800" spc="-5" dirty="0">
                <a:latin typeface="Times New Roman"/>
                <a:cs typeface="Times New Roman"/>
              </a:rPr>
              <a:t>thay cho chuỗi ở </a:t>
            </a:r>
            <a:r>
              <a:rPr sz="2800" dirty="0">
                <a:latin typeface="Times New Roman"/>
                <a:cs typeface="Times New Roman"/>
              </a:rPr>
              <a:t>dòng </a:t>
            </a:r>
            <a:r>
              <a:rPr sz="2800" spc="-15" dirty="0">
                <a:latin typeface="Times New Roman"/>
                <a:cs typeface="Times New Roman"/>
              </a:rPr>
              <a:t>dữ  </a:t>
            </a:r>
            <a:r>
              <a:rPr sz="2800" spc="-5" dirty="0">
                <a:latin typeface="Times New Roman"/>
                <a:cs typeface="Times New Roman"/>
              </a:rPr>
              <a:t>liệu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105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339" y="780034"/>
            <a:ext cx="8885555" cy="536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0480" indent="-342900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402590" algn="l"/>
              </a:tabLst>
            </a:pPr>
            <a:r>
              <a:rPr sz="3600" b="1" dirty="0">
                <a:latin typeface="Times New Roman"/>
                <a:cs typeface="Times New Roman"/>
              </a:rPr>
              <a:t>Quá </a:t>
            </a:r>
            <a:r>
              <a:rPr sz="3600" b="1" spc="-5" dirty="0">
                <a:latin typeface="Times New Roman"/>
                <a:cs typeface="Times New Roman"/>
              </a:rPr>
              <a:t>trình </a:t>
            </a:r>
            <a:r>
              <a:rPr sz="3600" b="1" dirty="0">
                <a:latin typeface="Times New Roman"/>
                <a:cs typeface="Times New Roman"/>
              </a:rPr>
              <a:t>lượng tử hóa </a:t>
            </a:r>
            <a:r>
              <a:rPr sz="3600" b="1" spc="-5" dirty="0">
                <a:latin typeface="Times New Roman"/>
                <a:cs typeface="Times New Roman"/>
              </a:rPr>
              <a:t>là quá trình ánh </a:t>
            </a:r>
            <a:r>
              <a:rPr sz="3600" b="1" spc="-15" dirty="0">
                <a:latin typeface="Times New Roman"/>
                <a:cs typeface="Times New Roman"/>
              </a:rPr>
              <a:t>xạ  </a:t>
            </a:r>
            <a:r>
              <a:rPr sz="3600" b="1" spc="-5" dirty="0">
                <a:latin typeface="Times New Roman"/>
                <a:cs typeface="Times New Roman"/>
              </a:rPr>
              <a:t>một biến </a:t>
            </a:r>
            <a:r>
              <a:rPr sz="3600" b="1" dirty="0">
                <a:latin typeface="Times New Roman"/>
                <a:cs typeface="Times New Roman"/>
              </a:rPr>
              <a:t>liên tục </a:t>
            </a:r>
            <a:r>
              <a:rPr sz="3600" b="1" i="1" dirty="0">
                <a:latin typeface="Times New Roman"/>
                <a:cs typeface="Times New Roman"/>
              </a:rPr>
              <a:t>u </a:t>
            </a:r>
            <a:r>
              <a:rPr sz="3600" b="1" spc="-5" dirty="0">
                <a:latin typeface="Times New Roman"/>
                <a:cs typeface="Times New Roman"/>
              </a:rPr>
              <a:t>vào biến rời rạc </a:t>
            </a:r>
            <a:r>
              <a:rPr sz="3600" b="1" i="1" dirty="0">
                <a:latin typeface="Times New Roman"/>
                <a:cs typeface="Times New Roman"/>
              </a:rPr>
              <a:t>u*  </a:t>
            </a:r>
            <a:r>
              <a:rPr sz="3600" b="1" dirty="0">
                <a:latin typeface="Times New Roman"/>
                <a:cs typeface="Times New Roman"/>
              </a:rPr>
              <a:t>thuộc tập </a:t>
            </a:r>
            <a:r>
              <a:rPr sz="3600" b="1" spc="-5" dirty="0">
                <a:latin typeface="Times New Roman"/>
                <a:cs typeface="Times New Roman"/>
              </a:rPr>
              <a:t>hữu hạn </a:t>
            </a:r>
            <a:r>
              <a:rPr sz="3600" b="1" i="1" spc="-5" dirty="0">
                <a:latin typeface="Times New Roman"/>
                <a:cs typeface="Times New Roman"/>
              </a:rPr>
              <a:t>[u</a:t>
            </a:r>
            <a:r>
              <a:rPr sz="3600" b="1" i="1" spc="-7" baseline="-20833" dirty="0">
                <a:latin typeface="Times New Roman"/>
                <a:cs typeface="Times New Roman"/>
              </a:rPr>
              <a:t>1</a:t>
            </a:r>
            <a:r>
              <a:rPr sz="3600" b="1" i="1" spc="-5" dirty="0">
                <a:latin typeface="Times New Roman"/>
                <a:cs typeface="Times New Roman"/>
              </a:rPr>
              <a:t>, u</a:t>
            </a:r>
            <a:r>
              <a:rPr sz="3600" b="1" i="1" spc="-7" baseline="-20833" dirty="0">
                <a:latin typeface="Times New Roman"/>
                <a:cs typeface="Times New Roman"/>
              </a:rPr>
              <a:t>2</a:t>
            </a:r>
            <a:r>
              <a:rPr sz="3600" b="1" i="1" spc="-5" dirty="0">
                <a:latin typeface="Times New Roman"/>
                <a:cs typeface="Times New Roman"/>
              </a:rPr>
              <a:t>,..u</a:t>
            </a:r>
            <a:r>
              <a:rPr sz="3600" b="1" i="1" spc="-7" baseline="-20833" dirty="0">
                <a:latin typeface="Times New Roman"/>
                <a:cs typeface="Times New Roman"/>
              </a:rPr>
              <a:t>L</a:t>
            </a:r>
            <a:r>
              <a:rPr sz="3600" b="1" i="1" spc="-5" dirty="0">
                <a:latin typeface="Times New Roman"/>
                <a:cs typeface="Times New Roman"/>
              </a:rPr>
              <a:t>] </a:t>
            </a:r>
            <a:r>
              <a:rPr sz="3600" b="1" dirty="0">
                <a:latin typeface="Times New Roman"/>
                <a:cs typeface="Times New Roman"/>
              </a:rPr>
              <a:t>xác </a:t>
            </a:r>
            <a:r>
              <a:rPr sz="3600" b="1" spc="-5" dirty="0">
                <a:latin typeface="Times New Roman"/>
                <a:cs typeface="Times New Roman"/>
              </a:rPr>
              <a:t>định  </a:t>
            </a:r>
            <a:r>
              <a:rPr sz="3600" b="1" dirty="0">
                <a:latin typeface="Times New Roman"/>
                <a:cs typeface="Times New Roman"/>
              </a:rPr>
              <a:t>trước, </a:t>
            </a:r>
            <a:r>
              <a:rPr sz="3600" b="1" i="1" dirty="0">
                <a:latin typeface="Times New Roman"/>
                <a:cs typeface="Times New Roman"/>
              </a:rPr>
              <a:t>L </a:t>
            </a:r>
            <a:r>
              <a:rPr sz="3600" b="1" spc="-5" dirty="0">
                <a:latin typeface="Times New Roman"/>
                <a:cs typeface="Times New Roman"/>
              </a:rPr>
              <a:t>là </a:t>
            </a:r>
            <a:r>
              <a:rPr sz="3600" b="1" dirty="0">
                <a:latin typeface="Times New Roman"/>
                <a:cs typeface="Times New Roman"/>
              </a:rPr>
              <a:t>mức lượng tử hoá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tạo</a:t>
            </a:r>
            <a:r>
              <a:rPr sz="3600" b="1" spc="-6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ra.</a:t>
            </a:r>
            <a:endParaRPr sz="3600">
              <a:latin typeface="Times New Roman"/>
              <a:cs typeface="Times New Roman"/>
            </a:endParaRPr>
          </a:p>
          <a:p>
            <a:pPr marL="401955" indent="-36449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402590" algn="l"/>
              </a:tabLst>
            </a:pPr>
            <a:r>
              <a:rPr sz="3600" b="1" dirty="0">
                <a:latin typeface="Times New Roman"/>
                <a:cs typeface="Times New Roman"/>
              </a:rPr>
              <a:t>Ví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dụ:</a:t>
            </a:r>
            <a:endParaRPr sz="3600">
              <a:latin typeface="Times New Roman"/>
              <a:cs typeface="Times New Roman"/>
            </a:endParaRPr>
          </a:p>
          <a:p>
            <a:pPr marL="401955" indent="-36449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402590" algn="l"/>
              </a:tabLst>
            </a:pPr>
            <a:r>
              <a:rPr sz="3600" b="1" dirty="0">
                <a:latin typeface="Times New Roman"/>
                <a:cs typeface="Times New Roman"/>
              </a:rPr>
              <a:t>Tạo ảnh đa cấp xám </a:t>
            </a:r>
            <a:r>
              <a:rPr sz="3600" b="1" spc="-5" dirty="0">
                <a:latin typeface="Times New Roman"/>
                <a:cs typeface="Times New Roman"/>
              </a:rPr>
              <a:t>thì</a:t>
            </a:r>
            <a:r>
              <a:rPr sz="3600" b="1" spc="-3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L=256:</a:t>
            </a:r>
            <a:endParaRPr sz="3600">
              <a:latin typeface="Times New Roman"/>
              <a:cs typeface="Times New Roman"/>
            </a:endParaRPr>
          </a:p>
          <a:p>
            <a:pPr marL="819150" lvl="1" indent="-324485" algn="just">
              <a:lnSpc>
                <a:spcPct val="100000"/>
              </a:lnSpc>
              <a:spcBef>
                <a:spcPts val="785"/>
              </a:spcBef>
              <a:buSzPct val="96875"/>
              <a:buFont typeface="Wingdings"/>
              <a:buChar char=""/>
              <a:tabLst>
                <a:tab pos="819785" algn="l"/>
              </a:tabLst>
            </a:pPr>
            <a:r>
              <a:rPr sz="3200" b="1" dirty="0">
                <a:latin typeface="Times New Roman"/>
                <a:cs typeface="Times New Roman"/>
              </a:rPr>
              <a:t>f(m,n) = g </a:t>
            </a:r>
            <a:r>
              <a:rPr sz="3200" b="0" spc="45" dirty="0">
                <a:latin typeface="Tuffy"/>
                <a:cs typeface="Tuffy"/>
              </a:rPr>
              <a:t>∈</a:t>
            </a:r>
            <a:r>
              <a:rPr sz="3200" b="1" spc="45" dirty="0">
                <a:latin typeface="Times New Roman"/>
                <a:cs typeface="Times New Roman"/>
              </a:rPr>
              <a:t>[0,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255]</a:t>
            </a:r>
            <a:endParaRPr sz="3200">
              <a:latin typeface="Times New Roman"/>
              <a:cs typeface="Times New Roman"/>
            </a:endParaRPr>
          </a:p>
          <a:p>
            <a:pPr marL="364490" marR="4086860" indent="-364490" algn="r">
              <a:lnSpc>
                <a:spcPct val="100000"/>
              </a:lnSpc>
              <a:spcBef>
                <a:spcPts val="850"/>
              </a:spcBef>
              <a:buSzPct val="97222"/>
              <a:buFont typeface="Wingdings"/>
              <a:buChar char=""/>
              <a:tabLst>
                <a:tab pos="364490" algn="l"/>
              </a:tabLst>
            </a:pPr>
            <a:r>
              <a:rPr sz="3600" b="1" dirty="0">
                <a:latin typeface="Times New Roman"/>
                <a:cs typeface="Times New Roman"/>
              </a:rPr>
              <a:t>Tạo ảnh 2</a:t>
            </a:r>
            <a:r>
              <a:rPr sz="3600" b="1" baseline="25462" dirty="0">
                <a:latin typeface="Times New Roman"/>
                <a:cs typeface="Times New Roman"/>
              </a:rPr>
              <a:t>24  </a:t>
            </a:r>
            <a:r>
              <a:rPr sz="3600" b="1" spc="-5" dirty="0">
                <a:latin typeface="Times New Roman"/>
                <a:cs typeface="Times New Roman"/>
              </a:rPr>
              <a:t>thì L=2</a:t>
            </a:r>
            <a:r>
              <a:rPr sz="3600" b="1" spc="-7" baseline="25462" dirty="0">
                <a:latin typeface="Times New Roman"/>
                <a:cs typeface="Times New Roman"/>
              </a:rPr>
              <a:t>24</a:t>
            </a:r>
            <a:r>
              <a:rPr sz="3600" b="1" spc="-120" baseline="25462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  <a:p>
            <a:pPr marL="324485" marR="4109720" lvl="1" indent="-324485" algn="r">
              <a:lnSpc>
                <a:spcPct val="100000"/>
              </a:lnSpc>
              <a:spcBef>
                <a:spcPts val="785"/>
              </a:spcBef>
              <a:buSzPct val="96875"/>
              <a:buFont typeface="Wingdings"/>
              <a:buChar char=""/>
              <a:tabLst>
                <a:tab pos="324485" algn="l"/>
              </a:tabLst>
            </a:pPr>
            <a:r>
              <a:rPr sz="3200" b="1" dirty="0">
                <a:latin typeface="Times New Roman"/>
                <a:cs typeface="Times New Roman"/>
              </a:rPr>
              <a:t>f(m, </a:t>
            </a:r>
            <a:r>
              <a:rPr sz="3200" b="1" spc="-5" dirty="0">
                <a:latin typeface="Times New Roman"/>
                <a:cs typeface="Times New Roman"/>
              </a:rPr>
              <a:t>n) </a:t>
            </a:r>
            <a:r>
              <a:rPr sz="3200" b="1" dirty="0">
                <a:latin typeface="Times New Roman"/>
                <a:cs typeface="Times New Roman"/>
              </a:rPr>
              <a:t>= g </a:t>
            </a:r>
            <a:r>
              <a:rPr sz="3200" b="0" spc="210" dirty="0">
                <a:latin typeface="Tuffy"/>
                <a:cs typeface="Tuffy"/>
              </a:rPr>
              <a:t>∈ </a:t>
            </a:r>
            <a:r>
              <a:rPr sz="3200" b="1" dirty="0">
                <a:latin typeface="Times New Roman"/>
                <a:cs typeface="Times New Roman"/>
              </a:rPr>
              <a:t>[0, </a:t>
            </a:r>
            <a:r>
              <a:rPr sz="3200" b="1" spc="10" dirty="0">
                <a:latin typeface="Times New Roman"/>
                <a:cs typeface="Times New Roman"/>
              </a:rPr>
              <a:t>2</a:t>
            </a:r>
            <a:r>
              <a:rPr sz="3150" b="1" spc="15" baseline="25132" dirty="0">
                <a:latin typeface="Times New Roman"/>
                <a:cs typeface="Times New Roman"/>
              </a:rPr>
              <a:t>24</a:t>
            </a:r>
            <a:r>
              <a:rPr sz="3150" b="1" spc="-367" baseline="25132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−1]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290" dirty="0">
                <a:latin typeface="Times New Roman"/>
                <a:cs typeface="Times New Roman"/>
              </a:rPr>
              <a:t>KTD</a:t>
            </a:r>
            <a:r>
              <a:rPr sz="3000" b="1" spc="-434" baseline="-13888" dirty="0">
                <a:latin typeface="Times New Roman"/>
                <a:cs typeface="Times New Roman"/>
              </a:rPr>
              <a:t>33</a:t>
            </a:r>
            <a:r>
              <a:rPr sz="1600" b="1" spc="-290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854710"/>
            <a:ext cx="8353425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0480" indent="-343535" algn="just">
              <a:lnSpc>
                <a:spcPct val="100000"/>
              </a:lnSpc>
              <a:spcBef>
                <a:spcPts val="95"/>
              </a:spcBef>
              <a:buSzPct val="97500"/>
              <a:buFont typeface="Wingdings"/>
              <a:buChar char=""/>
              <a:tabLst>
                <a:tab pos="442595" algn="l"/>
              </a:tabLst>
            </a:pPr>
            <a:r>
              <a:rPr sz="4000" spc="-10" dirty="0">
                <a:latin typeface="Times New Roman"/>
                <a:cs typeface="Times New Roman"/>
              </a:rPr>
              <a:t>Do </a:t>
            </a:r>
            <a:r>
              <a:rPr sz="4000" spc="-5" dirty="0">
                <a:latin typeface="Times New Roman"/>
                <a:cs typeface="Times New Roman"/>
              </a:rPr>
              <a:t>kích thước </a:t>
            </a:r>
            <a:r>
              <a:rPr sz="4000" dirty="0">
                <a:latin typeface="Times New Roman"/>
                <a:cs typeface="Times New Roman"/>
              </a:rPr>
              <a:t>bộ nhớ </a:t>
            </a:r>
            <a:r>
              <a:rPr sz="4000" spc="-5" dirty="0">
                <a:latin typeface="Times New Roman"/>
                <a:cs typeface="Times New Roman"/>
              </a:rPr>
              <a:t>không phải </a:t>
            </a:r>
            <a:r>
              <a:rPr sz="4000" dirty="0">
                <a:latin typeface="Times New Roman"/>
                <a:cs typeface="Times New Roman"/>
              </a:rPr>
              <a:t>vô  </a:t>
            </a:r>
            <a:r>
              <a:rPr sz="4000" spc="-5" dirty="0">
                <a:latin typeface="Times New Roman"/>
                <a:cs typeface="Times New Roman"/>
              </a:rPr>
              <a:t>hạn và để đảm bảo tốc độ tìm kiếm, </a:t>
            </a:r>
            <a:r>
              <a:rPr sz="4000" dirty="0">
                <a:latin typeface="Times New Roman"/>
                <a:cs typeface="Times New Roman"/>
              </a:rPr>
              <a:t>từ  </a:t>
            </a:r>
            <a:r>
              <a:rPr sz="4000" spc="-5" dirty="0">
                <a:latin typeface="Times New Roman"/>
                <a:cs typeface="Times New Roman"/>
              </a:rPr>
              <a:t>điển </a:t>
            </a:r>
            <a:r>
              <a:rPr sz="4000" spc="-10" dirty="0">
                <a:latin typeface="Times New Roman"/>
                <a:cs typeface="Times New Roman"/>
              </a:rPr>
              <a:t>chỉ </a:t>
            </a:r>
            <a:r>
              <a:rPr sz="4000" spc="-5" dirty="0">
                <a:latin typeface="Times New Roman"/>
                <a:cs typeface="Times New Roman"/>
              </a:rPr>
              <a:t>giới hạn 4096 ở phần </a:t>
            </a:r>
            <a:r>
              <a:rPr sz="4000" dirty="0">
                <a:latin typeface="Times New Roman"/>
                <a:cs typeface="Times New Roman"/>
              </a:rPr>
              <a:t>tử </a:t>
            </a:r>
            <a:r>
              <a:rPr sz="4000" spc="-5" dirty="0">
                <a:latin typeface="Times New Roman"/>
                <a:cs typeface="Times New Roman"/>
              </a:rPr>
              <a:t>dùng  để lưu lớn nhất là 4096 giá trị của các  </a:t>
            </a:r>
            <a:r>
              <a:rPr sz="4000" dirty="0">
                <a:latin typeface="Times New Roman"/>
                <a:cs typeface="Times New Roman"/>
              </a:rPr>
              <a:t>từ </a:t>
            </a:r>
            <a:r>
              <a:rPr sz="4000" spc="-5" dirty="0">
                <a:latin typeface="Times New Roman"/>
                <a:cs typeface="Times New Roman"/>
              </a:rPr>
              <a:t>mã. </a:t>
            </a:r>
            <a:r>
              <a:rPr sz="4000" spc="-10" dirty="0">
                <a:latin typeface="Times New Roman"/>
                <a:cs typeface="Times New Roman"/>
              </a:rPr>
              <a:t>Như </a:t>
            </a:r>
            <a:r>
              <a:rPr sz="4000" dirty="0">
                <a:latin typeface="Times New Roman"/>
                <a:cs typeface="Times New Roman"/>
              </a:rPr>
              <a:t>vậy độ </a:t>
            </a:r>
            <a:r>
              <a:rPr sz="4000" spc="-5" dirty="0">
                <a:latin typeface="Times New Roman"/>
                <a:cs typeface="Times New Roman"/>
              </a:rPr>
              <a:t>dài lớn nhất của </a:t>
            </a:r>
            <a:r>
              <a:rPr sz="4000" dirty="0">
                <a:latin typeface="Times New Roman"/>
                <a:cs typeface="Times New Roman"/>
              </a:rPr>
              <a:t>từ  </a:t>
            </a:r>
            <a:r>
              <a:rPr sz="4000" spc="-5" dirty="0">
                <a:latin typeface="Times New Roman"/>
                <a:cs typeface="Times New Roman"/>
              </a:rPr>
              <a:t>mã </a:t>
            </a:r>
            <a:r>
              <a:rPr sz="4000" dirty="0">
                <a:latin typeface="Times New Roman"/>
                <a:cs typeface="Times New Roman"/>
              </a:rPr>
              <a:t>là 12 bits </a:t>
            </a:r>
            <a:r>
              <a:rPr sz="4000" i="1" dirty="0">
                <a:latin typeface="Times New Roman"/>
                <a:cs typeface="Times New Roman"/>
              </a:rPr>
              <a:t>(4096 </a:t>
            </a:r>
            <a:r>
              <a:rPr sz="4000" i="1" spc="-5" dirty="0">
                <a:latin typeface="Times New Roman"/>
                <a:cs typeface="Times New Roman"/>
              </a:rPr>
              <a:t>=</a:t>
            </a:r>
            <a:r>
              <a:rPr sz="4000" i="1" spc="-25" dirty="0">
                <a:latin typeface="Times New Roman"/>
                <a:cs typeface="Times New Roman"/>
              </a:rPr>
              <a:t> </a:t>
            </a:r>
            <a:r>
              <a:rPr sz="4000" i="1" dirty="0">
                <a:latin typeface="Times New Roman"/>
                <a:cs typeface="Times New Roman"/>
              </a:rPr>
              <a:t>2</a:t>
            </a:r>
            <a:r>
              <a:rPr sz="3975" i="1" baseline="25157" dirty="0">
                <a:latin typeface="Times New Roman"/>
                <a:cs typeface="Times New Roman"/>
              </a:rPr>
              <a:t>12</a:t>
            </a:r>
            <a:r>
              <a:rPr sz="4000" i="1" dirty="0">
                <a:latin typeface="Times New Roman"/>
                <a:cs typeface="Times New Roman"/>
              </a:rPr>
              <a:t>)</a:t>
            </a:r>
            <a:r>
              <a:rPr sz="4000" dirty="0">
                <a:latin typeface="Times New Roman"/>
                <a:cs typeface="Times New Roman"/>
              </a:rPr>
              <a:t>.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106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6234"/>
            <a:ext cx="8303259" cy="408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LZW dựa </a:t>
            </a:r>
            <a:r>
              <a:rPr sz="3600" b="1" dirty="0">
                <a:latin typeface="Times New Roman"/>
                <a:cs typeface="Times New Roman"/>
              </a:rPr>
              <a:t>vào một từ </a:t>
            </a:r>
            <a:r>
              <a:rPr sz="3600" b="1" spc="-5" dirty="0">
                <a:latin typeface="Times New Roman"/>
                <a:cs typeface="Times New Roman"/>
              </a:rPr>
              <a:t>điển </a:t>
            </a:r>
            <a:r>
              <a:rPr sz="3600" b="1" dirty="0">
                <a:latin typeface="Times New Roman"/>
                <a:cs typeface="Times New Roman"/>
              </a:rPr>
              <a:t>lưu các mẫu 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tần </a:t>
            </a:r>
            <a:r>
              <a:rPr sz="3600" b="1" spc="-5" dirty="0">
                <a:latin typeface="Times New Roman"/>
                <a:cs typeface="Times New Roman"/>
              </a:rPr>
              <a:t>suất </a:t>
            </a:r>
            <a:r>
              <a:rPr sz="3600" b="1" dirty="0">
                <a:latin typeface="Times New Roman"/>
                <a:cs typeface="Times New Roman"/>
              </a:rPr>
              <a:t>cao trong</a:t>
            </a:r>
            <a:r>
              <a:rPr sz="3600" b="1" spc="-2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ảnh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LZW sẽ luôn </a:t>
            </a:r>
            <a:r>
              <a:rPr sz="3600" b="1" dirty="0">
                <a:latin typeface="Times New Roman"/>
                <a:cs typeface="Times New Roman"/>
              </a:rPr>
              <a:t>cập </a:t>
            </a:r>
            <a:r>
              <a:rPr sz="3600" b="1" spc="-5" dirty="0">
                <a:latin typeface="Times New Roman"/>
                <a:cs typeface="Times New Roman"/>
              </a:rPr>
              <a:t>nhật </a:t>
            </a:r>
            <a:r>
              <a:rPr sz="3600" b="1" dirty="0">
                <a:latin typeface="Times New Roman"/>
                <a:cs typeface="Times New Roman"/>
              </a:rPr>
              <a:t>từ </a:t>
            </a:r>
            <a:r>
              <a:rPr sz="3600" b="1" spc="-5" dirty="0">
                <a:latin typeface="Times New Roman"/>
                <a:cs typeface="Times New Roman"/>
              </a:rPr>
              <a:t>điển </a:t>
            </a:r>
            <a:r>
              <a:rPr sz="3600" b="1" dirty="0">
                <a:latin typeface="Times New Roman"/>
                <a:cs typeface="Times New Roman"/>
              </a:rPr>
              <a:t>mỗi </a:t>
            </a:r>
            <a:r>
              <a:rPr sz="3600" b="1" spc="-5" dirty="0">
                <a:latin typeface="Times New Roman"/>
                <a:cs typeface="Times New Roman"/>
              </a:rPr>
              <a:t>khi  đọc </a:t>
            </a:r>
            <a:r>
              <a:rPr sz="3600" b="1" dirty="0">
                <a:latin typeface="Times New Roman"/>
                <a:cs typeface="Times New Roman"/>
              </a:rPr>
              <a:t>thêm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một </a:t>
            </a:r>
            <a:r>
              <a:rPr sz="3600" b="1" spc="-5" dirty="0">
                <a:latin typeface="Times New Roman"/>
                <a:cs typeface="Times New Roman"/>
              </a:rPr>
              <a:t>ký </a:t>
            </a:r>
            <a:r>
              <a:rPr sz="3600" b="1" dirty="0">
                <a:latin typeface="Times New Roman"/>
                <a:cs typeface="Times New Roman"/>
              </a:rPr>
              <a:t>tự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mới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Từ điển có </a:t>
            </a:r>
            <a:r>
              <a:rPr sz="3600" b="1" dirty="0">
                <a:latin typeface="Times New Roman"/>
                <a:cs typeface="Times New Roman"/>
              </a:rPr>
              <a:t>tối đa </a:t>
            </a:r>
            <a:r>
              <a:rPr sz="3600" b="1" spc="-5" dirty="0">
                <a:latin typeface="Times New Roman"/>
                <a:cs typeface="Times New Roman"/>
              </a:rPr>
              <a:t>4096 </a:t>
            </a:r>
            <a:r>
              <a:rPr sz="3600" b="1" dirty="0">
                <a:latin typeface="Times New Roman"/>
                <a:cs typeface="Times New Roman"/>
              </a:rPr>
              <a:t>từ vựng để </a:t>
            </a:r>
            <a:r>
              <a:rPr sz="3600" b="1" spc="-5" dirty="0">
                <a:latin typeface="Times New Roman"/>
                <a:cs typeface="Times New Roman"/>
              </a:rPr>
              <a:t>đảm  bảo hiệu </a:t>
            </a:r>
            <a:r>
              <a:rPr sz="3600" b="1" dirty="0">
                <a:latin typeface="Times New Roman"/>
                <a:cs typeface="Times New Roman"/>
              </a:rPr>
              <a:t>quả (độ </a:t>
            </a:r>
            <a:r>
              <a:rPr sz="3600" b="1" spc="-5" dirty="0">
                <a:latin typeface="Times New Roman"/>
                <a:cs typeface="Times New Roman"/>
              </a:rPr>
              <a:t>dài </a:t>
            </a:r>
            <a:r>
              <a:rPr sz="3600" b="1" dirty="0">
                <a:latin typeface="Times New Roman"/>
                <a:cs typeface="Times New Roman"/>
              </a:rPr>
              <a:t>lớn </a:t>
            </a:r>
            <a:r>
              <a:rPr sz="3600" b="1" spc="-5" dirty="0">
                <a:latin typeface="Times New Roman"/>
                <a:cs typeface="Times New Roman"/>
              </a:rPr>
              <a:t>nhất </a:t>
            </a:r>
            <a:r>
              <a:rPr sz="3600" b="1" dirty="0">
                <a:latin typeface="Times New Roman"/>
                <a:cs typeface="Times New Roman"/>
              </a:rPr>
              <a:t>của từ mã  </a:t>
            </a:r>
            <a:r>
              <a:rPr sz="3600" b="1" spc="-5" dirty="0">
                <a:latin typeface="Times New Roman"/>
                <a:cs typeface="Times New Roman"/>
              </a:rPr>
              <a:t>là 12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bit)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107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1" y="609587"/>
            <a:ext cx="4899660" cy="142240"/>
            <a:chOff x="761" y="609587"/>
            <a:chExt cx="4899660" cy="142240"/>
          </a:xfrm>
        </p:grpSpPr>
        <p:sp>
          <p:nvSpPr>
            <p:cNvPr id="3" name="object 3"/>
            <p:cNvSpPr/>
            <p:nvPr/>
          </p:nvSpPr>
          <p:spPr>
            <a:xfrm>
              <a:off x="381761" y="736854"/>
              <a:ext cx="3656965" cy="0"/>
            </a:xfrm>
            <a:custGeom>
              <a:avLst/>
              <a:gdLst/>
              <a:ahLst/>
              <a:cxnLst/>
              <a:rect l="l" t="t" r="r" b="b"/>
              <a:pathLst>
                <a:path w="3656965">
                  <a:moveTo>
                    <a:pt x="0" y="0"/>
                  </a:moveTo>
                  <a:lnTo>
                    <a:pt x="3656838" y="0"/>
                  </a:lnTo>
                </a:path>
              </a:pathLst>
            </a:custGeom>
            <a:ln w="28955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1" y="609587"/>
              <a:ext cx="4899660" cy="111125"/>
            </a:xfrm>
            <a:custGeom>
              <a:avLst/>
              <a:gdLst/>
              <a:ahLst/>
              <a:cxnLst/>
              <a:rect l="l" t="t" r="r" b="b"/>
              <a:pathLst>
                <a:path w="4899660" h="111125">
                  <a:moveTo>
                    <a:pt x="0" y="110502"/>
                  </a:moveTo>
                  <a:lnTo>
                    <a:pt x="4899533" y="110502"/>
                  </a:lnTo>
                  <a:lnTo>
                    <a:pt x="4899533" y="0"/>
                  </a:lnTo>
                  <a:lnTo>
                    <a:pt x="0" y="0"/>
                  </a:lnTo>
                  <a:lnTo>
                    <a:pt x="0" y="110502"/>
                  </a:lnTo>
                  <a:close/>
                </a:path>
              </a:pathLst>
            </a:custGeom>
            <a:solidFill>
              <a:srgbClr val="99C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13843" y="0"/>
            <a:ext cx="9173210" cy="775970"/>
            <a:chOff x="-13843" y="0"/>
            <a:chExt cx="9173210" cy="775970"/>
          </a:xfrm>
        </p:grpSpPr>
        <p:sp>
          <p:nvSpPr>
            <p:cNvPr id="6" name="object 6"/>
            <p:cNvSpPr/>
            <p:nvPr/>
          </p:nvSpPr>
          <p:spPr>
            <a:xfrm>
              <a:off x="761" y="761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608825"/>
                  </a:lnTo>
                  <a:lnTo>
                    <a:pt x="9067038" y="608825"/>
                  </a:lnTo>
                  <a:lnTo>
                    <a:pt x="9067038" y="719328"/>
                  </a:lnTo>
                  <a:lnTo>
                    <a:pt x="9144000" y="719328"/>
                  </a:lnTo>
                  <a:lnTo>
                    <a:pt x="9144000" y="60882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9C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4037838" y="0"/>
                  </a:lnTo>
                </a:path>
                <a:path w="9144000">
                  <a:moveTo>
                    <a:pt x="9067038" y="0"/>
                  </a:moveTo>
                  <a:lnTo>
                    <a:pt x="9144000" y="0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6632575"/>
            <a:ext cx="9144000" cy="225425"/>
          </a:xfrm>
          <a:custGeom>
            <a:avLst/>
            <a:gdLst/>
            <a:ahLst/>
            <a:cxnLst/>
            <a:rect l="l" t="t" r="r" b="b"/>
            <a:pathLst>
              <a:path w="9144000" h="225425">
                <a:moveTo>
                  <a:pt x="0" y="225422"/>
                </a:moveTo>
                <a:lnTo>
                  <a:pt x="9144000" y="225422"/>
                </a:lnTo>
                <a:lnTo>
                  <a:pt x="9144000" y="0"/>
                </a:lnTo>
                <a:lnTo>
                  <a:pt x="0" y="0"/>
                </a:lnTo>
                <a:lnTo>
                  <a:pt x="0" y="225422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03250"/>
            <a:ext cx="9144000" cy="6035675"/>
            <a:chOff x="0" y="603250"/>
            <a:chExt cx="9144000" cy="6035675"/>
          </a:xfrm>
        </p:grpSpPr>
        <p:sp>
          <p:nvSpPr>
            <p:cNvPr id="13" name="object 13"/>
            <p:cNvSpPr/>
            <p:nvPr/>
          </p:nvSpPr>
          <p:spPr>
            <a:xfrm>
              <a:off x="4038600" y="609587"/>
              <a:ext cx="5029200" cy="5468620"/>
            </a:xfrm>
            <a:custGeom>
              <a:avLst/>
              <a:gdLst/>
              <a:ahLst/>
              <a:cxnLst/>
              <a:rect l="l" t="t" r="r" b="b"/>
              <a:pathLst>
                <a:path w="5029200" h="5468620">
                  <a:moveTo>
                    <a:pt x="861682" y="2694559"/>
                  </a:moveTo>
                  <a:lnTo>
                    <a:pt x="0" y="2694559"/>
                  </a:lnTo>
                  <a:lnTo>
                    <a:pt x="0" y="3249295"/>
                  </a:lnTo>
                  <a:lnTo>
                    <a:pt x="0" y="3249307"/>
                  </a:lnTo>
                  <a:lnTo>
                    <a:pt x="0" y="5468239"/>
                  </a:lnTo>
                  <a:lnTo>
                    <a:pt x="861682" y="5468239"/>
                  </a:lnTo>
                  <a:lnTo>
                    <a:pt x="861682" y="3249295"/>
                  </a:lnTo>
                  <a:lnTo>
                    <a:pt x="861682" y="2694559"/>
                  </a:lnTo>
                  <a:close/>
                </a:path>
                <a:path w="5029200" h="5468620">
                  <a:moveTo>
                    <a:pt x="861682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0" y="475500"/>
                  </a:lnTo>
                  <a:lnTo>
                    <a:pt x="0" y="2694444"/>
                  </a:lnTo>
                  <a:lnTo>
                    <a:pt x="861682" y="2694444"/>
                  </a:lnTo>
                  <a:lnTo>
                    <a:pt x="861682" y="475488"/>
                  </a:lnTo>
                  <a:lnTo>
                    <a:pt x="861682" y="0"/>
                  </a:lnTo>
                  <a:close/>
                </a:path>
                <a:path w="5029200" h="5468620">
                  <a:moveTo>
                    <a:pt x="5029200" y="2694559"/>
                  </a:moveTo>
                  <a:lnTo>
                    <a:pt x="2299208" y="2694559"/>
                  </a:lnTo>
                  <a:lnTo>
                    <a:pt x="861695" y="2694559"/>
                  </a:lnTo>
                  <a:lnTo>
                    <a:pt x="861695" y="3249295"/>
                  </a:lnTo>
                  <a:lnTo>
                    <a:pt x="861695" y="5468239"/>
                  </a:lnTo>
                  <a:lnTo>
                    <a:pt x="2299208" y="5468239"/>
                  </a:lnTo>
                  <a:lnTo>
                    <a:pt x="5029200" y="5468239"/>
                  </a:lnTo>
                  <a:lnTo>
                    <a:pt x="5029200" y="4913515"/>
                  </a:lnTo>
                  <a:lnTo>
                    <a:pt x="5029200" y="4913490"/>
                  </a:lnTo>
                  <a:lnTo>
                    <a:pt x="5029200" y="3249295"/>
                  </a:lnTo>
                  <a:lnTo>
                    <a:pt x="5029200" y="2694559"/>
                  </a:lnTo>
                  <a:close/>
                </a:path>
                <a:path w="5029200" h="5468620">
                  <a:moveTo>
                    <a:pt x="5029200" y="0"/>
                  </a:moveTo>
                  <a:lnTo>
                    <a:pt x="2299208" y="0"/>
                  </a:lnTo>
                  <a:lnTo>
                    <a:pt x="861695" y="0"/>
                  </a:lnTo>
                  <a:lnTo>
                    <a:pt x="861695" y="475488"/>
                  </a:lnTo>
                  <a:lnTo>
                    <a:pt x="861695" y="2694444"/>
                  </a:lnTo>
                  <a:lnTo>
                    <a:pt x="2299208" y="2694444"/>
                  </a:lnTo>
                  <a:lnTo>
                    <a:pt x="5029200" y="2694444"/>
                  </a:lnTo>
                  <a:lnTo>
                    <a:pt x="5029200" y="2139708"/>
                  </a:lnTo>
                  <a:lnTo>
                    <a:pt x="5029200" y="1584972"/>
                  </a:lnTo>
                  <a:lnTo>
                    <a:pt x="5029200" y="1030236"/>
                  </a:lnTo>
                  <a:lnTo>
                    <a:pt x="5029200" y="47550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24015"/>
              <a:ext cx="4900295" cy="408940"/>
            </a:xfrm>
            <a:custGeom>
              <a:avLst/>
              <a:gdLst/>
              <a:ahLst/>
              <a:cxnLst/>
              <a:rect l="l" t="t" r="r" b="b"/>
              <a:pathLst>
                <a:path w="4900295" h="408940">
                  <a:moveTo>
                    <a:pt x="0" y="408559"/>
                  </a:moveTo>
                  <a:lnTo>
                    <a:pt x="4900295" y="408559"/>
                  </a:lnTo>
                  <a:lnTo>
                    <a:pt x="4900295" y="0"/>
                  </a:lnTo>
                  <a:lnTo>
                    <a:pt x="0" y="0"/>
                  </a:lnTo>
                  <a:lnTo>
                    <a:pt x="0" y="408559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38600" y="6077826"/>
              <a:ext cx="2299335" cy="554990"/>
            </a:xfrm>
            <a:custGeom>
              <a:avLst/>
              <a:gdLst/>
              <a:ahLst/>
              <a:cxnLst/>
              <a:rect l="l" t="t" r="r" b="b"/>
              <a:pathLst>
                <a:path w="2299335" h="554990">
                  <a:moveTo>
                    <a:pt x="861682" y="0"/>
                  </a:moveTo>
                  <a:lnTo>
                    <a:pt x="0" y="0"/>
                  </a:lnTo>
                  <a:lnTo>
                    <a:pt x="0" y="554748"/>
                  </a:lnTo>
                  <a:lnTo>
                    <a:pt x="861682" y="554748"/>
                  </a:lnTo>
                  <a:lnTo>
                    <a:pt x="861682" y="0"/>
                  </a:lnTo>
                  <a:close/>
                </a:path>
                <a:path w="2299335" h="554990">
                  <a:moveTo>
                    <a:pt x="2299208" y="0"/>
                  </a:moveTo>
                  <a:lnTo>
                    <a:pt x="861695" y="0"/>
                  </a:lnTo>
                  <a:lnTo>
                    <a:pt x="861695" y="554748"/>
                  </a:lnTo>
                  <a:lnTo>
                    <a:pt x="2299208" y="554748"/>
                  </a:lnTo>
                  <a:lnTo>
                    <a:pt x="229920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67800" y="6224015"/>
              <a:ext cx="76200" cy="408940"/>
            </a:xfrm>
            <a:custGeom>
              <a:avLst/>
              <a:gdLst/>
              <a:ahLst/>
              <a:cxnLst/>
              <a:rect l="l" t="t" r="r" b="b"/>
              <a:pathLst>
                <a:path w="76200" h="408940">
                  <a:moveTo>
                    <a:pt x="0" y="408559"/>
                  </a:moveTo>
                  <a:lnTo>
                    <a:pt x="76200" y="408559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408559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7808" y="6077826"/>
              <a:ext cx="2730500" cy="554990"/>
            </a:xfrm>
            <a:custGeom>
              <a:avLst/>
              <a:gdLst/>
              <a:ahLst/>
              <a:cxnLst/>
              <a:rect l="l" t="t" r="r" b="b"/>
              <a:pathLst>
                <a:path w="2730500" h="554990">
                  <a:moveTo>
                    <a:pt x="2729991" y="0"/>
                  </a:moveTo>
                  <a:lnTo>
                    <a:pt x="0" y="0"/>
                  </a:lnTo>
                  <a:lnTo>
                    <a:pt x="0" y="554748"/>
                  </a:lnTo>
                  <a:lnTo>
                    <a:pt x="2729991" y="554748"/>
                  </a:lnTo>
                  <a:lnTo>
                    <a:pt x="27299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32250" y="603250"/>
              <a:ext cx="5041900" cy="6035675"/>
            </a:xfrm>
            <a:custGeom>
              <a:avLst/>
              <a:gdLst/>
              <a:ahLst/>
              <a:cxnLst/>
              <a:rect l="l" t="t" r="r" b="b"/>
              <a:pathLst>
                <a:path w="5041900" h="6035675">
                  <a:moveTo>
                    <a:pt x="868045" y="0"/>
                  </a:moveTo>
                  <a:lnTo>
                    <a:pt x="868045" y="6035675"/>
                  </a:lnTo>
                </a:path>
                <a:path w="5041900" h="6035675">
                  <a:moveTo>
                    <a:pt x="2305558" y="0"/>
                  </a:moveTo>
                  <a:lnTo>
                    <a:pt x="2305558" y="6035675"/>
                  </a:lnTo>
                </a:path>
                <a:path w="5041900" h="6035675">
                  <a:moveTo>
                    <a:pt x="0" y="481838"/>
                  </a:moveTo>
                  <a:lnTo>
                    <a:pt x="5041900" y="481838"/>
                  </a:lnTo>
                </a:path>
                <a:path w="5041900" h="6035675">
                  <a:moveTo>
                    <a:pt x="0" y="1036574"/>
                  </a:moveTo>
                  <a:lnTo>
                    <a:pt x="5041900" y="1036574"/>
                  </a:lnTo>
                </a:path>
                <a:path w="5041900" h="6035675">
                  <a:moveTo>
                    <a:pt x="0" y="1591310"/>
                  </a:moveTo>
                  <a:lnTo>
                    <a:pt x="5041900" y="1591310"/>
                  </a:lnTo>
                </a:path>
                <a:path w="5041900" h="6035675">
                  <a:moveTo>
                    <a:pt x="0" y="2146046"/>
                  </a:moveTo>
                  <a:lnTo>
                    <a:pt x="5041900" y="2146046"/>
                  </a:lnTo>
                </a:path>
                <a:path w="5041900" h="6035675">
                  <a:moveTo>
                    <a:pt x="0" y="2700782"/>
                  </a:moveTo>
                  <a:lnTo>
                    <a:pt x="5041900" y="2700782"/>
                  </a:lnTo>
                </a:path>
                <a:path w="5041900" h="6035675">
                  <a:moveTo>
                    <a:pt x="0" y="3255645"/>
                  </a:moveTo>
                  <a:lnTo>
                    <a:pt x="5041900" y="3255645"/>
                  </a:lnTo>
                </a:path>
                <a:path w="5041900" h="6035675">
                  <a:moveTo>
                    <a:pt x="0" y="3810380"/>
                  </a:moveTo>
                  <a:lnTo>
                    <a:pt x="5041900" y="3810380"/>
                  </a:lnTo>
                </a:path>
                <a:path w="5041900" h="6035675">
                  <a:moveTo>
                    <a:pt x="0" y="4365117"/>
                  </a:moveTo>
                  <a:lnTo>
                    <a:pt x="5041900" y="4365117"/>
                  </a:lnTo>
                </a:path>
                <a:path w="5041900" h="6035675">
                  <a:moveTo>
                    <a:pt x="0" y="4919853"/>
                  </a:moveTo>
                  <a:lnTo>
                    <a:pt x="5041900" y="4919853"/>
                  </a:lnTo>
                </a:path>
                <a:path w="5041900" h="6035675">
                  <a:moveTo>
                    <a:pt x="0" y="5474576"/>
                  </a:moveTo>
                  <a:lnTo>
                    <a:pt x="5041900" y="5474576"/>
                  </a:lnTo>
                </a:path>
                <a:path w="5041900" h="6035675">
                  <a:moveTo>
                    <a:pt x="6350" y="0"/>
                  </a:moveTo>
                  <a:lnTo>
                    <a:pt x="6350" y="6035675"/>
                  </a:lnTo>
                </a:path>
                <a:path w="5041900" h="6035675">
                  <a:moveTo>
                    <a:pt x="5035550" y="0"/>
                  </a:moveTo>
                  <a:lnTo>
                    <a:pt x="5035550" y="6035675"/>
                  </a:lnTo>
                </a:path>
                <a:path w="5041900" h="6035675">
                  <a:moveTo>
                    <a:pt x="0" y="6350"/>
                  </a:moveTo>
                  <a:lnTo>
                    <a:pt x="5041900" y="6350"/>
                  </a:lnTo>
                </a:path>
                <a:path w="5041900" h="6035675">
                  <a:moveTo>
                    <a:pt x="0" y="6029325"/>
                  </a:moveTo>
                  <a:lnTo>
                    <a:pt x="5041900" y="602932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31140" y="761208"/>
            <a:ext cx="3150870" cy="1195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3200" dirty="0">
                <a:solidFill>
                  <a:srgbClr val="FF0000"/>
                </a:solidFill>
              </a:rPr>
              <a:t>Từ </a:t>
            </a:r>
            <a:r>
              <a:rPr sz="3200" spc="-5" dirty="0">
                <a:solidFill>
                  <a:srgbClr val="FF0000"/>
                </a:solidFill>
              </a:rPr>
              <a:t>điển </a:t>
            </a:r>
            <a:r>
              <a:rPr sz="3200" dirty="0">
                <a:solidFill>
                  <a:srgbClr val="FF0000"/>
                </a:solidFill>
              </a:rPr>
              <a:t>của</a:t>
            </a:r>
            <a:r>
              <a:rPr sz="3200" spc="-9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LZW  </a:t>
            </a:r>
            <a:r>
              <a:rPr sz="3200" dirty="0"/>
              <a:t>Cấu trúc từ</a:t>
            </a:r>
            <a:r>
              <a:rPr sz="3200" spc="-75" dirty="0"/>
              <a:t> </a:t>
            </a:r>
            <a:r>
              <a:rPr sz="3200" spc="-5" dirty="0"/>
              <a:t>điển</a:t>
            </a:r>
            <a:endParaRPr sz="3200"/>
          </a:p>
        </p:txBody>
      </p:sp>
      <p:sp>
        <p:nvSpPr>
          <p:cNvPr id="21" name="object 21"/>
          <p:cNvSpPr txBox="1"/>
          <p:nvPr/>
        </p:nvSpPr>
        <p:spPr>
          <a:xfrm>
            <a:off x="4013726" y="6311041"/>
            <a:ext cx="880744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600" b="1" spc="-5" dirty="0">
                <a:latin typeface="Times New Roman"/>
                <a:cs typeface="Times New Roman"/>
              </a:rPr>
              <a:t>IÊN:</a:t>
            </a:r>
            <a:r>
              <a:rPr sz="1600" b="1" spc="-1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THS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94272" y="6311041"/>
            <a:ext cx="130556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600" b="1" spc="-5" dirty="0">
                <a:latin typeface="Times New Roman"/>
                <a:cs typeface="Times New Roman"/>
              </a:rPr>
              <a:t>TRẦN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240" dirty="0">
                <a:latin typeface="Times New Roman"/>
                <a:cs typeface="Times New Roman"/>
              </a:rPr>
              <a:t>THÚY.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42799" y="6311041"/>
            <a:ext cx="2506980" cy="36830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0"/>
              </a:spcBef>
              <a:tabLst>
                <a:tab pos="1622425" algn="l"/>
              </a:tabLst>
            </a:pPr>
            <a:r>
              <a:rPr sz="2400" b="1" spc="-15" baseline="39930" dirty="0">
                <a:latin typeface="Times New Roman"/>
                <a:cs typeface="Times New Roman"/>
              </a:rPr>
              <a:t>HÀ	</a:t>
            </a: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7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108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18866" y="6166160"/>
            <a:ext cx="171513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0"/>
              </a:lnSpc>
            </a:pPr>
            <a:r>
              <a:rPr sz="2400" b="1" spc="-15" baseline="1736" dirty="0">
                <a:latin typeface="Times New Roman"/>
                <a:cs typeface="Times New Roman"/>
              </a:rPr>
              <a:t>GIẢNG </a:t>
            </a:r>
            <a:r>
              <a:rPr sz="2400" b="1" spc="-7" baseline="1736" dirty="0">
                <a:latin typeface="Times New Roman"/>
                <a:cs typeface="Times New Roman"/>
              </a:rPr>
              <a:t>V</a:t>
            </a:r>
            <a:r>
              <a:rPr sz="2400" b="1" spc="397" baseline="1736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4095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41467" y="6166160"/>
            <a:ext cx="95504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0"/>
              </a:lnSpc>
            </a:pPr>
            <a:r>
              <a:rPr sz="2800" b="1" spc="-10" dirty="0">
                <a:latin typeface="Times New Roman"/>
                <a:cs typeface="Times New Roman"/>
              </a:rPr>
              <a:t>Ch</a:t>
            </a:r>
            <a:r>
              <a:rPr sz="2800" b="1" spc="5" dirty="0">
                <a:latin typeface="Times New Roman"/>
                <a:cs typeface="Times New Roman"/>
              </a:rPr>
              <a:t>u</a:t>
            </a:r>
            <a:r>
              <a:rPr sz="2800" b="1" dirty="0">
                <a:latin typeface="Times New Roman"/>
                <a:cs typeface="Times New Roman"/>
              </a:rPr>
              <a:t>ỗ</a:t>
            </a:r>
            <a:r>
              <a:rPr sz="2800" b="1" spc="-5" dirty="0">
                <a:latin typeface="Times New Roman"/>
                <a:cs typeface="Times New Roman"/>
              </a:rPr>
              <a:t>i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76322" y="6589393"/>
            <a:ext cx="446341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KTDT1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5115" y="546934"/>
            <a:ext cx="4281170" cy="547751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1447800" algn="l"/>
              </a:tabLst>
            </a:pPr>
            <a:r>
              <a:rPr sz="2400" b="1" dirty="0">
                <a:latin typeface="Times New Roman"/>
                <a:cs typeface="Times New Roman"/>
              </a:rPr>
              <a:t>0	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4351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1	1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139128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...	</a:t>
            </a:r>
            <a:r>
              <a:rPr sz="2800" b="1" spc="-10" dirty="0">
                <a:latin typeface="Times New Roman"/>
                <a:cs typeface="Times New Roman"/>
              </a:rPr>
              <a:t>...</a:t>
            </a:r>
            <a:endParaRPr sz="2800">
              <a:latin typeface="Times New Roman"/>
              <a:cs typeface="Times New Roman"/>
            </a:endParaRPr>
          </a:p>
          <a:p>
            <a:pPr marL="1257300" indent="-1245235">
              <a:lnSpc>
                <a:spcPct val="100000"/>
              </a:lnSpc>
              <a:spcBef>
                <a:spcPts val="1010"/>
              </a:spcBef>
              <a:buAutoNum type="arabicPlain" startAt="255"/>
              <a:tabLst>
                <a:tab pos="1257300" algn="l"/>
                <a:tab pos="1257935" algn="l"/>
                <a:tab pos="2312035" algn="l"/>
              </a:tabLst>
            </a:pPr>
            <a:r>
              <a:rPr sz="2800" b="1" dirty="0">
                <a:latin typeface="Times New Roman"/>
                <a:cs typeface="Times New Roman"/>
              </a:rPr>
              <a:t>255	</a:t>
            </a:r>
            <a:r>
              <a:rPr sz="2800" b="1" spc="-5" dirty="0">
                <a:latin typeface="Times New Roman"/>
                <a:cs typeface="Times New Roman"/>
              </a:rPr>
              <a:t>(Clear</a:t>
            </a:r>
            <a:r>
              <a:rPr sz="2800" b="1" spc="-1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Code)</a:t>
            </a:r>
            <a:endParaRPr sz="2800">
              <a:latin typeface="Times New Roman"/>
              <a:cs typeface="Times New Roman"/>
            </a:endParaRPr>
          </a:p>
          <a:p>
            <a:pPr marL="1058545" indent="-1046480">
              <a:lnSpc>
                <a:spcPct val="100000"/>
              </a:lnSpc>
              <a:spcBef>
                <a:spcPts val="1005"/>
              </a:spcBef>
              <a:buAutoNum type="arabicPlain" startAt="255"/>
              <a:tabLst>
                <a:tab pos="1058545" algn="l"/>
                <a:tab pos="105918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Chuỗi</a:t>
            </a:r>
            <a:endParaRPr sz="2800">
              <a:latin typeface="Times New Roman"/>
              <a:cs typeface="Times New Roman"/>
            </a:endParaRPr>
          </a:p>
          <a:p>
            <a:pPr marL="1058545" indent="-1046480">
              <a:lnSpc>
                <a:spcPct val="100000"/>
              </a:lnSpc>
              <a:spcBef>
                <a:spcPts val="1010"/>
              </a:spcBef>
              <a:buAutoNum type="arabicPlain" startAt="255"/>
              <a:tabLst>
                <a:tab pos="1058545" algn="l"/>
                <a:tab pos="105918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Chuỗi</a:t>
            </a:r>
            <a:endParaRPr sz="2800">
              <a:latin typeface="Times New Roman"/>
              <a:cs typeface="Times New Roman"/>
            </a:endParaRPr>
          </a:p>
          <a:p>
            <a:pPr marL="1058545" indent="-1046480">
              <a:lnSpc>
                <a:spcPct val="100000"/>
              </a:lnSpc>
              <a:spcBef>
                <a:spcPts val="1010"/>
              </a:spcBef>
              <a:buAutoNum type="arabicPlain" startAt="255"/>
              <a:tabLst>
                <a:tab pos="1058545" algn="l"/>
                <a:tab pos="105918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Chuỗi</a:t>
            </a:r>
            <a:endParaRPr sz="2800">
              <a:latin typeface="Times New Roman"/>
              <a:cs typeface="Times New Roman"/>
            </a:endParaRPr>
          </a:p>
          <a:p>
            <a:pPr marL="1058545" indent="-1046480">
              <a:lnSpc>
                <a:spcPct val="100000"/>
              </a:lnSpc>
              <a:spcBef>
                <a:spcPts val="1010"/>
              </a:spcBef>
              <a:buAutoNum type="arabicPlain" startAt="255"/>
              <a:tabLst>
                <a:tab pos="1058545" algn="l"/>
                <a:tab pos="105918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Chuỗi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139128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...	</a:t>
            </a:r>
            <a:r>
              <a:rPr sz="2800" b="1" spc="-10" dirty="0">
                <a:latin typeface="Times New Roman"/>
                <a:cs typeface="Times New Roman"/>
              </a:rPr>
              <a:t>...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139128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...	</a:t>
            </a:r>
            <a:r>
              <a:rPr sz="2800" b="1" spc="-10" dirty="0">
                <a:latin typeface="Times New Roman"/>
                <a:cs typeface="Times New Roman"/>
              </a:rPr>
              <a:t>...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761208"/>
            <a:ext cx="8295005" cy="50006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5" dirty="0">
                <a:latin typeface="Times New Roman"/>
                <a:cs typeface="Times New Roman"/>
              </a:rPr>
              <a:t>256 </a:t>
            </a:r>
            <a:r>
              <a:rPr sz="3200" b="1" dirty="0">
                <a:latin typeface="Times New Roman"/>
                <a:cs typeface="Times New Roman"/>
              </a:rPr>
              <a:t>từ </a:t>
            </a:r>
            <a:r>
              <a:rPr sz="3200" b="1" spc="-5" dirty="0">
                <a:latin typeface="Times New Roman"/>
                <a:cs typeface="Times New Roman"/>
              </a:rPr>
              <a:t>đầu </a:t>
            </a:r>
            <a:r>
              <a:rPr sz="3200" b="1" dirty="0">
                <a:latin typeface="Times New Roman"/>
                <a:cs typeface="Times New Roman"/>
              </a:rPr>
              <a:t>(0...255)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mã của </a:t>
            </a:r>
            <a:r>
              <a:rPr sz="3200" b="1" spc="-5" dirty="0">
                <a:latin typeface="Times New Roman"/>
                <a:cs typeface="Times New Roman"/>
              </a:rPr>
              <a:t>ký </a:t>
            </a:r>
            <a:r>
              <a:rPr sz="3200" b="1" dirty="0">
                <a:latin typeface="Times New Roman"/>
                <a:cs typeface="Times New Roman"/>
              </a:rPr>
              <a:t>tự</a:t>
            </a:r>
            <a:r>
              <a:rPr sz="3200" b="1" spc="-1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ASCII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Từ 256 là mã </a:t>
            </a:r>
            <a:r>
              <a:rPr sz="3200" b="1" spc="-5" dirty="0">
                <a:latin typeface="Times New Roman"/>
                <a:cs typeface="Times New Roman"/>
              </a:rPr>
              <a:t>đặc biệt </a:t>
            </a:r>
            <a:r>
              <a:rPr sz="3200" b="1" dirty="0">
                <a:latin typeface="Times New Roman"/>
                <a:cs typeface="Times New Roman"/>
              </a:rPr>
              <a:t>(CC – Clear</a:t>
            </a:r>
            <a:r>
              <a:rPr sz="3200" b="1" spc="-7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Code)</a:t>
            </a:r>
            <a:endParaRPr sz="3200">
              <a:latin typeface="Times New Roman"/>
              <a:cs typeface="Times New Roman"/>
            </a:endParaRPr>
          </a:p>
          <a:p>
            <a:pPr marL="584200" marR="5080" lvl="1" indent="-11493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Để khắc </a:t>
            </a:r>
            <a:r>
              <a:rPr sz="3200" b="1" spc="-10" dirty="0">
                <a:latin typeface="Times New Roman"/>
                <a:cs typeface="Times New Roman"/>
              </a:rPr>
              <a:t>phục </a:t>
            </a:r>
            <a:r>
              <a:rPr sz="3200" b="1" spc="-5" dirty="0">
                <a:latin typeface="Times New Roman"/>
                <a:cs typeface="Times New Roman"/>
              </a:rPr>
              <a:t>trường hợp số mẫu lặp trong  </a:t>
            </a:r>
            <a:r>
              <a:rPr sz="3200" b="1" dirty="0">
                <a:latin typeface="Times New Roman"/>
                <a:cs typeface="Times New Roman"/>
              </a:rPr>
              <a:t>ảnh lớn </a:t>
            </a:r>
            <a:r>
              <a:rPr sz="3200" b="1" spc="-5" dirty="0">
                <a:latin typeface="Times New Roman"/>
                <a:cs typeface="Times New Roman"/>
              </a:rPr>
              <a:t>hơn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4096</a:t>
            </a:r>
            <a:endParaRPr sz="3200">
              <a:latin typeface="Times New Roman"/>
              <a:cs typeface="Times New Roman"/>
            </a:endParaRPr>
          </a:p>
          <a:p>
            <a:pPr marL="584200" marR="92075" lvl="1" indent="-11493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Mã xóa sẽ chỉ báo việc </a:t>
            </a:r>
            <a:r>
              <a:rPr sz="3200" b="1" spc="-5" dirty="0">
                <a:latin typeface="Times New Roman"/>
                <a:cs typeface="Times New Roman"/>
              </a:rPr>
              <a:t>kết thúc mã hóa</a:t>
            </a:r>
            <a:r>
              <a:rPr sz="3200" b="1" spc="-8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với  </a:t>
            </a:r>
            <a:r>
              <a:rPr sz="3200" b="1" spc="-5" dirty="0">
                <a:latin typeface="Times New Roman"/>
                <a:cs typeface="Times New Roman"/>
              </a:rPr>
              <a:t>từ điển </a:t>
            </a:r>
            <a:r>
              <a:rPr sz="3200" b="1" dirty="0">
                <a:latin typeface="Times New Roman"/>
                <a:cs typeface="Times New Roman"/>
              </a:rPr>
              <a:t>cũ và </a:t>
            </a:r>
            <a:r>
              <a:rPr sz="3200" b="1" spc="-5" dirty="0">
                <a:latin typeface="Times New Roman"/>
                <a:cs typeface="Times New Roman"/>
              </a:rPr>
              <a:t>bắt đầu bộ </a:t>
            </a:r>
            <a:r>
              <a:rPr sz="3200" b="1" dirty="0">
                <a:latin typeface="Times New Roman"/>
                <a:cs typeface="Times New Roman"/>
              </a:rPr>
              <a:t>tự </a:t>
            </a:r>
            <a:r>
              <a:rPr sz="3200" b="1" spc="-5" dirty="0">
                <a:latin typeface="Times New Roman"/>
                <a:cs typeface="Times New Roman"/>
              </a:rPr>
              <a:t>điển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mới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Từ </a:t>
            </a:r>
            <a:r>
              <a:rPr sz="3200" b="1" spc="5" dirty="0">
                <a:latin typeface="Times New Roman"/>
                <a:cs typeface="Times New Roman"/>
              </a:rPr>
              <a:t>257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mã (EOI – End Of</a:t>
            </a:r>
            <a:r>
              <a:rPr sz="3200" b="1" spc="-10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Information)</a:t>
            </a:r>
            <a:endParaRPr sz="3200">
              <a:latin typeface="Times New Roman"/>
              <a:cs typeface="Times New Roman"/>
            </a:endParaRPr>
          </a:p>
          <a:p>
            <a:pPr marL="584200" marR="374650" lvl="1" indent="-11493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Giúp </a:t>
            </a:r>
            <a:r>
              <a:rPr sz="3200" b="1" spc="-10" dirty="0">
                <a:latin typeface="Times New Roman"/>
                <a:cs typeface="Times New Roman"/>
              </a:rPr>
              <a:t>phân </a:t>
            </a:r>
            <a:r>
              <a:rPr sz="3200" b="1" dirty="0">
                <a:latin typeface="Times New Roman"/>
                <a:cs typeface="Times New Roman"/>
              </a:rPr>
              <a:t>chia </a:t>
            </a:r>
            <a:r>
              <a:rPr sz="3200" b="1" spc="-5" dirty="0">
                <a:latin typeface="Times New Roman"/>
                <a:cs typeface="Times New Roman"/>
              </a:rPr>
              <a:t>file thành nhiều </a:t>
            </a:r>
            <a:r>
              <a:rPr sz="3200" b="1" dirty="0">
                <a:latin typeface="Times New Roman"/>
                <a:cs typeface="Times New Roman"/>
              </a:rPr>
              <a:t>cụm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ảnh  </a:t>
            </a:r>
            <a:r>
              <a:rPr sz="3200" b="1" spc="-5" dirty="0">
                <a:latin typeface="Times New Roman"/>
                <a:cs typeface="Times New Roman"/>
              </a:rPr>
              <a:t>(file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5" dirty="0">
                <a:latin typeface="Times New Roman"/>
                <a:cs typeface="Times New Roman"/>
              </a:rPr>
              <a:t>động </a:t>
            </a:r>
            <a:r>
              <a:rPr sz="3200" b="1" dirty="0">
                <a:latin typeface="Times New Roman"/>
                <a:cs typeface="Times New Roman"/>
              </a:rPr>
              <a:t>GIF có </a:t>
            </a:r>
            <a:r>
              <a:rPr sz="3200" b="1" spc="-5" dirty="0">
                <a:latin typeface="Times New Roman"/>
                <a:cs typeface="Times New Roman"/>
              </a:rPr>
              <a:t>nhiều </a:t>
            </a:r>
            <a:r>
              <a:rPr sz="3200" b="1" dirty="0">
                <a:latin typeface="Times New Roman"/>
                <a:cs typeface="Times New Roman"/>
              </a:rPr>
              <a:t>ảnh gộp</a:t>
            </a:r>
            <a:r>
              <a:rPr sz="3200" b="1" spc="-114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lại)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109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857757"/>
            <a:ext cx="8455025" cy="3830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b="1" dirty="0">
                <a:latin typeface="Times New Roman"/>
                <a:cs typeface="Times New Roman"/>
              </a:rPr>
              <a:t>Còn lại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spc="-5" dirty="0">
                <a:latin typeface="Times New Roman"/>
                <a:cs typeface="Times New Roman"/>
              </a:rPr>
              <a:t>(258...4095) là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dirty="0">
                <a:latin typeface="Times New Roman"/>
                <a:cs typeface="Times New Roman"/>
              </a:rPr>
              <a:t>mẫu lặp </a:t>
            </a:r>
            <a:r>
              <a:rPr sz="3200" b="1" spc="-10" dirty="0">
                <a:latin typeface="Times New Roman"/>
                <a:cs typeface="Times New Roman"/>
              </a:rPr>
              <a:t>lại </a:t>
            </a:r>
            <a:r>
              <a:rPr sz="3200" b="1" dirty="0">
                <a:latin typeface="Times New Roman"/>
                <a:cs typeface="Times New Roman"/>
              </a:rPr>
              <a:t>trong  ảnh.</a:t>
            </a:r>
            <a:endParaRPr sz="3200">
              <a:latin typeface="Times New Roman"/>
              <a:cs typeface="Times New Roman"/>
            </a:endParaRPr>
          </a:p>
          <a:p>
            <a:pPr marL="584200" marR="433070" lvl="1" indent="-11493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512 </a:t>
            </a:r>
            <a:r>
              <a:rPr sz="3200" b="1" spc="-5" dirty="0">
                <a:latin typeface="Times New Roman"/>
                <a:cs typeface="Times New Roman"/>
              </a:rPr>
              <a:t>phần tử đầu tiên được biểu diễn bởi </a:t>
            </a:r>
            <a:r>
              <a:rPr sz="3200" b="1" dirty="0">
                <a:latin typeface="Times New Roman"/>
                <a:cs typeface="Times New Roman"/>
              </a:rPr>
              <a:t>9  bit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512 đến 1023 </a:t>
            </a:r>
            <a:r>
              <a:rPr sz="3200" b="1" spc="-5" dirty="0">
                <a:latin typeface="Times New Roman"/>
                <a:cs typeface="Times New Roman"/>
              </a:rPr>
              <a:t>biểu diễn bởi </a:t>
            </a:r>
            <a:r>
              <a:rPr sz="3200" b="1" dirty="0">
                <a:latin typeface="Times New Roman"/>
                <a:cs typeface="Times New Roman"/>
              </a:rPr>
              <a:t>10</a:t>
            </a:r>
            <a:r>
              <a:rPr sz="3200" b="1" spc="-114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bit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1024 </a:t>
            </a:r>
            <a:r>
              <a:rPr sz="3200" b="1" spc="-5" dirty="0">
                <a:latin typeface="Times New Roman"/>
                <a:cs typeface="Times New Roman"/>
              </a:rPr>
              <a:t>đến </a:t>
            </a:r>
            <a:r>
              <a:rPr sz="3200" b="1" dirty="0">
                <a:latin typeface="Times New Roman"/>
                <a:cs typeface="Times New Roman"/>
              </a:rPr>
              <a:t>2047 </a:t>
            </a:r>
            <a:r>
              <a:rPr sz="3200" b="1" spc="-5" dirty="0">
                <a:latin typeface="Times New Roman"/>
                <a:cs typeface="Times New Roman"/>
              </a:rPr>
              <a:t>biểu diễn bởi </a:t>
            </a:r>
            <a:r>
              <a:rPr sz="3200" b="1" dirty="0">
                <a:latin typeface="Times New Roman"/>
                <a:cs typeface="Times New Roman"/>
              </a:rPr>
              <a:t>11</a:t>
            </a:r>
            <a:r>
              <a:rPr sz="3200" b="1" spc="-1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bit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2048 </a:t>
            </a:r>
            <a:r>
              <a:rPr sz="3200" b="1" spc="-5" dirty="0">
                <a:latin typeface="Times New Roman"/>
                <a:cs typeface="Times New Roman"/>
              </a:rPr>
              <a:t>đến </a:t>
            </a:r>
            <a:r>
              <a:rPr sz="3200" b="1" dirty="0">
                <a:latin typeface="Times New Roman"/>
                <a:cs typeface="Times New Roman"/>
              </a:rPr>
              <a:t>4095 </a:t>
            </a:r>
            <a:r>
              <a:rPr sz="3200" b="1" spc="-5" dirty="0">
                <a:latin typeface="Times New Roman"/>
                <a:cs typeface="Times New Roman"/>
              </a:rPr>
              <a:t>biểu diễn bởi </a:t>
            </a:r>
            <a:r>
              <a:rPr sz="3200" b="1" dirty="0">
                <a:latin typeface="Times New Roman"/>
                <a:cs typeface="Times New Roman"/>
              </a:rPr>
              <a:t>12</a:t>
            </a:r>
            <a:r>
              <a:rPr sz="3200" b="1" spc="-1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bit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110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100076"/>
            <a:ext cx="8529955" cy="566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19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pháp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LZW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(giải</a:t>
            </a:r>
            <a:r>
              <a:rPr sz="2800" b="1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nén)</a:t>
            </a:r>
            <a:endParaRPr sz="28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Kỹ </a:t>
            </a:r>
            <a:r>
              <a:rPr sz="2800" b="1" spc="-5" dirty="0">
                <a:latin typeface="Times New Roman"/>
                <a:cs typeface="Times New Roman"/>
              </a:rPr>
              <a:t>thuật giải nén </a:t>
            </a:r>
            <a:r>
              <a:rPr sz="2800" b="1" dirty="0">
                <a:latin typeface="Times New Roman"/>
                <a:cs typeface="Times New Roman"/>
              </a:rPr>
              <a:t>gần như </a:t>
            </a:r>
            <a:r>
              <a:rPr sz="2800" b="1" spc="-5" dirty="0">
                <a:latin typeface="Times New Roman"/>
                <a:cs typeface="Times New Roman"/>
              </a:rPr>
              <a:t>ngược </a:t>
            </a:r>
            <a:r>
              <a:rPr sz="2800" b="1" dirty="0">
                <a:latin typeface="Times New Roman"/>
                <a:cs typeface="Times New Roman"/>
              </a:rPr>
              <a:t>lại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spc="-15" dirty="0">
                <a:latin typeface="Times New Roman"/>
                <a:cs typeface="Times New Roman"/>
              </a:rPr>
              <a:t>kỹ </a:t>
            </a:r>
            <a:r>
              <a:rPr sz="2800" b="1" spc="-5" dirty="0">
                <a:latin typeface="Times New Roman"/>
                <a:cs typeface="Times New Roman"/>
              </a:rPr>
              <a:t>thuật</a:t>
            </a:r>
            <a:r>
              <a:rPr sz="2800" b="1" spc="10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nén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Một vấn đề lớn với </a:t>
            </a:r>
            <a:r>
              <a:rPr sz="2800" b="1" spc="-10" dirty="0">
                <a:latin typeface="Times New Roman"/>
                <a:cs typeface="Times New Roman"/>
              </a:rPr>
              <a:t>LZW </a:t>
            </a:r>
            <a:r>
              <a:rPr sz="2800" b="1" spc="-5" dirty="0">
                <a:latin typeface="Times New Roman"/>
                <a:cs typeface="Times New Roman"/>
              </a:rPr>
              <a:t>là nếu sử dụng mã </a:t>
            </a:r>
            <a:r>
              <a:rPr sz="2800" b="1" dirty="0">
                <a:latin typeface="Times New Roman"/>
                <a:cs typeface="Times New Roman"/>
              </a:rPr>
              <a:t>thay </a:t>
            </a:r>
            <a:r>
              <a:rPr sz="2800" b="1" spc="-5" dirty="0">
                <a:latin typeface="Times New Roman"/>
                <a:cs typeface="Times New Roman"/>
              </a:rPr>
              <a:t>đổi  chiều </a:t>
            </a:r>
            <a:r>
              <a:rPr sz="2800" b="1" dirty="0">
                <a:latin typeface="Times New Roman"/>
                <a:cs typeface="Times New Roman"/>
              </a:rPr>
              <a:t>dài </a:t>
            </a:r>
            <a:r>
              <a:rPr sz="2800" b="1" spc="-5" dirty="0">
                <a:latin typeface="Times New Roman"/>
                <a:cs typeface="Times New Roman"/>
              </a:rPr>
              <a:t>thì </a:t>
            </a:r>
            <a:r>
              <a:rPr sz="2800" b="1" dirty="0">
                <a:latin typeface="Times New Roman"/>
                <a:cs typeface="Times New Roman"/>
              </a:rPr>
              <a:t>hệ thống </a:t>
            </a:r>
            <a:r>
              <a:rPr sz="2800" b="1" spc="-5" dirty="0">
                <a:latin typeface="Times New Roman"/>
                <a:cs typeface="Times New Roman"/>
              </a:rPr>
              <a:t>mã </a:t>
            </a:r>
            <a:r>
              <a:rPr sz="2800" b="1" dirty="0">
                <a:latin typeface="Times New Roman"/>
                <a:cs typeface="Times New Roman"/>
              </a:rPr>
              <a:t>hóa và hệ thống </a:t>
            </a:r>
            <a:r>
              <a:rPr sz="2800" b="1" spc="-5" dirty="0">
                <a:latin typeface="Times New Roman"/>
                <a:cs typeface="Times New Roman"/>
              </a:rPr>
              <a:t>giải </a:t>
            </a:r>
            <a:r>
              <a:rPr sz="2800" b="1" spc="-10" dirty="0">
                <a:latin typeface="Times New Roman"/>
                <a:cs typeface="Times New Roman"/>
              </a:rPr>
              <a:t>mã  </a:t>
            </a:r>
            <a:r>
              <a:rPr sz="2800" b="1" dirty="0">
                <a:latin typeface="Times New Roman"/>
                <a:cs typeface="Times New Roman"/>
              </a:rPr>
              <a:t>phải </a:t>
            </a:r>
            <a:r>
              <a:rPr sz="2800" b="1" spc="-5" dirty="0">
                <a:latin typeface="Times New Roman"/>
                <a:cs typeface="Times New Roman"/>
              </a:rPr>
              <a:t>biêt </a:t>
            </a:r>
            <a:r>
              <a:rPr sz="2800" b="1" spc="-10" dirty="0">
                <a:latin typeface="Times New Roman"/>
                <a:cs typeface="Times New Roman"/>
              </a:rPr>
              <a:t>được điểm mã </a:t>
            </a:r>
            <a:r>
              <a:rPr sz="2800" b="1" dirty="0">
                <a:latin typeface="Times New Roman"/>
                <a:cs typeface="Times New Roman"/>
              </a:rPr>
              <a:t>thay đổi </a:t>
            </a:r>
            <a:r>
              <a:rPr sz="2800" b="1" spc="-5" dirty="0">
                <a:latin typeface="Times New Roman"/>
                <a:cs typeface="Times New Roman"/>
              </a:rPr>
              <a:t>chiều</a:t>
            </a:r>
            <a:r>
              <a:rPr sz="2800" b="1" spc="6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dài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Thông thường chiều dài mã được </a:t>
            </a:r>
            <a:r>
              <a:rPr sz="2800" b="1" dirty="0">
                <a:latin typeface="Times New Roman"/>
                <a:cs typeface="Times New Roman"/>
              </a:rPr>
              <a:t>thay </a:t>
            </a:r>
            <a:r>
              <a:rPr sz="2800" b="1" spc="-5" dirty="0">
                <a:latin typeface="Times New Roman"/>
                <a:cs typeface="Times New Roman"/>
              </a:rPr>
              <a:t>đổi khi w+k 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spc="-5" dirty="0">
                <a:latin typeface="Times New Roman"/>
                <a:cs typeface="Times New Roman"/>
              </a:rPr>
              <a:t>thêm </a:t>
            </a:r>
            <a:r>
              <a:rPr sz="2800" b="1" dirty="0">
                <a:latin typeface="Times New Roman"/>
                <a:cs typeface="Times New Roman"/>
              </a:rPr>
              <a:t>vào </a:t>
            </a:r>
            <a:r>
              <a:rPr sz="2800" b="1" spc="-5" dirty="0">
                <a:latin typeface="Times New Roman"/>
                <a:cs typeface="Times New Roman"/>
              </a:rPr>
              <a:t>từ </a:t>
            </a:r>
            <a:r>
              <a:rPr sz="2800" b="1" spc="-10" dirty="0">
                <a:latin typeface="Times New Roman"/>
                <a:cs typeface="Times New Roman"/>
              </a:rPr>
              <a:t>điển </a:t>
            </a:r>
            <a:r>
              <a:rPr sz="2800" b="1" spc="-5" dirty="0">
                <a:latin typeface="Times New Roman"/>
                <a:cs typeface="Times New Roman"/>
              </a:rPr>
              <a:t>với </a:t>
            </a:r>
            <a:r>
              <a:rPr sz="2800" b="1" spc="-10" dirty="0">
                <a:latin typeface="Times New Roman"/>
                <a:cs typeface="Times New Roman"/>
              </a:rPr>
              <a:t>mã </a:t>
            </a:r>
            <a:r>
              <a:rPr sz="2800" b="1" dirty="0">
                <a:latin typeface="Times New Roman"/>
                <a:cs typeface="Times New Roman"/>
              </a:rPr>
              <a:t>256,512,1024, 2048  </a:t>
            </a:r>
            <a:r>
              <a:rPr sz="2800" b="1" spc="-5" dirty="0">
                <a:latin typeface="Times New Roman"/>
                <a:cs typeface="Times New Roman"/>
              </a:rPr>
              <a:t>(đây là các </a:t>
            </a:r>
            <a:r>
              <a:rPr sz="2800" b="1" dirty="0">
                <a:latin typeface="Times New Roman"/>
                <a:cs typeface="Times New Roman"/>
              </a:rPr>
              <a:t>vị </a:t>
            </a:r>
            <a:r>
              <a:rPr sz="2800" b="1" spc="-5" dirty="0">
                <a:latin typeface="Times New Roman"/>
                <a:cs typeface="Times New Roman"/>
              </a:rPr>
              <a:t>trí làm tăng </a:t>
            </a:r>
            <a:r>
              <a:rPr sz="2800" b="1" dirty="0">
                <a:latin typeface="Times New Roman"/>
                <a:cs typeface="Times New Roman"/>
              </a:rPr>
              <a:t>độ dài </a:t>
            </a:r>
            <a:r>
              <a:rPr sz="2800" b="1" spc="-5" dirty="0">
                <a:latin typeface="Times New Roman"/>
                <a:cs typeface="Times New Roman"/>
              </a:rPr>
              <a:t>của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mã)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Và đặc biệt </a:t>
            </a:r>
            <a:r>
              <a:rPr sz="2800" b="1" dirty="0">
                <a:latin typeface="Times New Roman"/>
                <a:cs typeface="Times New Roman"/>
              </a:rPr>
              <a:t>quan trọng </a:t>
            </a:r>
            <a:r>
              <a:rPr sz="2800" b="1" spc="-5" dirty="0">
                <a:latin typeface="Times New Roman"/>
                <a:cs typeface="Times New Roman"/>
              </a:rPr>
              <a:t>là </a:t>
            </a:r>
            <a:r>
              <a:rPr sz="2800" b="1" spc="-10" dirty="0">
                <a:latin typeface="Times New Roman"/>
                <a:cs typeface="Times New Roman"/>
              </a:rPr>
              <a:t>vì </a:t>
            </a:r>
            <a:r>
              <a:rPr sz="2800" b="1" spc="-5" dirty="0">
                <a:latin typeface="Times New Roman"/>
                <a:cs typeface="Times New Roman"/>
              </a:rPr>
              <a:t>giải nén </a:t>
            </a:r>
            <a:r>
              <a:rPr sz="2800" b="1" dirty="0">
                <a:latin typeface="Times New Roman"/>
                <a:cs typeface="Times New Roman"/>
              </a:rPr>
              <a:t>luôn </a:t>
            </a:r>
            <a:r>
              <a:rPr sz="2800" b="1" spc="-5" dirty="0">
                <a:latin typeface="Times New Roman"/>
                <a:cs typeface="Times New Roman"/>
              </a:rPr>
              <a:t>đi sau nén  một </a:t>
            </a:r>
            <a:r>
              <a:rPr sz="2800" b="1" spc="-10" dirty="0">
                <a:latin typeface="Times New Roman"/>
                <a:cs typeface="Times New Roman"/>
              </a:rPr>
              <a:t>bước </a:t>
            </a:r>
            <a:r>
              <a:rPr sz="2800" b="1" spc="-5" dirty="0">
                <a:latin typeface="Times New Roman"/>
                <a:cs typeface="Times New Roman"/>
              </a:rPr>
              <a:t>nên việc tăng </a:t>
            </a:r>
            <a:r>
              <a:rPr sz="2800" b="1" spc="-10" dirty="0">
                <a:latin typeface="Times New Roman"/>
                <a:cs typeface="Times New Roman"/>
              </a:rPr>
              <a:t>kích </a:t>
            </a:r>
            <a:r>
              <a:rPr sz="2800" b="1" spc="-5" dirty="0">
                <a:latin typeface="Times New Roman"/>
                <a:cs typeface="Times New Roman"/>
              </a:rPr>
              <a:t>thước </a:t>
            </a:r>
            <a:r>
              <a:rPr sz="2800" b="1" dirty="0">
                <a:latin typeface="Times New Roman"/>
                <a:cs typeface="Times New Roman"/>
              </a:rPr>
              <a:t>mã hóa này phải 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spc="-5" dirty="0">
                <a:latin typeface="Times New Roman"/>
                <a:cs typeface="Times New Roman"/>
              </a:rPr>
              <a:t>thực </a:t>
            </a:r>
            <a:r>
              <a:rPr sz="2800" b="1" spc="-10" dirty="0">
                <a:latin typeface="Times New Roman"/>
                <a:cs typeface="Times New Roman"/>
              </a:rPr>
              <a:t>hiện </a:t>
            </a:r>
            <a:r>
              <a:rPr sz="2800" b="1" spc="-5" dirty="0">
                <a:latin typeface="Times New Roman"/>
                <a:cs typeface="Times New Roman"/>
              </a:rPr>
              <a:t>chậm một </a:t>
            </a:r>
            <a:r>
              <a:rPr sz="2800" b="1" spc="-10" dirty="0">
                <a:latin typeface="Times New Roman"/>
                <a:cs typeface="Times New Roman"/>
              </a:rPr>
              <a:t>bước </a:t>
            </a:r>
            <a:r>
              <a:rPr sz="2800" b="1" spc="-5" dirty="0">
                <a:latin typeface="Times New Roman"/>
                <a:cs typeface="Times New Roman"/>
              </a:rPr>
              <a:t>trên </a:t>
            </a:r>
            <a:r>
              <a:rPr sz="2800" b="1" dirty="0">
                <a:latin typeface="Times New Roman"/>
                <a:cs typeface="Times New Roman"/>
              </a:rPr>
              <a:t>hệ thống</a:t>
            </a:r>
            <a:r>
              <a:rPr sz="2800" b="1" spc="1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nén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111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300720" cy="509841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LZW </a:t>
            </a:r>
            <a:r>
              <a:rPr sz="3200" b="1" dirty="0">
                <a:latin typeface="Times New Roman"/>
                <a:cs typeface="Times New Roman"/>
              </a:rPr>
              <a:t>(ví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dụ)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Giả sử ta muốn </a:t>
            </a:r>
            <a:r>
              <a:rPr sz="3200" b="1" spc="-5" dirty="0">
                <a:latin typeface="Times New Roman"/>
                <a:cs typeface="Times New Roman"/>
              </a:rPr>
              <a:t>mã </a:t>
            </a:r>
            <a:r>
              <a:rPr sz="3200" b="1" dirty="0">
                <a:latin typeface="Times New Roman"/>
                <a:cs typeface="Times New Roman"/>
              </a:rPr>
              <a:t>hóa</a:t>
            </a:r>
            <a:r>
              <a:rPr sz="3200" b="1" spc="-8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chuỗi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“ABCBCABCABCD”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ASCII </a:t>
            </a:r>
            <a:r>
              <a:rPr sz="3200" b="1" dirty="0">
                <a:latin typeface="Times New Roman"/>
                <a:cs typeface="Times New Roman"/>
              </a:rPr>
              <a:t>của A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65, B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66, C </a:t>
            </a:r>
            <a:r>
              <a:rPr sz="3200" b="1" spc="-5" dirty="0">
                <a:latin typeface="Times New Roman"/>
                <a:cs typeface="Times New Roman"/>
              </a:rPr>
              <a:t>là 67 và </a:t>
            </a:r>
            <a:r>
              <a:rPr sz="3200" b="1" dirty="0">
                <a:latin typeface="Times New Roman"/>
                <a:cs typeface="Times New Roman"/>
              </a:rPr>
              <a:t>D  là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68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Từ </a:t>
            </a:r>
            <a:r>
              <a:rPr sz="3200" b="1" spc="-5" dirty="0">
                <a:latin typeface="Times New Roman"/>
                <a:cs typeface="Times New Roman"/>
              </a:rPr>
              <a:t>điển </a:t>
            </a:r>
            <a:r>
              <a:rPr sz="3200" b="1" dirty="0">
                <a:latin typeface="Times New Roman"/>
                <a:cs typeface="Times New Roman"/>
              </a:rPr>
              <a:t>ban </a:t>
            </a:r>
            <a:r>
              <a:rPr sz="3200" b="1" spc="-5" dirty="0">
                <a:latin typeface="Times New Roman"/>
                <a:cs typeface="Times New Roman"/>
              </a:rPr>
              <a:t>đầu </a:t>
            </a:r>
            <a:r>
              <a:rPr sz="3200" b="1" dirty="0">
                <a:latin typeface="Times New Roman"/>
                <a:cs typeface="Times New Roman"/>
              </a:rPr>
              <a:t>bao gồm 256 </a:t>
            </a:r>
            <a:r>
              <a:rPr sz="3200" b="1" spc="-5" dirty="0">
                <a:latin typeface="Times New Roman"/>
                <a:cs typeface="Times New Roman"/>
              </a:rPr>
              <a:t>ký </a:t>
            </a:r>
            <a:r>
              <a:rPr sz="3200" b="1" spc="-10" dirty="0">
                <a:latin typeface="Times New Roman"/>
                <a:cs typeface="Times New Roman"/>
              </a:rPr>
              <a:t>tự </a:t>
            </a:r>
            <a:r>
              <a:rPr sz="3200" b="1" dirty="0">
                <a:latin typeface="Times New Roman"/>
                <a:cs typeface="Times New Roman"/>
              </a:rPr>
              <a:t>ASCII </a:t>
            </a:r>
            <a:r>
              <a:rPr sz="3200" b="1" spc="-10" dirty="0">
                <a:latin typeface="Times New Roman"/>
                <a:cs typeface="Times New Roman"/>
              </a:rPr>
              <a:t>và  </a:t>
            </a:r>
            <a:r>
              <a:rPr sz="3200" b="1" dirty="0">
                <a:latin typeface="Times New Roman"/>
                <a:cs typeface="Times New Roman"/>
              </a:rPr>
              <a:t>2 mã CC và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EOI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Nếu </a:t>
            </a:r>
            <a:r>
              <a:rPr sz="3200" b="1" dirty="0">
                <a:latin typeface="Times New Roman"/>
                <a:cs typeface="Times New Roman"/>
              </a:rPr>
              <a:t>mã hóa </a:t>
            </a:r>
            <a:r>
              <a:rPr sz="3200" b="1" spc="-5" dirty="0">
                <a:latin typeface="Times New Roman"/>
                <a:cs typeface="Times New Roman"/>
              </a:rPr>
              <a:t>bằng </a:t>
            </a:r>
            <a:r>
              <a:rPr sz="3200" b="1" dirty="0">
                <a:latin typeface="Times New Roman"/>
                <a:cs typeface="Times New Roman"/>
              </a:rPr>
              <a:t>ASCII </a:t>
            </a:r>
            <a:r>
              <a:rPr sz="3200" b="1" spc="-5" dirty="0">
                <a:latin typeface="Times New Roman"/>
                <a:cs typeface="Times New Roman"/>
              </a:rPr>
              <a:t>dữ </a:t>
            </a:r>
            <a:r>
              <a:rPr sz="3200" b="1" dirty="0">
                <a:latin typeface="Times New Roman"/>
                <a:cs typeface="Times New Roman"/>
              </a:rPr>
              <a:t>liệu sẽ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là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65-66-67-66-67-65-66-67-65-66-67-68-EOF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112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1270" y="100076"/>
            <a:ext cx="4206240" cy="618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115" algn="ctr">
              <a:lnSpc>
                <a:spcPts val="209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5" dirty="0"/>
              <a:t> </a:t>
            </a:r>
            <a:r>
              <a:rPr dirty="0"/>
              <a:t>ẢNH</a:t>
            </a:r>
          </a:p>
          <a:p>
            <a:pPr marL="12700">
              <a:lnSpc>
                <a:spcPts val="2570"/>
              </a:lnSpc>
            </a:pPr>
            <a:r>
              <a:rPr sz="2400" spc="-5" dirty="0">
                <a:solidFill>
                  <a:srgbClr val="008000"/>
                </a:solidFill>
              </a:rPr>
              <a:t>Phương pháp </a:t>
            </a:r>
            <a:r>
              <a:rPr sz="2400" spc="-15" dirty="0">
                <a:solidFill>
                  <a:srgbClr val="008000"/>
                </a:solidFill>
              </a:rPr>
              <a:t>LZW </a:t>
            </a:r>
            <a:r>
              <a:rPr sz="2400" dirty="0">
                <a:solidFill>
                  <a:srgbClr val="008000"/>
                </a:solidFill>
              </a:rPr>
              <a:t>(ví </a:t>
            </a:r>
            <a:r>
              <a:rPr sz="2400" spc="-5" dirty="0">
                <a:solidFill>
                  <a:srgbClr val="008000"/>
                </a:solidFill>
              </a:rPr>
              <a:t>dụ</a:t>
            </a:r>
            <a:r>
              <a:rPr sz="2400" spc="10" dirty="0">
                <a:solidFill>
                  <a:srgbClr val="008000"/>
                </a:solidFill>
              </a:rPr>
              <a:t> </a:t>
            </a:r>
            <a:r>
              <a:rPr sz="2400" spc="-5" dirty="0">
                <a:solidFill>
                  <a:srgbClr val="008000"/>
                </a:solidFill>
              </a:rPr>
              <a:t>nén)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8458200" y="0"/>
                </a:lnTo>
                <a:lnTo>
                  <a:pt x="8458200" y="100584"/>
                </a:lnTo>
                <a:lnTo>
                  <a:pt x="1996440" y="100584"/>
                </a:lnTo>
                <a:lnTo>
                  <a:pt x="1996440" y="0"/>
                </a:lnTo>
                <a:lnTo>
                  <a:pt x="0" y="0"/>
                </a:lnTo>
                <a:lnTo>
                  <a:pt x="0" y="100584"/>
                </a:lnTo>
                <a:lnTo>
                  <a:pt x="0" y="633984"/>
                </a:lnTo>
                <a:lnTo>
                  <a:pt x="9144000" y="633984"/>
                </a:lnTo>
                <a:lnTo>
                  <a:pt x="9144000" y="100584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74650" y="831850"/>
            <a:ext cx="8089900" cy="5499100"/>
            <a:chOff x="374650" y="831850"/>
            <a:chExt cx="8089900" cy="5499100"/>
          </a:xfrm>
        </p:grpSpPr>
        <p:sp>
          <p:nvSpPr>
            <p:cNvPr id="5" name="object 5"/>
            <p:cNvSpPr/>
            <p:nvPr/>
          </p:nvSpPr>
          <p:spPr>
            <a:xfrm>
              <a:off x="381000" y="5932716"/>
              <a:ext cx="6461760" cy="392430"/>
            </a:xfrm>
            <a:custGeom>
              <a:avLst/>
              <a:gdLst/>
              <a:ahLst/>
              <a:cxnLst/>
              <a:rect l="l" t="t" r="r" b="b"/>
              <a:pathLst>
                <a:path w="6461759" h="392429">
                  <a:moveTo>
                    <a:pt x="4846307" y="0"/>
                  </a:moveTo>
                  <a:lnTo>
                    <a:pt x="3230880" y="0"/>
                  </a:lnTo>
                  <a:lnTo>
                    <a:pt x="1615440" y="0"/>
                  </a:lnTo>
                  <a:lnTo>
                    <a:pt x="0" y="0"/>
                  </a:lnTo>
                  <a:lnTo>
                    <a:pt x="0" y="391883"/>
                  </a:lnTo>
                  <a:lnTo>
                    <a:pt x="1615440" y="391883"/>
                  </a:lnTo>
                  <a:lnTo>
                    <a:pt x="3230880" y="391883"/>
                  </a:lnTo>
                  <a:lnTo>
                    <a:pt x="4846307" y="391883"/>
                  </a:lnTo>
                  <a:lnTo>
                    <a:pt x="4846307" y="0"/>
                  </a:lnTo>
                  <a:close/>
                </a:path>
                <a:path w="6461759" h="392429">
                  <a:moveTo>
                    <a:pt x="6461760" y="0"/>
                  </a:moveTo>
                  <a:lnTo>
                    <a:pt x="4846320" y="0"/>
                  </a:lnTo>
                  <a:lnTo>
                    <a:pt x="4846320" y="391883"/>
                  </a:lnTo>
                  <a:lnTo>
                    <a:pt x="6461760" y="391883"/>
                  </a:lnTo>
                  <a:lnTo>
                    <a:pt x="6461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4650" y="831850"/>
              <a:ext cx="8089900" cy="5499100"/>
            </a:xfrm>
            <a:custGeom>
              <a:avLst/>
              <a:gdLst/>
              <a:ahLst/>
              <a:cxnLst/>
              <a:rect l="l" t="t" r="r" b="b"/>
              <a:pathLst>
                <a:path w="8089900" h="5499100">
                  <a:moveTo>
                    <a:pt x="1621789" y="0"/>
                  </a:moveTo>
                  <a:lnTo>
                    <a:pt x="1621789" y="5499100"/>
                  </a:lnTo>
                </a:path>
                <a:path w="8089900" h="5499100">
                  <a:moveTo>
                    <a:pt x="8083550" y="0"/>
                  </a:moveTo>
                  <a:lnTo>
                    <a:pt x="8083550" y="5499100"/>
                  </a:lnTo>
                </a:path>
                <a:path w="8089900" h="5499100">
                  <a:moveTo>
                    <a:pt x="0" y="6350"/>
                  </a:moveTo>
                  <a:lnTo>
                    <a:pt x="8089900" y="6350"/>
                  </a:lnTo>
                </a:path>
                <a:path w="8089900" h="5499100">
                  <a:moveTo>
                    <a:pt x="0" y="5492750"/>
                  </a:moveTo>
                  <a:lnTo>
                    <a:pt x="8089900" y="54927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68300" y="838200"/>
          <a:ext cx="8775700" cy="5492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2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0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19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Đầu</a:t>
                      </a:r>
                      <a:r>
                        <a:rPr sz="18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ra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26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5" dirty="0">
                          <a:latin typeface="Times New Roman"/>
                          <a:cs typeface="Times New Roman"/>
                        </a:rPr>
                        <a:t>Mã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Chuỗi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62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258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AB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9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62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259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BC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9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62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260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9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BC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259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62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261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BCA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9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AB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258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62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262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ABC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92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627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263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9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9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AB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8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ABC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262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62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264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82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EOF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113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302625" cy="560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Font typeface="Wingdings"/>
              <a:buChar char=""/>
              <a:tabLst>
                <a:tab pos="470534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pháp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LZW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(ví</a:t>
            </a:r>
            <a:r>
              <a:rPr sz="3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dụ)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1000"/>
              </a:lnSpc>
              <a:spcBef>
                <a:spcPts val="73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(</a:t>
            </a:r>
            <a:r>
              <a:rPr sz="2000" b="1" i="1" spc="-5" dirty="0">
                <a:latin typeface="Times New Roman"/>
                <a:cs typeface="Times New Roman"/>
              </a:rPr>
              <a:t>Mã </a:t>
            </a:r>
            <a:r>
              <a:rPr sz="2000" b="1" i="1" dirty="0">
                <a:latin typeface="Times New Roman"/>
                <a:cs typeface="Times New Roman"/>
              </a:rPr>
              <a:t>đầu </a:t>
            </a:r>
            <a:r>
              <a:rPr sz="2000" b="1" i="1" spc="-5" dirty="0">
                <a:latin typeface="Times New Roman"/>
                <a:cs typeface="Times New Roman"/>
              </a:rPr>
              <a:t>vào: </a:t>
            </a:r>
            <a:r>
              <a:rPr sz="2800" b="1" spc="-5" dirty="0">
                <a:latin typeface="Times New Roman"/>
                <a:cs typeface="Times New Roman"/>
              </a:rPr>
              <a:t>“ABCBCABCABCD” </a:t>
            </a:r>
            <a:r>
              <a:rPr sz="3200" b="1" dirty="0">
                <a:latin typeface="Times New Roman"/>
                <a:cs typeface="Times New Roman"/>
              </a:rPr>
              <a:t>. </a:t>
            </a:r>
            <a:r>
              <a:rPr sz="2000" b="1" i="1" spc="-5" dirty="0">
                <a:latin typeface="Times New Roman"/>
                <a:cs typeface="Times New Roman"/>
              </a:rPr>
              <a:t>Nếu mã hóa </a:t>
            </a:r>
            <a:r>
              <a:rPr sz="2000" b="1" i="1" dirty="0">
                <a:latin typeface="Times New Roman"/>
                <a:cs typeface="Times New Roman"/>
              </a:rPr>
              <a:t>bằng </a:t>
            </a:r>
            <a:r>
              <a:rPr sz="2000" b="1" i="1" spc="-5" dirty="0">
                <a:latin typeface="Times New Roman"/>
                <a:cs typeface="Times New Roman"/>
              </a:rPr>
              <a:t>ASCII  </a:t>
            </a:r>
            <a:r>
              <a:rPr sz="2000" b="1" i="1" dirty="0">
                <a:latin typeface="Times New Roman"/>
                <a:cs typeface="Times New Roman"/>
              </a:rPr>
              <a:t>dữ </a:t>
            </a:r>
            <a:r>
              <a:rPr sz="2000" b="1" i="1" spc="-5" dirty="0">
                <a:latin typeface="Times New Roman"/>
                <a:cs typeface="Times New Roman"/>
              </a:rPr>
              <a:t>liệu </a:t>
            </a:r>
            <a:r>
              <a:rPr sz="2000" b="1" i="1" dirty="0">
                <a:latin typeface="Times New Roman"/>
                <a:cs typeface="Times New Roman"/>
              </a:rPr>
              <a:t>sẽ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là</a:t>
            </a:r>
            <a:endParaRPr sz="2000">
              <a:latin typeface="Times New Roman"/>
              <a:cs typeface="Times New Roman"/>
            </a:endParaRPr>
          </a:p>
          <a:p>
            <a:pPr marL="752475" lvl="1" indent="-283210">
              <a:lnSpc>
                <a:spcPct val="100000"/>
              </a:lnSpc>
              <a:spcBef>
                <a:spcPts val="640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65-66-67-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66-67</a:t>
            </a:r>
            <a:r>
              <a:rPr sz="2800" b="1" spc="-5" dirty="0">
                <a:latin typeface="Times New Roman"/>
                <a:cs typeface="Times New Roman"/>
              </a:rPr>
              <a:t>-</a:t>
            </a:r>
            <a:r>
              <a:rPr sz="2800" b="1" spc="-5" dirty="0">
                <a:solidFill>
                  <a:srgbClr val="66A2FF"/>
                </a:solidFill>
                <a:latin typeface="Times New Roman"/>
                <a:cs typeface="Times New Roman"/>
              </a:rPr>
              <a:t>65-66</a:t>
            </a:r>
            <a:r>
              <a:rPr sz="2800" b="1" spc="-5" dirty="0">
                <a:latin typeface="Times New Roman"/>
                <a:cs typeface="Times New Roman"/>
              </a:rPr>
              <a:t>-67-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65-66-67</a:t>
            </a:r>
            <a:r>
              <a:rPr sz="2800" b="1" spc="-5" dirty="0">
                <a:latin typeface="Times New Roman"/>
                <a:cs typeface="Times New Roman"/>
              </a:rPr>
              <a:t>-68-EOF)</a:t>
            </a:r>
            <a:endParaRPr sz="2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760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dirty="0">
                <a:latin typeface="Times New Roman"/>
                <a:cs typeface="Times New Roman"/>
              </a:rPr>
              <a:t>Đầu ra theo </a:t>
            </a:r>
            <a:r>
              <a:rPr sz="3200" b="1" spc="-5" dirty="0">
                <a:latin typeface="Times New Roman"/>
                <a:cs typeface="Times New Roman"/>
              </a:rPr>
              <a:t>pp </a:t>
            </a:r>
            <a:r>
              <a:rPr sz="3200" b="1" dirty="0">
                <a:latin typeface="Times New Roman"/>
                <a:cs typeface="Times New Roman"/>
              </a:rPr>
              <a:t>LZW sẽ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là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65-66-67-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259</a:t>
            </a:r>
            <a:r>
              <a:rPr sz="3200" b="1" spc="-5" dirty="0">
                <a:latin typeface="Times New Roman"/>
                <a:cs typeface="Times New Roman"/>
              </a:rPr>
              <a:t>-</a:t>
            </a:r>
            <a:r>
              <a:rPr sz="3200" b="1" spc="-5" dirty="0">
                <a:solidFill>
                  <a:srgbClr val="66A2FF"/>
                </a:solidFill>
                <a:latin typeface="Times New Roman"/>
                <a:cs typeface="Times New Roman"/>
              </a:rPr>
              <a:t>258</a:t>
            </a:r>
            <a:r>
              <a:rPr sz="3200" b="1" spc="-5" dirty="0">
                <a:latin typeface="Times New Roman"/>
                <a:cs typeface="Times New Roman"/>
              </a:rPr>
              <a:t>-67-</a:t>
            </a:r>
            <a:r>
              <a:rPr sz="3200" b="1" spc="-5" dirty="0">
                <a:solidFill>
                  <a:srgbClr val="CC0099"/>
                </a:solidFill>
                <a:latin typeface="Times New Roman"/>
                <a:cs typeface="Times New Roman"/>
              </a:rPr>
              <a:t>262</a:t>
            </a:r>
            <a:r>
              <a:rPr sz="3200" b="1" spc="-5" dirty="0">
                <a:latin typeface="Times New Roman"/>
                <a:cs typeface="Times New Roman"/>
              </a:rPr>
              <a:t>-68-EOF</a:t>
            </a:r>
            <a:endParaRPr sz="32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dirty="0">
                <a:latin typeface="Times New Roman"/>
                <a:cs typeface="Times New Roman"/>
              </a:rPr>
              <a:t>Kích thước </a:t>
            </a:r>
            <a:r>
              <a:rPr sz="3200" b="1" spc="-5" dirty="0">
                <a:latin typeface="Times New Roman"/>
                <a:cs typeface="Times New Roman"/>
              </a:rPr>
              <a:t>đầu </a:t>
            </a:r>
            <a:r>
              <a:rPr sz="3200" b="1" spc="5" dirty="0">
                <a:latin typeface="Times New Roman"/>
                <a:cs typeface="Times New Roman"/>
              </a:rPr>
              <a:t>vào </a:t>
            </a:r>
            <a:r>
              <a:rPr sz="3200" b="1" dirty="0">
                <a:latin typeface="Times New Roman"/>
                <a:cs typeface="Times New Roman"/>
              </a:rPr>
              <a:t>là12x8 = 96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bit</a:t>
            </a:r>
            <a:endParaRPr sz="32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dirty="0">
                <a:latin typeface="Times New Roman"/>
                <a:cs typeface="Times New Roman"/>
              </a:rPr>
              <a:t>Kích thước đầu ra 8x9 = 72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bit</a:t>
            </a:r>
            <a:endParaRPr sz="32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70534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Tỷ lệ </a:t>
            </a:r>
            <a:r>
              <a:rPr sz="3200" b="1" dirty="0">
                <a:latin typeface="Times New Roman"/>
                <a:cs typeface="Times New Roman"/>
              </a:rPr>
              <a:t>nén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96:72 ≈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1.333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114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62961" y="822706"/>
            <a:ext cx="441706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Phương pháp </a:t>
            </a:r>
            <a:r>
              <a:rPr sz="2300" b="1" spc="-15" dirty="0">
                <a:solidFill>
                  <a:srgbClr val="008000"/>
                </a:solidFill>
                <a:latin typeface="Times New Roman"/>
                <a:cs typeface="Times New Roman"/>
              </a:rPr>
              <a:t>LZW </a:t>
            </a:r>
            <a:r>
              <a:rPr sz="2300" b="1" dirty="0">
                <a:solidFill>
                  <a:srgbClr val="008000"/>
                </a:solidFill>
                <a:latin typeface="Times New Roman"/>
                <a:cs typeface="Times New Roman"/>
              </a:rPr>
              <a:t>(ví </a:t>
            </a:r>
            <a:r>
              <a:rPr sz="23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dụ </a:t>
            </a:r>
            <a:r>
              <a:rPr sz="2300" b="1" dirty="0">
                <a:solidFill>
                  <a:srgbClr val="008000"/>
                </a:solidFill>
                <a:latin typeface="Times New Roman"/>
                <a:cs typeface="Times New Roman"/>
              </a:rPr>
              <a:t>giải</a:t>
            </a:r>
            <a:r>
              <a:rPr sz="2300" b="1" spc="-4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3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nén)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115</a:t>
            </a:r>
            <a:endParaRPr sz="16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7050" y="1441450"/>
          <a:ext cx="8096250" cy="3932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5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5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92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Đầu</a:t>
                      </a:r>
                      <a:r>
                        <a:rPr sz="18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ra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Mã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Chuỗi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258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AB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92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259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BC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92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259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BC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260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0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BC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258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AB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261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BCA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9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AB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262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ABC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92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262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ABC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263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9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ABC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264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EOF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140" y="789982"/>
            <a:ext cx="8684895" cy="486219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3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2.3. MỘT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SỐ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PHƯƠNG PHÁP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BIỂU DIỄN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36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Quá trình lưu trữ ảnh </a:t>
            </a:r>
            <a:r>
              <a:rPr sz="3200" b="1" spc="-5" dirty="0">
                <a:latin typeface="Times New Roman"/>
                <a:cs typeface="Times New Roman"/>
              </a:rPr>
              <a:t>nhằm </a:t>
            </a:r>
            <a:r>
              <a:rPr sz="3200" b="1" dirty="0">
                <a:latin typeface="Times New Roman"/>
                <a:cs typeface="Times New Roman"/>
              </a:rPr>
              <a:t>2 </a:t>
            </a:r>
            <a:r>
              <a:rPr sz="3200" b="1" spc="-5" dirty="0">
                <a:latin typeface="Times New Roman"/>
                <a:cs typeface="Times New Roman"/>
              </a:rPr>
              <a:t>mục</a:t>
            </a:r>
            <a:r>
              <a:rPr sz="3200" b="1" spc="-8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đích:</a:t>
            </a:r>
            <a:endParaRPr sz="3200">
              <a:latin typeface="Times New Roman"/>
              <a:cs typeface="Times New Roman"/>
            </a:endParaRPr>
          </a:p>
          <a:p>
            <a:pPr marL="698500" lvl="1" indent="-343535" algn="just">
              <a:lnSpc>
                <a:spcPct val="100000"/>
              </a:lnSpc>
              <a:spcBef>
                <a:spcPts val="390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b="1" dirty="0">
                <a:latin typeface="Times New Roman"/>
                <a:cs typeface="Times New Roman"/>
              </a:rPr>
              <a:t>Tiết </a:t>
            </a:r>
            <a:r>
              <a:rPr sz="3200" b="1" spc="-5" dirty="0">
                <a:latin typeface="Times New Roman"/>
                <a:cs typeface="Times New Roman"/>
              </a:rPr>
              <a:t>kiệm bộ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nhớ</a:t>
            </a:r>
            <a:endParaRPr sz="3200">
              <a:latin typeface="Times New Roman"/>
              <a:cs typeface="Times New Roman"/>
            </a:endParaRPr>
          </a:p>
          <a:p>
            <a:pPr marL="698500" lvl="1" indent="-343535" algn="just">
              <a:lnSpc>
                <a:spcPct val="100000"/>
              </a:lnSpc>
              <a:spcBef>
                <a:spcPts val="384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b="1" dirty="0">
                <a:latin typeface="Times New Roman"/>
                <a:cs typeface="Times New Roman"/>
              </a:rPr>
              <a:t>Giảm thời gian xử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lý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90000"/>
              </a:lnSpc>
              <a:spcBef>
                <a:spcPts val="76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Việc lựa </a:t>
            </a:r>
            <a:r>
              <a:rPr sz="3200" b="1" dirty="0">
                <a:latin typeface="Times New Roman"/>
                <a:cs typeface="Times New Roman"/>
              </a:rPr>
              <a:t>chọn </a:t>
            </a:r>
            <a:r>
              <a:rPr sz="3200" b="1" spc="-10" dirty="0">
                <a:latin typeface="Times New Roman"/>
                <a:cs typeface="Times New Roman"/>
              </a:rPr>
              <a:t>độ </a:t>
            </a:r>
            <a:r>
              <a:rPr sz="3200" b="1" spc="-5" dirty="0">
                <a:latin typeface="Times New Roman"/>
                <a:cs typeface="Times New Roman"/>
              </a:rPr>
              <a:t>phân </a:t>
            </a:r>
            <a:r>
              <a:rPr sz="3200" b="1" dirty="0">
                <a:latin typeface="Times New Roman"/>
                <a:cs typeface="Times New Roman"/>
              </a:rPr>
              <a:t>giải thích hợp để </a:t>
            </a:r>
            <a:r>
              <a:rPr sz="3200" b="1" spc="-5" dirty="0">
                <a:latin typeface="Times New Roman"/>
                <a:cs typeface="Times New Roman"/>
              </a:rPr>
              <a:t>ảnh  càng đẹp và </a:t>
            </a:r>
            <a:r>
              <a:rPr sz="3200" b="1" dirty="0">
                <a:latin typeface="Times New Roman"/>
                <a:cs typeface="Times New Roman"/>
              </a:rPr>
              <a:t>mịn </a:t>
            </a:r>
            <a:r>
              <a:rPr sz="3200" b="1" spc="-5" dirty="0">
                <a:latin typeface="Times New Roman"/>
                <a:cs typeface="Times New Roman"/>
              </a:rPr>
              <a:t>tuỳ thuộc vào nhu </a:t>
            </a:r>
            <a:r>
              <a:rPr sz="3200" b="1" dirty="0">
                <a:latin typeface="Times New Roman"/>
                <a:cs typeface="Times New Roman"/>
              </a:rPr>
              <a:t>cầu sử </a:t>
            </a:r>
            <a:r>
              <a:rPr sz="3200" b="1" spc="-10" dirty="0">
                <a:latin typeface="Times New Roman"/>
                <a:cs typeface="Times New Roman"/>
              </a:rPr>
              <a:t>dụng  </a:t>
            </a: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5" dirty="0">
                <a:latin typeface="Times New Roman"/>
                <a:cs typeface="Times New Roman"/>
              </a:rPr>
              <a:t>đặc trưng </a:t>
            </a:r>
            <a:r>
              <a:rPr sz="3200" b="1" spc="-10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mỗi ảnh </a:t>
            </a:r>
            <a:r>
              <a:rPr sz="3200" b="1" dirty="0">
                <a:latin typeface="Times New Roman"/>
                <a:cs typeface="Times New Roman"/>
              </a:rPr>
              <a:t>cụ thể, trên </a:t>
            </a:r>
            <a:r>
              <a:rPr sz="3200" b="1" spc="-5" dirty="0">
                <a:latin typeface="Times New Roman"/>
                <a:cs typeface="Times New Roman"/>
              </a:rPr>
              <a:t>cơ </a:t>
            </a:r>
            <a:r>
              <a:rPr sz="3200" b="1" dirty="0">
                <a:latin typeface="Times New Roman"/>
                <a:cs typeface="Times New Roman"/>
              </a:rPr>
              <a:t>sở </a:t>
            </a:r>
            <a:r>
              <a:rPr sz="3200" b="1" spc="-10" dirty="0">
                <a:latin typeface="Times New Roman"/>
                <a:cs typeface="Times New Roman"/>
              </a:rPr>
              <a:t>đó 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dirty="0">
                <a:latin typeface="Times New Roman"/>
                <a:cs typeface="Times New Roman"/>
              </a:rPr>
              <a:t>ảnh thường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spc="-10" dirty="0">
                <a:latin typeface="Times New Roman"/>
                <a:cs typeface="Times New Roman"/>
              </a:rPr>
              <a:t>biểu </a:t>
            </a:r>
            <a:r>
              <a:rPr sz="3200" b="1" spc="-5" dirty="0">
                <a:latin typeface="Times New Roman"/>
                <a:cs typeface="Times New Roman"/>
              </a:rPr>
              <a:t>diễn theo </a:t>
            </a:r>
            <a:r>
              <a:rPr sz="3200" b="1" dirty="0">
                <a:latin typeface="Times New Roman"/>
                <a:cs typeface="Times New Roman"/>
              </a:rPr>
              <a:t>2 </a:t>
            </a:r>
            <a:r>
              <a:rPr sz="3200" b="1" spc="-5" dirty="0">
                <a:latin typeface="Times New Roman"/>
                <a:cs typeface="Times New Roman"/>
              </a:rPr>
              <a:t>mô </a:t>
            </a:r>
            <a:r>
              <a:rPr sz="3200" b="1" spc="-10" dirty="0">
                <a:latin typeface="Times New Roman"/>
                <a:cs typeface="Times New Roman"/>
              </a:rPr>
              <a:t>hình  </a:t>
            </a:r>
            <a:r>
              <a:rPr sz="3200" b="1" dirty="0">
                <a:latin typeface="Times New Roman"/>
                <a:cs typeface="Times New Roman"/>
              </a:rPr>
              <a:t>cơ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bản:</a:t>
            </a:r>
            <a:endParaRPr sz="3200">
              <a:latin typeface="Times New Roman"/>
              <a:cs typeface="Times New Roman"/>
            </a:endParaRPr>
          </a:p>
          <a:p>
            <a:pPr marL="698500" lvl="1" indent="-343535" algn="just">
              <a:lnSpc>
                <a:spcPct val="100000"/>
              </a:lnSpc>
              <a:spcBef>
                <a:spcPts val="390"/>
              </a:spcBef>
              <a:buFont typeface="Wingdings"/>
              <a:buChar char=""/>
              <a:tabLst>
                <a:tab pos="699135" algn="l"/>
              </a:tabLst>
            </a:pPr>
            <a:r>
              <a:rPr sz="3200" b="1" dirty="0">
                <a:latin typeface="Times New Roman"/>
                <a:cs typeface="Times New Roman"/>
              </a:rPr>
              <a:t>Mô </a:t>
            </a:r>
            <a:r>
              <a:rPr sz="3200" b="1" spc="-5" dirty="0">
                <a:latin typeface="Times New Roman"/>
                <a:cs typeface="Times New Roman"/>
              </a:rPr>
              <a:t>hình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Raster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4040" y="5715691"/>
            <a:ext cx="312483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20"/>
              </a:lnSpc>
            </a:pPr>
            <a:r>
              <a:rPr sz="3200" spc="50" dirty="0">
                <a:latin typeface="Wingdings"/>
                <a:cs typeface="Wingdings"/>
              </a:rPr>
              <a:t></a:t>
            </a:r>
            <a:r>
              <a:rPr sz="3200" b="1" spc="50" dirty="0">
                <a:latin typeface="Times New Roman"/>
                <a:cs typeface="Times New Roman"/>
              </a:rPr>
              <a:t>Mô </a:t>
            </a:r>
            <a:r>
              <a:rPr sz="3200" b="1" spc="-5" dirty="0">
                <a:latin typeface="Times New Roman"/>
                <a:cs typeface="Times New Roman"/>
              </a:rPr>
              <a:t>hình</a:t>
            </a:r>
            <a:r>
              <a:rPr sz="3200" b="1" spc="-12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Vector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303895" cy="54883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pháp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mã hóa</a:t>
            </a:r>
            <a:r>
              <a:rPr sz="3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khối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khối lúc đầu phát triển </a:t>
            </a:r>
            <a:r>
              <a:rPr sz="3200" b="1" dirty="0">
                <a:latin typeface="Times New Roman"/>
                <a:cs typeface="Times New Roman"/>
              </a:rPr>
              <a:t>cho </a:t>
            </a:r>
            <a:r>
              <a:rPr sz="3200" b="1" spc="-5" dirty="0">
                <a:latin typeface="Times New Roman"/>
                <a:cs typeface="Times New Roman"/>
              </a:rPr>
              <a:t>ảnh đen  trắng và </a:t>
            </a:r>
            <a:r>
              <a:rPr sz="3200" b="1" dirty="0">
                <a:latin typeface="Times New Roman"/>
                <a:cs typeface="Times New Roman"/>
              </a:rPr>
              <a:t>sau </a:t>
            </a:r>
            <a:r>
              <a:rPr sz="3200" b="1" spc="-10" dirty="0">
                <a:latin typeface="Times New Roman"/>
                <a:cs typeface="Times New Roman"/>
              </a:rPr>
              <a:t>đó </a:t>
            </a:r>
            <a:r>
              <a:rPr sz="3200" b="1" dirty="0">
                <a:latin typeface="Times New Roman"/>
                <a:cs typeface="Times New Roman"/>
              </a:rPr>
              <a:t>mở rộng cho ảnh </a:t>
            </a:r>
            <a:r>
              <a:rPr sz="3200" b="1" spc="-5" dirty="0">
                <a:latin typeface="Times New Roman"/>
                <a:cs typeface="Times New Roman"/>
              </a:rPr>
              <a:t>đa </a:t>
            </a:r>
            <a:r>
              <a:rPr sz="3200" b="1" spc="5" dirty="0">
                <a:latin typeface="Times New Roman"/>
                <a:cs typeface="Times New Roman"/>
              </a:rPr>
              <a:t>cấp </a:t>
            </a:r>
            <a:r>
              <a:rPr sz="3200" b="1" dirty="0">
                <a:latin typeface="Times New Roman"/>
                <a:cs typeface="Times New Roman"/>
              </a:rPr>
              <a:t>xám  </a:t>
            </a:r>
            <a:r>
              <a:rPr sz="3200" b="1" spc="-5" dirty="0">
                <a:latin typeface="Times New Roman"/>
                <a:cs typeface="Times New Roman"/>
              </a:rPr>
              <a:t>bởi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phương pháp </a:t>
            </a:r>
            <a:r>
              <a:rPr sz="3200" b="1" dirty="0">
                <a:latin typeface="Times New Roman"/>
                <a:cs typeface="Times New Roman"/>
              </a:rPr>
              <a:t>thích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nghi</a:t>
            </a:r>
            <a:endParaRPr sz="32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Bức ảnh gốc sẽ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dirty="0">
                <a:latin typeface="Times New Roman"/>
                <a:cs typeface="Times New Roman"/>
              </a:rPr>
              <a:t>chia </a:t>
            </a:r>
            <a:r>
              <a:rPr sz="3200" b="1" spc="-5" dirty="0">
                <a:latin typeface="Times New Roman"/>
                <a:cs typeface="Times New Roman"/>
              </a:rPr>
              <a:t>nhỏ </a:t>
            </a:r>
            <a:r>
              <a:rPr sz="3200" b="1" dirty="0">
                <a:latin typeface="Times New Roman"/>
                <a:cs typeface="Times New Roman"/>
              </a:rPr>
              <a:t>thành các</a:t>
            </a:r>
            <a:r>
              <a:rPr sz="3200" b="1" spc="-9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khối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 algn="just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Nếu </a:t>
            </a:r>
            <a:r>
              <a:rPr sz="3200" b="1" dirty="0">
                <a:latin typeface="Times New Roman"/>
                <a:cs typeface="Times New Roman"/>
              </a:rPr>
              <a:t>ảnh gốc </a:t>
            </a:r>
            <a:r>
              <a:rPr sz="3200" b="1" spc="-5" dirty="0">
                <a:latin typeface="Times New Roman"/>
                <a:cs typeface="Times New Roman"/>
              </a:rPr>
              <a:t>kích thước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M*N</a:t>
            </a:r>
            <a:endParaRPr sz="3200">
              <a:latin typeface="Times New Roman"/>
              <a:cs typeface="Times New Roman"/>
            </a:endParaRPr>
          </a:p>
          <a:p>
            <a:pPr marL="584200" marR="476250" lvl="1" indent="-114300" algn="just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Thì ảnh </a:t>
            </a:r>
            <a:r>
              <a:rPr sz="3200" b="1" spc="-5" dirty="0">
                <a:latin typeface="Times New Roman"/>
                <a:cs typeface="Times New Roman"/>
              </a:rPr>
              <a:t>sẽ được </a:t>
            </a:r>
            <a:r>
              <a:rPr sz="3200" b="1" dirty="0">
                <a:latin typeface="Times New Roman"/>
                <a:cs typeface="Times New Roman"/>
              </a:rPr>
              <a:t>chia ra </a:t>
            </a:r>
            <a:r>
              <a:rPr sz="3200" b="1" spc="-5" dirty="0">
                <a:latin typeface="Times New Roman"/>
                <a:cs typeface="Times New Roman"/>
              </a:rPr>
              <a:t>làm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khối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k*l  (với </a:t>
            </a:r>
            <a:r>
              <a:rPr sz="3200" b="1" dirty="0">
                <a:latin typeface="Times New Roman"/>
                <a:cs typeface="Times New Roman"/>
              </a:rPr>
              <a:t>k và l là rất </a:t>
            </a:r>
            <a:r>
              <a:rPr sz="3200" b="1" spc="-5" dirty="0">
                <a:latin typeface="Times New Roman"/>
                <a:cs typeface="Times New Roman"/>
              </a:rPr>
              <a:t>nhỏ so </a:t>
            </a:r>
            <a:r>
              <a:rPr sz="3200" b="1" dirty="0">
                <a:latin typeface="Times New Roman"/>
                <a:cs typeface="Times New Roman"/>
              </a:rPr>
              <a:t>với M và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N)</a:t>
            </a:r>
            <a:endParaRPr sz="3200">
              <a:latin typeface="Times New Roman"/>
              <a:cs typeface="Times New Roman"/>
            </a:endParaRPr>
          </a:p>
          <a:p>
            <a:pPr marL="355600" marR="635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Sau </a:t>
            </a:r>
            <a:r>
              <a:rPr sz="3200" b="1" spc="-10" dirty="0">
                <a:latin typeface="Times New Roman"/>
                <a:cs typeface="Times New Roman"/>
              </a:rPr>
              <a:t>đó </a:t>
            </a:r>
            <a:r>
              <a:rPr sz="3200" b="1" dirty="0">
                <a:latin typeface="Times New Roman"/>
                <a:cs typeface="Times New Roman"/>
              </a:rPr>
              <a:t>thực </a:t>
            </a:r>
            <a:r>
              <a:rPr sz="3200" b="1" spc="-10" dirty="0">
                <a:latin typeface="Times New Roman"/>
                <a:cs typeface="Times New Roman"/>
              </a:rPr>
              <a:t>hiện </a:t>
            </a:r>
            <a:r>
              <a:rPr sz="3200" b="1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Huffman </a:t>
            </a:r>
            <a:r>
              <a:rPr sz="3200" b="1" dirty="0">
                <a:latin typeface="Times New Roman"/>
                <a:cs typeface="Times New Roman"/>
              </a:rPr>
              <a:t>với các  </a:t>
            </a:r>
            <a:r>
              <a:rPr sz="3200" b="1" spc="-5" dirty="0">
                <a:latin typeface="Times New Roman"/>
                <a:cs typeface="Times New Roman"/>
              </a:rPr>
              <a:t>khối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đó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116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301355" cy="590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pháp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thích</a:t>
            </a:r>
            <a:r>
              <a:rPr sz="28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nghi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Thuật </a:t>
            </a:r>
            <a:r>
              <a:rPr sz="2800" b="1" dirty="0">
                <a:latin typeface="Times New Roman"/>
                <a:cs typeface="Times New Roman"/>
              </a:rPr>
              <a:t>ngữ </a:t>
            </a:r>
            <a:r>
              <a:rPr sz="2800" b="1" spc="-5" dirty="0">
                <a:latin typeface="Times New Roman"/>
                <a:cs typeface="Times New Roman"/>
              </a:rPr>
              <a:t>thích </a:t>
            </a:r>
            <a:r>
              <a:rPr sz="2800" b="1" dirty="0">
                <a:latin typeface="Times New Roman"/>
                <a:cs typeface="Times New Roman"/>
              </a:rPr>
              <a:t>nghi </a:t>
            </a:r>
            <a:r>
              <a:rPr sz="2800" b="1" spc="-5" dirty="0">
                <a:latin typeface="Times New Roman"/>
                <a:cs typeface="Times New Roman"/>
              </a:rPr>
              <a:t>chỉ sự thích </a:t>
            </a:r>
            <a:r>
              <a:rPr sz="2800" b="1" dirty="0">
                <a:latin typeface="Times New Roman"/>
                <a:cs typeface="Times New Roman"/>
              </a:rPr>
              <a:t>hợp </a:t>
            </a:r>
            <a:r>
              <a:rPr sz="2800" b="1" spc="-5" dirty="0">
                <a:latin typeface="Times New Roman"/>
                <a:cs typeface="Times New Roman"/>
              </a:rPr>
              <a:t>của các từ  </a:t>
            </a:r>
            <a:r>
              <a:rPr sz="2800" b="1" spc="-10" dirty="0">
                <a:latin typeface="Times New Roman"/>
                <a:cs typeface="Times New Roman"/>
              </a:rPr>
              <a:t>mã </a:t>
            </a:r>
            <a:r>
              <a:rPr sz="2800" b="1" spc="-5" dirty="0">
                <a:latin typeface="Times New Roman"/>
                <a:cs typeface="Times New Roman"/>
              </a:rPr>
              <a:t>theo một nghĩa </a:t>
            </a:r>
            <a:r>
              <a:rPr sz="2800" b="1" dirty="0">
                <a:latin typeface="Times New Roman"/>
                <a:cs typeface="Times New Roman"/>
              </a:rPr>
              <a:t>nào</a:t>
            </a:r>
            <a:r>
              <a:rPr sz="2800" b="1" spc="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đó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Trong trường </a:t>
            </a:r>
            <a:r>
              <a:rPr sz="2800" b="1" spc="-10" dirty="0">
                <a:latin typeface="Times New Roman"/>
                <a:cs typeface="Times New Roman"/>
              </a:rPr>
              <a:t>hợp </a:t>
            </a:r>
            <a:r>
              <a:rPr sz="2800" b="1" spc="-5" dirty="0">
                <a:latin typeface="Times New Roman"/>
                <a:cs typeface="Times New Roman"/>
              </a:rPr>
              <a:t>của RLC </a:t>
            </a:r>
            <a:r>
              <a:rPr sz="2800" b="1" dirty="0">
                <a:latin typeface="Times New Roman"/>
                <a:cs typeface="Times New Roman"/>
              </a:rPr>
              <a:t>thì </a:t>
            </a:r>
            <a:r>
              <a:rPr sz="2800" b="1" spc="-10" dirty="0">
                <a:latin typeface="Times New Roman"/>
                <a:cs typeface="Times New Roman"/>
              </a:rPr>
              <a:t>nếu </a:t>
            </a:r>
            <a:r>
              <a:rPr sz="2800" b="1" spc="-5" dirty="0">
                <a:latin typeface="Times New Roman"/>
                <a:cs typeface="Times New Roman"/>
              </a:rPr>
              <a:t>sử </a:t>
            </a:r>
            <a:r>
              <a:rPr sz="2800" b="1" dirty="0">
                <a:latin typeface="Times New Roman"/>
                <a:cs typeface="Times New Roman"/>
              </a:rPr>
              <a:t>dụng </a:t>
            </a:r>
            <a:r>
              <a:rPr sz="2800" b="1" spc="-5" dirty="0">
                <a:latin typeface="Times New Roman"/>
                <a:cs typeface="Times New Roman"/>
              </a:rPr>
              <a:t>từ </a:t>
            </a:r>
            <a:r>
              <a:rPr sz="2800" b="1" spc="-10" dirty="0">
                <a:latin typeface="Times New Roman"/>
                <a:cs typeface="Times New Roman"/>
              </a:rPr>
              <a:t>mã  có </a:t>
            </a:r>
            <a:r>
              <a:rPr sz="2800" b="1" spc="-5" dirty="0">
                <a:latin typeface="Times New Roman"/>
                <a:cs typeface="Times New Roman"/>
              </a:rPr>
              <a:t>chiều </a:t>
            </a:r>
            <a:r>
              <a:rPr sz="2800" b="1" dirty="0">
                <a:latin typeface="Times New Roman"/>
                <a:cs typeface="Times New Roman"/>
              </a:rPr>
              <a:t>dài </a:t>
            </a:r>
            <a:r>
              <a:rPr sz="2800" b="1" spc="-5" dirty="0">
                <a:latin typeface="Times New Roman"/>
                <a:cs typeface="Times New Roman"/>
              </a:rPr>
              <a:t>thay </a:t>
            </a:r>
            <a:r>
              <a:rPr sz="2800" b="1" dirty="0">
                <a:latin typeface="Times New Roman"/>
                <a:cs typeface="Times New Roman"/>
              </a:rPr>
              <a:t>đổi </a:t>
            </a:r>
            <a:r>
              <a:rPr sz="2800" b="1" spc="-5" dirty="0">
                <a:latin typeface="Times New Roman"/>
                <a:cs typeface="Times New Roman"/>
              </a:rPr>
              <a:t>thì ta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phương </a:t>
            </a:r>
            <a:r>
              <a:rPr sz="2800" b="1" dirty="0">
                <a:latin typeface="Times New Roman"/>
                <a:cs typeface="Times New Roman"/>
              </a:rPr>
              <a:t>pháp </a:t>
            </a:r>
            <a:r>
              <a:rPr sz="2800" b="1" spc="-5" dirty="0">
                <a:latin typeface="Times New Roman"/>
                <a:cs typeface="Times New Roman"/>
              </a:rPr>
              <a:t>RLC  </a:t>
            </a:r>
            <a:r>
              <a:rPr sz="2800" b="1" dirty="0">
                <a:latin typeface="Times New Roman"/>
                <a:cs typeface="Times New Roman"/>
              </a:rPr>
              <a:t>thích </a:t>
            </a:r>
            <a:r>
              <a:rPr sz="2800" b="1" spc="-5" dirty="0">
                <a:latin typeface="Times New Roman"/>
                <a:cs typeface="Times New Roman"/>
              </a:rPr>
              <a:t>nghi</a:t>
            </a:r>
            <a:endParaRPr sz="28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Với mã </a:t>
            </a:r>
            <a:r>
              <a:rPr sz="2800" b="1" dirty="0">
                <a:latin typeface="Times New Roman"/>
                <a:cs typeface="Times New Roman"/>
              </a:rPr>
              <a:t>hóa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khối</a:t>
            </a:r>
            <a:endParaRPr sz="2800">
              <a:latin typeface="Times New Roman"/>
              <a:cs typeface="Times New Roman"/>
            </a:endParaRPr>
          </a:p>
          <a:p>
            <a:pPr marL="584200" marR="295275" lvl="1" indent="-11430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Nếu </a:t>
            </a:r>
            <a:r>
              <a:rPr sz="2800" b="1" dirty="0">
                <a:latin typeface="Times New Roman"/>
                <a:cs typeface="Times New Roman"/>
              </a:rPr>
              <a:t>sử </a:t>
            </a:r>
            <a:r>
              <a:rPr sz="2800" b="1" spc="-5" dirty="0">
                <a:latin typeface="Times New Roman"/>
                <a:cs typeface="Times New Roman"/>
              </a:rPr>
              <a:t>dụng các </a:t>
            </a:r>
            <a:r>
              <a:rPr sz="2800" b="1" spc="-10" dirty="0">
                <a:latin typeface="Times New Roman"/>
                <a:cs typeface="Times New Roman"/>
              </a:rPr>
              <a:t>khối </a:t>
            </a:r>
            <a:r>
              <a:rPr sz="2800" b="1" dirty="0">
                <a:latin typeface="Times New Roman"/>
                <a:cs typeface="Times New Roman"/>
              </a:rPr>
              <a:t>giống </a:t>
            </a:r>
            <a:r>
              <a:rPr sz="2800" b="1" spc="-5" dirty="0">
                <a:latin typeface="Times New Roman"/>
                <a:cs typeface="Times New Roman"/>
              </a:rPr>
              <a:t>nhau sẽ </a:t>
            </a:r>
            <a:r>
              <a:rPr sz="2800" b="1" spc="-10" dirty="0">
                <a:latin typeface="Times New Roman"/>
                <a:cs typeface="Times New Roman"/>
              </a:rPr>
              <a:t>bộc </a:t>
            </a:r>
            <a:r>
              <a:rPr sz="2800" b="1" spc="-5" dirty="0">
                <a:latin typeface="Times New Roman"/>
                <a:cs typeface="Times New Roman"/>
              </a:rPr>
              <a:t>lộ điểm  yếu trên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10" dirty="0">
                <a:latin typeface="Times New Roman"/>
                <a:cs typeface="Times New Roman"/>
              </a:rPr>
              <a:t>không </a:t>
            </a:r>
            <a:r>
              <a:rPr sz="2800" b="1" dirty="0">
                <a:latin typeface="Times New Roman"/>
                <a:cs typeface="Times New Roman"/>
              </a:rPr>
              <a:t>thuần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nhất</a:t>
            </a:r>
            <a:endParaRPr sz="2800">
              <a:latin typeface="Times New Roman"/>
              <a:cs typeface="Times New Roman"/>
            </a:endParaRPr>
          </a:p>
          <a:p>
            <a:pPr marL="584200" marR="601345" lvl="1" indent="-1143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31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Có thể sử dụng các </a:t>
            </a:r>
            <a:r>
              <a:rPr sz="2800" b="1" spc="-10" dirty="0">
                <a:latin typeface="Times New Roman"/>
                <a:cs typeface="Times New Roman"/>
              </a:rPr>
              <a:t>khối </a:t>
            </a:r>
            <a:r>
              <a:rPr sz="2800" b="1" spc="-5" dirty="0">
                <a:latin typeface="Times New Roman"/>
                <a:cs typeface="Times New Roman"/>
              </a:rPr>
              <a:t>có một chiều cố định,  chiều </a:t>
            </a:r>
            <a:r>
              <a:rPr sz="2800" b="1" spc="-10" dirty="0">
                <a:latin typeface="Times New Roman"/>
                <a:cs typeface="Times New Roman"/>
              </a:rPr>
              <a:t>kia </a:t>
            </a:r>
            <a:r>
              <a:rPr sz="2800" b="1" spc="-5" dirty="0">
                <a:latin typeface="Times New Roman"/>
                <a:cs typeface="Times New Roman"/>
              </a:rPr>
              <a:t>thay đổi </a:t>
            </a:r>
            <a:r>
              <a:rPr sz="2800" b="1" spc="-10" dirty="0">
                <a:latin typeface="Times New Roman"/>
                <a:cs typeface="Times New Roman"/>
              </a:rPr>
              <a:t>dựa </a:t>
            </a:r>
            <a:r>
              <a:rPr sz="2800" b="1" spc="-5" dirty="0">
                <a:latin typeface="Times New Roman"/>
                <a:cs typeface="Times New Roman"/>
              </a:rPr>
              <a:t>theo nội dung của</a:t>
            </a:r>
            <a:r>
              <a:rPr sz="2800" b="1" spc="9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khối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117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3540" y="100076"/>
            <a:ext cx="8302625" cy="617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95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469900" indent="-457834" algn="just">
              <a:lnSpc>
                <a:spcPct val="100000"/>
              </a:lnSpc>
              <a:buFont typeface="Wingdings"/>
              <a:buChar char=""/>
              <a:tabLst>
                <a:tab pos="470534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Biến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đổi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Cosin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và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chuẩn nén</a:t>
            </a:r>
            <a:r>
              <a:rPr sz="28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JPEG</a:t>
            </a:r>
            <a:endParaRPr sz="2800">
              <a:latin typeface="Times New Roman"/>
              <a:cs typeface="Times New Roman"/>
            </a:endParaRPr>
          </a:p>
          <a:p>
            <a:pPr marL="469900" marR="7620" indent="-457834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JPEG </a:t>
            </a:r>
            <a:r>
              <a:rPr sz="2800" b="1" dirty="0">
                <a:latin typeface="Times New Roman"/>
                <a:cs typeface="Times New Roman"/>
              </a:rPr>
              <a:t>(Joint </a:t>
            </a:r>
            <a:r>
              <a:rPr sz="2800" b="1" spc="-5" dirty="0">
                <a:latin typeface="Times New Roman"/>
                <a:cs typeface="Times New Roman"/>
              </a:rPr>
              <a:t>Photographic Expert Group) là một  định dạng ảnh đặt chuẩn </a:t>
            </a:r>
            <a:r>
              <a:rPr sz="2800" b="1" dirty="0">
                <a:latin typeface="Times New Roman"/>
                <a:cs typeface="Times New Roman"/>
              </a:rPr>
              <a:t>quốc </a:t>
            </a:r>
            <a:r>
              <a:rPr sz="2800" b="1" spc="-5" dirty="0">
                <a:latin typeface="Times New Roman"/>
                <a:cs typeface="Times New Roman"/>
              </a:rPr>
              <a:t>tế được công nhận  </a:t>
            </a:r>
            <a:r>
              <a:rPr sz="2800" b="1" dirty="0">
                <a:latin typeface="Times New Roman"/>
                <a:cs typeface="Times New Roman"/>
              </a:rPr>
              <a:t>năm 1990.</a:t>
            </a:r>
            <a:endParaRPr sz="2800">
              <a:latin typeface="Times New Roman"/>
              <a:cs typeface="Times New Roman"/>
            </a:endParaRPr>
          </a:p>
          <a:p>
            <a:pPr marL="469900" marR="5080" indent="-457834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JPEG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dirty="0">
                <a:latin typeface="Times New Roman"/>
                <a:cs typeface="Times New Roman"/>
              </a:rPr>
              <a:t>dùng </a:t>
            </a:r>
            <a:r>
              <a:rPr sz="2800" b="1" spc="-5" dirty="0">
                <a:latin typeface="Times New Roman"/>
                <a:cs typeface="Times New Roman"/>
              </a:rPr>
              <a:t>chủ yếu cho </a:t>
            </a:r>
            <a:r>
              <a:rPr sz="2800" b="1" dirty="0">
                <a:latin typeface="Times New Roman"/>
                <a:cs typeface="Times New Roman"/>
              </a:rPr>
              <a:t>ảnh đa </a:t>
            </a:r>
            <a:r>
              <a:rPr sz="2800" b="1" spc="-5" dirty="0">
                <a:latin typeface="Times New Roman"/>
                <a:cs typeface="Times New Roman"/>
              </a:rPr>
              <a:t>cấp </a:t>
            </a:r>
            <a:r>
              <a:rPr sz="2800" b="1" dirty="0">
                <a:latin typeface="Times New Roman"/>
                <a:cs typeface="Times New Roman"/>
              </a:rPr>
              <a:t>xám và  </a:t>
            </a:r>
            <a:r>
              <a:rPr sz="2800" b="1" spc="-5" dirty="0">
                <a:latin typeface="Times New Roman"/>
                <a:cs typeface="Times New Roman"/>
              </a:rPr>
              <a:t>ảnh mầu </a:t>
            </a:r>
            <a:r>
              <a:rPr sz="2800" b="1" dirty="0">
                <a:latin typeface="Times New Roman"/>
                <a:cs typeface="Times New Roman"/>
              </a:rPr>
              <a:t>(với </a:t>
            </a:r>
            <a:r>
              <a:rPr sz="2800" b="1" spc="-5" dirty="0">
                <a:latin typeface="Times New Roman"/>
                <a:cs typeface="Times New Roman"/>
              </a:rPr>
              <a:t>ảnh đen trắng </a:t>
            </a:r>
            <a:r>
              <a:rPr sz="2800" b="1" spc="-10" dirty="0">
                <a:latin typeface="Times New Roman"/>
                <a:cs typeface="Times New Roman"/>
              </a:rPr>
              <a:t>kết </a:t>
            </a:r>
            <a:r>
              <a:rPr sz="2800" b="1" spc="-5" dirty="0">
                <a:latin typeface="Times New Roman"/>
                <a:cs typeface="Times New Roman"/>
              </a:rPr>
              <a:t>quả không ổn định  lắm)</a:t>
            </a:r>
            <a:endParaRPr sz="2800">
              <a:latin typeface="Times New Roman"/>
              <a:cs typeface="Times New Roman"/>
            </a:endParaRPr>
          </a:p>
          <a:p>
            <a:pPr marL="469900" marR="8890" indent="-457834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JPEG vừa nén </a:t>
            </a:r>
            <a:r>
              <a:rPr sz="2800" b="1" dirty="0">
                <a:latin typeface="Times New Roman"/>
                <a:cs typeface="Times New Roman"/>
              </a:rPr>
              <a:t>bảo </a:t>
            </a:r>
            <a:r>
              <a:rPr sz="2800" b="1" spc="-5" dirty="0">
                <a:latin typeface="Times New Roman"/>
                <a:cs typeface="Times New Roman"/>
              </a:rPr>
              <a:t>toàn thông tin vừa nén </a:t>
            </a:r>
            <a:r>
              <a:rPr sz="2800" b="1" dirty="0">
                <a:latin typeface="Times New Roman"/>
                <a:cs typeface="Times New Roman"/>
              </a:rPr>
              <a:t>không  </a:t>
            </a:r>
            <a:r>
              <a:rPr sz="2800" b="1" spc="-5" dirty="0">
                <a:latin typeface="Times New Roman"/>
                <a:cs typeface="Times New Roman"/>
              </a:rPr>
              <a:t>bảo toàn thông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tin</a:t>
            </a:r>
            <a:endParaRPr sz="2800">
              <a:latin typeface="Times New Roman"/>
              <a:cs typeface="Times New Roman"/>
            </a:endParaRPr>
          </a:p>
          <a:p>
            <a:pPr marL="469900" marR="6985" indent="-457834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Chủ </a:t>
            </a:r>
            <a:r>
              <a:rPr sz="2800" b="1" spc="-5" dirty="0">
                <a:latin typeface="Times New Roman"/>
                <a:cs typeface="Times New Roman"/>
              </a:rPr>
              <a:t>yếu JPEG </a:t>
            </a:r>
            <a:r>
              <a:rPr sz="2800" b="1" spc="-10" dirty="0">
                <a:latin typeface="Times New Roman"/>
                <a:cs typeface="Times New Roman"/>
              </a:rPr>
              <a:t>được biết </a:t>
            </a:r>
            <a:r>
              <a:rPr sz="2800" b="1" dirty="0">
                <a:latin typeface="Times New Roman"/>
                <a:cs typeface="Times New Roman"/>
              </a:rPr>
              <a:t>đến </a:t>
            </a:r>
            <a:r>
              <a:rPr sz="2800" b="1" spc="-5" dirty="0">
                <a:latin typeface="Times New Roman"/>
                <a:cs typeface="Times New Roman"/>
              </a:rPr>
              <a:t>với khả </a:t>
            </a:r>
            <a:r>
              <a:rPr sz="2800" b="1" dirty="0">
                <a:latin typeface="Times New Roman"/>
                <a:cs typeface="Times New Roman"/>
              </a:rPr>
              <a:t>năng nén  </a:t>
            </a:r>
            <a:r>
              <a:rPr sz="2800" b="1" spc="-5" dirty="0">
                <a:latin typeface="Times New Roman"/>
                <a:cs typeface="Times New Roman"/>
              </a:rPr>
              <a:t>không </a:t>
            </a:r>
            <a:r>
              <a:rPr sz="2800" b="1" dirty="0">
                <a:latin typeface="Times New Roman"/>
                <a:cs typeface="Times New Roman"/>
              </a:rPr>
              <a:t>bảo </a:t>
            </a:r>
            <a:r>
              <a:rPr sz="2800" b="1" spc="-5" dirty="0">
                <a:latin typeface="Times New Roman"/>
                <a:cs typeface="Times New Roman"/>
              </a:rPr>
              <a:t>toàn thông tin cho </a:t>
            </a:r>
            <a:r>
              <a:rPr sz="2800" b="1" spc="-10" dirty="0">
                <a:latin typeface="Times New Roman"/>
                <a:cs typeface="Times New Roman"/>
              </a:rPr>
              <a:t>kết </a:t>
            </a:r>
            <a:r>
              <a:rPr sz="2800" b="1" dirty="0">
                <a:latin typeface="Times New Roman"/>
                <a:cs typeface="Times New Roman"/>
              </a:rPr>
              <a:t>quả tốt </a:t>
            </a:r>
            <a:r>
              <a:rPr sz="2800" b="1" spc="-5" dirty="0">
                <a:latin typeface="Times New Roman"/>
                <a:cs typeface="Times New Roman"/>
              </a:rPr>
              <a:t>trên </a:t>
            </a:r>
            <a:r>
              <a:rPr sz="2800" b="1" dirty="0">
                <a:latin typeface="Times New Roman"/>
                <a:cs typeface="Times New Roman"/>
              </a:rPr>
              <a:t>ảnh  </a:t>
            </a:r>
            <a:r>
              <a:rPr sz="2800" b="1" spc="-15" dirty="0">
                <a:latin typeface="Times New Roman"/>
                <a:cs typeface="Times New Roman"/>
              </a:rPr>
              <a:t>kỹ </a:t>
            </a:r>
            <a:r>
              <a:rPr sz="2800" b="1" spc="-5" dirty="0">
                <a:latin typeface="Times New Roman"/>
                <a:cs typeface="Times New Roman"/>
              </a:rPr>
              <a:t>thuật số thông</a:t>
            </a:r>
            <a:r>
              <a:rPr sz="2800" b="1" spc="7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thường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118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6624955" cy="17811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Quy trình mã hóa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JPEG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Mã hóa JPEG gồm </a:t>
            </a:r>
            <a:r>
              <a:rPr sz="3200" b="1" spc="-5" dirty="0">
                <a:latin typeface="Times New Roman"/>
                <a:cs typeface="Times New Roman"/>
              </a:rPr>
              <a:t>nhiều </a:t>
            </a:r>
            <a:r>
              <a:rPr sz="3200" b="1" dirty="0">
                <a:latin typeface="Times New Roman"/>
                <a:cs typeface="Times New Roman"/>
              </a:rPr>
              <a:t>công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đoạn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DCT (Discrete cosine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transform)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2945" y="2607564"/>
            <a:ext cx="8120054" cy="3259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119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9281"/>
            <a:ext cx="83019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tabLst>
                <a:tab pos="579755" algn="l"/>
                <a:tab pos="1754505" algn="l"/>
                <a:tab pos="2461895" algn="l"/>
                <a:tab pos="3365500" algn="l"/>
                <a:tab pos="4053204" algn="l"/>
                <a:tab pos="5068570" algn="l"/>
                <a:tab pos="5775960" algn="l"/>
                <a:tab pos="667956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Có	</a:t>
            </a:r>
            <a:r>
              <a:rPr sz="2800" b="1" spc="-5" dirty="0">
                <a:latin typeface="Times New Roman"/>
                <a:cs typeface="Times New Roman"/>
              </a:rPr>
              <a:t>thể</a:t>
            </a:r>
            <a:r>
              <a:rPr sz="2800" b="1" spc="3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coi	quá	</a:t>
            </a:r>
            <a:r>
              <a:rPr sz="2800" b="1" spc="-5" dirty="0">
                <a:latin typeface="Times New Roman"/>
                <a:cs typeface="Times New Roman"/>
              </a:rPr>
              <a:t>trình	giải	</a:t>
            </a:r>
            <a:r>
              <a:rPr sz="2800" b="1" spc="-10" dirty="0">
                <a:latin typeface="Times New Roman"/>
                <a:cs typeface="Times New Roman"/>
              </a:rPr>
              <a:t>mã</a:t>
            </a:r>
            <a:r>
              <a:rPr sz="2800" b="1" spc="3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là	</a:t>
            </a:r>
            <a:r>
              <a:rPr sz="2800" b="1" dirty="0">
                <a:latin typeface="Times New Roman"/>
                <a:cs typeface="Times New Roman"/>
              </a:rPr>
              <a:t>quá	</a:t>
            </a:r>
            <a:r>
              <a:rPr sz="2800" b="1" spc="-5" dirty="0">
                <a:latin typeface="Times New Roman"/>
                <a:cs typeface="Times New Roman"/>
              </a:rPr>
              <a:t>trình	ngược của  mã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hóa.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3600" y="2426207"/>
            <a:ext cx="7607300" cy="351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120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773328"/>
            <a:ext cx="8350250" cy="48056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8100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Phân</a:t>
            </a:r>
            <a:r>
              <a:rPr sz="2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khối</a:t>
            </a:r>
            <a:endParaRPr sz="2800">
              <a:latin typeface="Times New Roman"/>
              <a:cs typeface="Times New Roman"/>
            </a:endParaRPr>
          </a:p>
          <a:p>
            <a:pPr marL="38100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Chuẩn nén JPEG thường sử </a:t>
            </a:r>
            <a:r>
              <a:rPr sz="2800" b="1" dirty="0">
                <a:latin typeface="Times New Roman"/>
                <a:cs typeface="Times New Roman"/>
              </a:rPr>
              <a:t>dụng phân </a:t>
            </a:r>
            <a:r>
              <a:rPr sz="2800" b="1" spc="-10" dirty="0">
                <a:latin typeface="Times New Roman"/>
                <a:cs typeface="Times New Roman"/>
              </a:rPr>
              <a:t>khối</a:t>
            </a:r>
            <a:r>
              <a:rPr sz="2800" b="1" spc="9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8x8</a:t>
            </a:r>
            <a:endParaRPr sz="2800">
              <a:latin typeface="Times New Roman"/>
              <a:cs typeface="Times New Roman"/>
            </a:endParaRPr>
          </a:p>
          <a:p>
            <a:pPr marL="381000" marR="3048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Việc </a:t>
            </a:r>
            <a:r>
              <a:rPr sz="2800" b="1" dirty="0">
                <a:latin typeface="Times New Roman"/>
                <a:cs typeface="Times New Roman"/>
              </a:rPr>
              <a:t>phân </a:t>
            </a: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spc="-10" dirty="0">
                <a:latin typeface="Times New Roman"/>
                <a:cs typeface="Times New Roman"/>
              </a:rPr>
              <a:t>khối có kích </a:t>
            </a:r>
            <a:r>
              <a:rPr sz="2800" b="1" spc="-5" dirty="0">
                <a:latin typeface="Times New Roman"/>
                <a:cs typeface="Times New Roman"/>
              </a:rPr>
              <a:t>thước </a:t>
            </a:r>
            <a:r>
              <a:rPr sz="2800" b="1" dirty="0">
                <a:latin typeface="Times New Roman"/>
                <a:cs typeface="Times New Roman"/>
              </a:rPr>
              <a:t>nhỏ và bằng nhau  </a:t>
            </a:r>
            <a:r>
              <a:rPr sz="2800" b="1" spc="-5" dirty="0">
                <a:latin typeface="Times New Roman"/>
                <a:cs typeface="Times New Roman"/>
              </a:rPr>
              <a:t>giúp việc </a:t>
            </a:r>
            <a:r>
              <a:rPr sz="2800" b="1" spc="-10" dirty="0">
                <a:latin typeface="Times New Roman"/>
                <a:cs typeface="Times New Roman"/>
              </a:rPr>
              <a:t>biến </a:t>
            </a:r>
            <a:r>
              <a:rPr sz="2800" b="1" dirty="0">
                <a:latin typeface="Times New Roman"/>
                <a:cs typeface="Times New Roman"/>
              </a:rPr>
              <a:t>đối </a:t>
            </a:r>
            <a:r>
              <a:rPr sz="2800" b="1" spc="-5" dirty="0">
                <a:latin typeface="Times New Roman"/>
                <a:cs typeface="Times New Roman"/>
              </a:rPr>
              <a:t>Cosin </a:t>
            </a:r>
            <a:r>
              <a:rPr sz="2800" b="1" dirty="0">
                <a:latin typeface="Times New Roman"/>
                <a:cs typeface="Times New Roman"/>
              </a:rPr>
              <a:t>nhanh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hơn</a:t>
            </a:r>
            <a:endParaRPr sz="2800">
              <a:latin typeface="Times New Roman"/>
              <a:cs typeface="Times New Roman"/>
            </a:endParaRPr>
          </a:p>
          <a:p>
            <a:pPr marL="381000" marR="30480" indent="-343535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Biến </a:t>
            </a:r>
            <a:r>
              <a:rPr sz="2800" b="1" dirty="0">
                <a:latin typeface="Times New Roman"/>
                <a:cs typeface="Times New Roman"/>
              </a:rPr>
              <a:t>đổi </a:t>
            </a:r>
            <a:r>
              <a:rPr sz="2800" b="1" spc="-5" dirty="0">
                <a:latin typeface="Times New Roman"/>
                <a:cs typeface="Times New Roman"/>
              </a:rPr>
              <a:t>Cosin với các </a:t>
            </a:r>
            <a:r>
              <a:rPr sz="2800" b="1" spc="-10" dirty="0">
                <a:latin typeface="Times New Roman"/>
                <a:cs typeface="Times New Roman"/>
              </a:rPr>
              <a:t>khối kích </a:t>
            </a:r>
            <a:r>
              <a:rPr sz="2800" b="1" dirty="0">
                <a:latin typeface="Times New Roman"/>
                <a:cs typeface="Times New Roman"/>
              </a:rPr>
              <a:t>thước nhỏ </a:t>
            </a:r>
            <a:r>
              <a:rPr sz="2800" b="1" spc="-5" dirty="0">
                <a:latin typeface="Times New Roman"/>
                <a:cs typeface="Times New Roman"/>
              </a:rPr>
              <a:t>giúp  tăng </a:t>
            </a:r>
            <a:r>
              <a:rPr sz="2800" b="1" dirty="0">
                <a:latin typeface="Times New Roman"/>
                <a:cs typeface="Times New Roman"/>
              </a:rPr>
              <a:t>độ </a:t>
            </a:r>
            <a:r>
              <a:rPr sz="2800" b="1" spc="-5" dirty="0">
                <a:latin typeface="Times New Roman"/>
                <a:cs typeface="Times New Roman"/>
              </a:rPr>
              <a:t>chính </a:t>
            </a:r>
            <a:r>
              <a:rPr sz="2800" b="1" dirty="0">
                <a:latin typeface="Times New Roman"/>
                <a:cs typeface="Times New Roman"/>
              </a:rPr>
              <a:t>xác </a:t>
            </a:r>
            <a:r>
              <a:rPr sz="2800" b="1" spc="-5" dirty="0">
                <a:latin typeface="Times New Roman"/>
                <a:cs typeface="Times New Roman"/>
              </a:rPr>
              <a:t>khi </a:t>
            </a:r>
            <a:r>
              <a:rPr sz="2800" b="1" dirty="0">
                <a:latin typeface="Times New Roman"/>
                <a:cs typeface="Times New Roman"/>
              </a:rPr>
              <a:t>tính toán </a:t>
            </a:r>
            <a:r>
              <a:rPr sz="2800" b="1" spc="-5" dirty="0">
                <a:latin typeface="Times New Roman"/>
                <a:cs typeface="Times New Roman"/>
              </a:rPr>
              <a:t>với </a:t>
            </a:r>
            <a:r>
              <a:rPr sz="2800" b="1" dirty="0">
                <a:latin typeface="Times New Roman"/>
                <a:cs typeface="Times New Roman"/>
              </a:rPr>
              <a:t>dâu phẩy tĩnh  (giảm sai </a:t>
            </a:r>
            <a:r>
              <a:rPr sz="2800" b="1" spc="-5" dirty="0">
                <a:latin typeface="Times New Roman"/>
                <a:cs typeface="Times New Roman"/>
              </a:rPr>
              <a:t>số </a:t>
            </a:r>
            <a:r>
              <a:rPr sz="2800" b="1" dirty="0">
                <a:latin typeface="Times New Roman"/>
                <a:cs typeface="Times New Roman"/>
              </a:rPr>
              <a:t>do </a:t>
            </a:r>
            <a:r>
              <a:rPr sz="2800" b="1" spc="-5" dirty="0">
                <a:latin typeface="Times New Roman"/>
                <a:cs typeface="Times New Roman"/>
              </a:rPr>
              <a:t>làm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tròn)</a:t>
            </a:r>
            <a:endParaRPr sz="2800">
              <a:latin typeface="Times New Roman"/>
              <a:cs typeface="Times New Roman"/>
            </a:endParaRPr>
          </a:p>
          <a:p>
            <a:pPr marL="38100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sẽ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spc="-5" dirty="0">
                <a:latin typeface="Times New Roman"/>
                <a:cs typeface="Times New Roman"/>
              </a:rPr>
              <a:t>chia làm B </a:t>
            </a:r>
            <a:r>
              <a:rPr sz="2800" b="1" spc="-10" dirty="0">
                <a:latin typeface="Times New Roman"/>
                <a:cs typeface="Times New Roman"/>
              </a:rPr>
              <a:t>khối </a:t>
            </a:r>
            <a:r>
              <a:rPr sz="2800" b="1" spc="-5" dirty="0">
                <a:latin typeface="Times New Roman"/>
                <a:cs typeface="Times New Roman"/>
              </a:rPr>
              <a:t>là </a:t>
            </a:r>
            <a:r>
              <a:rPr sz="2800" b="1" spc="5" dirty="0">
                <a:latin typeface="Times New Roman"/>
                <a:cs typeface="Times New Roman"/>
              </a:rPr>
              <a:t>M</a:t>
            </a:r>
            <a:r>
              <a:rPr sz="2775" b="1" spc="7" baseline="-21021" dirty="0">
                <a:latin typeface="Times New Roman"/>
                <a:cs typeface="Times New Roman"/>
              </a:rPr>
              <a:t>B</a:t>
            </a:r>
            <a:r>
              <a:rPr sz="2775" b="1" spc="502" baseline="-21021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xN</a:t>
            </a:r>
            <a:r>
              <a:rPr sz="2775" b="1" baseline="-21021" dirty="0">
                <a:latin typeface="Times New Roman"/>
                <a:cs typeface="Times New Roman"/>
              </a:rPr>
              <a:t>B</a:t>
            </a:r>
            <a:endParaRPr sz="2775" baseline="-21021">
              <a:latin typeface="Times New Roman"/>
              <a:cs typeface="Times New Roman"/>
            </a:endParaRPr>
          </a:p>
          <a:p>
            <a:pPr marL="381000" marR="3048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spc="-10" dirty="0">
                <a:latin typeface="Times New Roman"/>
                <a:cs typeface="Times New Roman"/>
              </a:rPr>
              <a:t>khối </a:t>
            </a:r>
            <a:r>
              <a:rPr sz="2800" b="1" spc="-5" dirty="0">
                <a:latin typeface="Times New Roman"/>
                <a:cs typeface="Times New Roman"/>
              </a:rPr>
              <a:t>sẽ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tọa </a:t>
            </a:r>
            <a:r>
              <a:rPr sz="2800" b="1" dirty="0">
                <a:latin typeface="Times New Roman"/>
                <a:cs typeface="Times New Roman"/>
              </a:rPr>
              <a:t>độ </a:t>
            </a:r>
            <a:r>
              <a:rPr sz="2800" b="1" spc="-5" dirty="0">
                <a:latin typeface="Times New Roman"/>
                <a:cs typeface="Times New Roman"/>
              </a:rPr>
              <a:t>(m,n) với m = [0..M</a:t>
            </a:r>
            <a:r>
              <a:rPr sz="2775" b="1" spc="-7" baseline="-21021" dirty="0">
                <a:latin typeface="Times New Roman"/>
                <a:cs typeface="Times New Roman"/>
              </a:rPr>
              <a:t>B</a:t>
            </a:r>
            <a:r>
              <a:rPr sz="2800" b="1" spc="-5" dirty="0">
                <a:latin typeface="Times New Roman"/>
                <a:cs typeface="Times New Roman"/>
              </a:rPr>
              <a:t>-1]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n =  [0.. 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775" b="1" baseline="-21021" dirty="0">
                <a:latin typeface="Times New Roman"/>
                <a:cs typeface="Times New Roman"/>
              </a:rPr>
              <a:t>B</a:t>
            </a:r>
            <a:r>
              <a:rPr sz="2800" b="1" dirty="0">
                <a:latin typeface="Times New Roman"/>
                <a:cs typeface="Times New Roman"/>
              </a:rPr>
              <a:t>-1]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761208"/>
            <a:ext cx="8355330" cy="422021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0" indent="-343535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8163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Giảm tần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suất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mẫu</a:t>
            </a:r>
            <a:endParaRPr sz="3200">
              <a:latin typeface="Times New Roman"/>
              <a:cs typeface="Times New Roman"/>
            </a:endParaRPr>
          </a:p>
          <a:p>
            <a:pPr marL="381000" marR="31750" indent="-343535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81635" algn="l"/>
              </a:tabLst>
            </a:pPr>
            <a:r>
              <a:rPr sz="3200" b="1" dirty="0">
                <a:latin typeface="Times New Roman"/>
                <a:cs typeface="Times New Roman"/>
              </a:rPr>
              <a:t>Trước </a:t>
            </a:r>
            <a:r>
              <a:rPr sz="3200" b="1" spc="-5" dirty="0">
                <a:latin typeface="Times New Roman"/>
                <a:cs typeface="Times New Roman"/>
              </a:rPr>
              <a:t>khi phân khối, ảnh có </a:t>
            </a:r>
            <a:r>
              <a:rPr sz="3200" b="1" dirty="0">
                <a:latin typeface="Times New Roman"/>
                <a:cs typeface="Times New Roman"/>
              </a:rPr>
              <a:t>thể </a:t>
            </a:r>
            <a:r>
              <a:rPr sz="3200" b="1" spc="-5" dirty="0">
                <a:latin typeface="Times New Roman"/>
                <a:cs typeface="Times New Roman"/>
              </a:rPr>
              <a:t>được chuyển  </a:t>
            </a:r>
            <a:r>
              <a:rPr sz="3200" b="1" dirty="0">
                <a:latin typeface="Times New Roman"/>
                <a:cs typeface="Times New Roman"/>
              </a:rPr>
              <a:t>sang </a:t>
            </a:r>
            <a:r>
              <a:rPr sz="3200" b="1" spc="5" dirty="0">
                <a:latin typeface="Times New Roman"/>
                <a:cs typeface="Times New Roman"/>
              </a:rPr>
              <a:t>YC</a:t>
            </a:r>
            <a:r>
              <a:rPr sz="3150" b="1" spc="7" baseline="-21164" dirty="0">
                <a:latin typeface="Times New Roman"/>
                <a:cs typeface="Times New Roman"/>
              </a:rPr>
              <a:t>B</a:t>
            </a:r>
            <a:r>
              <a:rPr sz="3200" b="1" spc="5" dirty="0">
                <a:latin typeface="Times New Roman"/>
                <a:cs typeface="Times New Roman"/>
              </a:rPr>
              <a:t>C</a:t>
            </a:r>
            <a:r>
              <a:rPr sz="3150" b="1" spc="7" baseline="-21164" dirty="0">
                <a:latin typeface="Times New Roman"/>
                <a:cs typeface="Times New Roman"/>
              </a:rPr>
              <a:t>R </a:t>
            </a:r>
            <a:r>
              <a:rPr sz="3200" b="1" dirty="0">
                <a:latin typeface="Times New Roman"/>
                <a:cs typeface="Times New Roman"/>
              </a:rPr>
              <a:t>(hệ mầu </a:t>
            </a:r>
            <a:r>
              <a:rPr sz="3200" b="1" spc="-5" dirty="0">
                <a:latin typeface="Times New Roman"/>
                <a:cs typeface="Times New Roman"/>
              </a:rPr>
              <a:t>này </a:t>
            </a:r>
            <a:r>
              <a:rPr sz="3200" b="1" spc="-10" dirty="0">
                <a:latin typeface="Times New Roman"/>
                <a:cs typeface="Times New Roman"/>
              </a:rPr>
              <a:t>giống hệ </a:t>
            </a:r>
            <a:r>
              <a:rPr sz="3200" b="1" spc="-5" dirty="0">
                <a:latin typeface="Times New Roman"/>
                <a:cs typeface="Times New Roman"/>
              </a:rPr>
              <a:t>mầu </a:t>
            </a:r>
            <a:r>
              <a:rPr sz="3200" b="1" spc="-10" dirty="0">
                <a:latin typeface="Times New Roman"/>
                <a:cs typeface="Times New Roman"/>
              </a:rPr>
              <a:t>trong  </a:t>
            </a:r>
            <a:r>
              <a:rPr sz="3200" b="1" dirty="0">
                <a:latin typeface="Times New Roman"/>
                <a:cs typeface="Times New Roman"/>
              </a:rPr>
              <a:t>truyền </a:t>
            </a:r>
            <a:r>
              <a:rPr sz="3200" b="1" spc="-5" dirty="0">
                <a:latin typeface="Times New Roman"/>
                <a:cs typeface="Times New Roman"/>
              </a:rPr>
              <a:t>hình kỹ thuật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số)</a:t>
            </a:r>
            <a:endParaRPr sz="3200">
              <a:latin typeface="Times New Roman"/>
              <a:cs typeface="Times New Roman"/>
            </a:endParaRPr>
          </a:p>
          <a:p>
            <a:pPr marL="381000" marR="304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81635" algn="l"/>
              </a:tabLst>
            </a:pPr>
            <a:r>
              <a:rPr sz="3200" b="1" dirty="0">
                <a:latin typeface="Times New Roman"/>
                <a:cs typeface="Times New Roman"/>
              </a:rPr>
              <a:t>Mắt </a:t>
            </a:r>
            <a:r>
              <a:rPr sz="3200" b="1" spc="-5" dirty="0">
                <a:latin typeface="Times New Roman"/>
                <a:cs typeface="Times New Roman"/>
              </a:rPr>
              <a:t>người nhạy </a:t>
            </a:r>
            <a:r>
              <a:rPr sz="3200" b="1" dirty="0">
                <a:latin typeface="Times New Roman"/>
                <a:cs typeface="Times New Roman"/>
              </a:rPr>
              <a:t>với </a:t>
            </a:r>
            <a:r>
              <a:rPr sz="3200" b="1" spc="-5" dirty="0">
                <a:latin typeface="Times New Roman"/>
                <a:cs typeface="Times New Roman"/>
              </a:rPr>
              <a:t>thành phần </a:t>
            </a:r>
            <a:r>
              <a:rPr sz="3200" b="1" dirty="0">
                <a:latin typeface="Times New Roman"/>
                <a:cs typeface="Times New Roman"/>
              </a:rPr>
              <a:t>Y ( </a:t>
            </a:r>
            <a:r>
              <a:rPr sz="3200" b="1" spc="-10" dirty="0">
                <a:latin typeface="Times New Roman"/>
                <a:cs typeface="Times New Roman"/>
              </a:rPr>
              <a:t>là độ  </a:t>
            </a:r>
            <a:r>
              <a:rPr sz="3200" b="1" dirty="0">
                <a:latin typeface="Times New Roman"/>
                <a:cs typeface="Times New Roman"/>
              </a:rPr>
              <a:t>sáng) </a:t>
            </a:r>
            <a:r>
              <a:rPr sz="3200" b="1" spc="-10" dirty="0">
                <a:latin typeface="Times New Roman"/>
                <a:cs typeface="Times New Roman"/>
              </a:rPr>
              <a:t>hơn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spc="-10" dirty="0">
                <a:latin typeface="Times New Roman"/>
                <a:cs typeface="Times New Roman"/>
              </a:rPr>
              <a:t>thành </a:t>
            </a:r>
            <a:r>
              <a:rPr sz="3200" b="1" spc="-5" dirty="0">
                <a:latin typeface="Times New Roman"/>
                <a:cs typeface="Times New Roman"/>
              </a:rPr>
              <a:t>phần </a:t>
            </a:r>
            <a:r>
              <a:rPr sz="3200" b="1" spc="10" dirty="0">
                <a:latin typeface="Times New Roman"/>
                <a:cs typeface="Times New Roman"/>
              </a:rPr>
              <a:t>C</a:t>
            </a:r>
            <a:r>
              <a:rPr sz="3150" b="1" spc="15" baseline="-21164" dirty="0">
                <a:latin typeface="Times New Roman"/>
                <a:cs typeface="Times New Roman"/>
              </a:rPr>
              <a:t>B </a:t>
            </a:r>
            <a:r>
              <a:rPr sz="3200" b="1" spc="-5" dirty="0">
                <a:latin typeface="Times New Roman"/>
                <a:cs typeface="Times New Roman"/>
              </a:rPr>
              <a:t>và </a:t>
            </a:r>
            <a:r>
              <a:rPr sz="3200" b="1" spc="5" dirty="0">
                <a:latin typeface="Times New Roman"/>
                <a:cs typeface="Times New Roman"/>
              </a:rPr>
              <a:t>C</a:t>
            </a:r>
            <a:r>
              <a:rPr sz="3150" b="1" spc="7" baseline="-21164" dirty="0">
                <a:latin typeface="Times New Roman"/>
                <a:cs typeface="Times New Roman"/>
              </a:rPr>
              <a:t>R </a:t>
            </a:r>
            <a:r>
              <a:rPr sz="3200" b="1" spc="-5" dirty="0">
                <a:latin typeface="Times New Roman"/>
                <a:cs typeface="Times New Roman"/>
              </a:rPr>
              <a:t>vì vậy nếu  </a:t>
            </a:r>
            <a:r>
              <a:rPr sz="3200" b="1" dirty="0">
                <a:latin typeface="Times New Roman"/>
                <a:cs typeface="Times New Roman"/>
              </a:rPr>
              <a:t>giảm tần </a:t>
            </a:r>
            <a:r>
              <a:rPr sz="3200" b="1" spc="-5" dirty="0">
                <a:latin typeface="Times New Roman"/>
                <a:cs typeface="Times New Roman"/>
              </a:rPr>
              <a:t>suất mẫu </a:t>
            </a:r>
            <a:r>
              <a:rPr sz="3200" b="1" dirty="0">
                <a:latin typeface="Times New Roman"/>
                <a:cs typeface="Times New Roman"/>
              </a:rPr>
              <a:t>của 2 thành </a:t>
            </a:r>
            <a:r>
              <a:rPr sz="3200" b="1" spc="-10" dirty="0">
                <a:latin typeface="Times New Roman"/>
                <a:cs typeface="Times New Roman"/>
              </a:rPr>
              <a:t>phần </a:t>
            </a:r>
            <a:r>
              <a:rPr sz="3200" b="1" spc="-5" dirty="0">
                <a:latin typeface="Times New Roman"/>
                <a:cs typeface="Times New Roman"/>
              </a:rPr>
              <a:t>này </a:t>
            </a:r>
            <a:r>
              <a:rPr sz="3200" b="1" dirty="0">
                <a:latin typeface="Times New Roman"/>
                <a:cs typeface="Times New Roman"/>
              </a:rPr>
              <a:t>thì  mắt </a:t>
            </a:r>
            <a:r>
              <a:rPr sz="3200" b="1" spc="-5" dirty="0">
                <a:latin typeface="Times New Roman"/>
                <a:cs typeface="Times New Roman"/>
              </a:rPr>
              <a:t>người </a:t>
            </a:r>
            <a:r>
              <a:rPr sz="3200" b="1" dirty="0">
                <a:latin typeface="Times New Roman"/>
                <a:cs typeface="Times New Roman"/>
              </a:rPr>
              <a:t>vẫn không </a:t>
            </a:r>
            <a:r>
              <a:rPr sz="3200" b="1" spc="-5" dirty="0">
                <a:latin typeface="Times New Roman"/>
                <a:cs typeface="Times New Roman"/>
              </a:rPr>
              <a:t>nhận </a:t>
            </a:r>
            <a:r>
              <a:rPr sz="3200" b="1" dirty="0">
                <a:latin typeface="Times New Roman"/>
                <a:cs typeface="Times New Roman"/>
              </a:rPr>
              <a:t>ra sự </a:t>
            </a:r>
            <a:r>
              <a:rPr sz="3200" b="1" spc="-5" dirty="0">
                <a:latin typeface="Times New Roman"/>
                <a:cs typeface="Times New Roman"/>
              </a:rPr>
              <a:t>khác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biệt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39" y="100076"/>
            <a:ext cx="8759825" cy="593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Biến đổi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Cosin</a:t>
            </a:r>
            <a:endParaRPr sz="2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5600" algn="l"/>
                <a:tab pos="1181735" algn="l"/>
                <a:tab pos="1806575" algn="l"/>
                <a:tab pos="2799080" algn="l"/>
                <a:tab pos="3790950" algn="l"/>
                <a:tab pos="4982845" algn="l"/>
                <a:tab pos="5701030" algn="l"/>
                <a:tab pos="6191885" algn="l"/>
                <a:tab pos="7072630" algn="l"/>
                <a:tab pos="8140065" algn="l"/>
              </a:tabLst>
            </a:pPr>
            <a:r>
              <a:rPr sz="2600" b="1" dirty="0">
                <a:latin typeface="Times New Roman"/>
                <a:cs typeface="Times New Roman"/>
              </a:rPr>
              <a:t>Biến	</a:t>
            </a:r>
            <a:r>
              <a:rPr sz="2600" b="1" spc="-5" dirty="0">
                <a:latin typeface="Times New Roman"/>
                <a:cs typeface="Times New Roman"/>
              </a:rPr>
              <a:t>đ</a:t>
            </a:r>
            <a:r>
              <a:rPr sz="2600" b="1" spc="5" dirty="0">
                <a:latin typeface="Times New Roman"/>
                <a:cs typeface="Times New Roman"/>
              </a:rPr>
              <a:t>ổ</a:t>
            </a:r>
            <a:r>
              <a:rPr sz="2600" b="1" dirty="0">
                <a:latin typeface="Times New Roman"/>
                <a:cs typeface="Times New Roman"/>
              </a:rPr>
              <a:t>i	C</a:t>
            </a:r>
            <a:r>
              <a:rPr sz="2600" b="1" spc="5" dirty="0">
                <a:latin typeface="Times New Roman"/>
                <a:cs typeface="Times New Roman"/>
              </a:rPr>
              <a:t>o</a:t>
            </a:r>
            <a:r>
              <a:rPr sz="2600" b="1" dirty="0">
                <a:latin typeface="Times New Roman"/>
                <a:cs typeface="Times New Roman"/>
              </a:rPr>
              <a:t>s</a:t>
            </a:r>
            <a:r>
              <a:rPr sz="2600" b="1" spc="-10" dirty="0">
                <a:latin typeface="Times New Roman"/>
                <a:cs typeface="Times New Roman"/>
              </a:rPr>
              <a:t>i</a:t>
            </a:r>
            <a:r>
              <a:rPr sz="2600" b="1" dirty="0">
                <a:latin typeface="Times New Roman"/>
                <a:cs typeface="Times New Roman"/>
              </a:rPr>
              <a:t>n	</a:t>
            </a:r>
            <a:r>
              <a:rPr sz="2600" b="1" spc="-5" dirty="0">
                <a:latin typeface="Times New Roman"/>
                <a:cs typeface="Times New Roman"/>
              </a:rPr>
              <a:t>n</a:t>
            </a:r>
            <a:r>
              <a:rPr sz="2600" b="1" dirty="0">
                <a:latin typeface="Times New Roman"/>
                <a:cs typeface="Times New Roman"/>
              </a:rPr>
              <a:t>hằm	ch</a:t>
            </a:r>
            <a:r>
              <a:rPr sz="2600" b="1" spc="-10" dirty="0">
                <a:latin typeface="Times New Roman"/>
                <a:cs typeface="Times New Roman"/>
              </a:rPr>
              <a:t>u</a:t>
            </a:r>
            <a:r>
              <a:rPr sz="2600" b="1" dirty="0">
                <a:latin typeface="Times New Roman"/>
                <a:cs typeface="Times New Roman"/>
              </a:rPr>
              <a:t>yển	ả</a:t>
            </a:r>
            <a:r>
              <a:rPr sz="2600" b="1" spc="5" dirty="0">
                <a:latin typeface="Times New Roman"/>
                <a:cs typeface="Times New Roman"/>
              </a:rPr>
              <a:t>n</a:t>
            </a:r>
            <a:r>
              <a:rPr sz="2600" b="1" dirty="0">
                <a:latin typeface="Times New Roman"/>
                <a:cs typeface="Times New Roman"/>
              </a:rPr>
              <a:t>h	</a:t>
            </a:r>
            <a:r>
              <a:rPr sz="2600" b="1" spc="-5" dirty="0">
                <a:latin typeface="Times New Roman"/>
                <a:cs typeface="Times New Roman"/>
              </a:rPr>
              <a:t>t</a:t>
            </a:r>
            <a:r>
              <a:rPr sz="2600" b="1" dirty="0">
                <a:latin typeface="Times New Roman"/>
                <a:cs typeface="Times New Roman"/>
              </a:rPr>
              <a:t>ừ	miền	</a:t>
            </a:r>
            <a:r>
              <a:rPr sz="2600" b="1" spc="-10" dirty="0">
                <a:latin typeface="Times New Roman"/>
                <a:cs typeface="Times New Roman"/>
              </a:rPr>
              <a:t>k</a:t>
            </a:r>
            <a:r>
              <a:rPr sz="2600" b="1" dirty="0">
                <a:latin typeface="Times New Roman"/>
                <a:cs typeface="Times New Roman"/>
              </a:rPr>
              <a:t>h</a:t>
            </a:r>
            <a:r>
              <a:rPr sz="2600" b="1" spc="5" dirty="0">
                <a:latin typeface="Times New Roman"/>
                <a:cs typeface="Times New Roman"/>
              </a:rPr>
              <a:t>ô</a:t>
            </a:r>
            <a:r>
              <a:rPr sz="2600" b="1" dirty="0">
                <a:latin typeface="Times New Roman"/>
                <a:cs typeface="Times New Roman"/>
              </a:rPr>
              <a:t>ng	gian  (spartial domain) sang miền tần </a:t>
            </a:r>
            <a:r>
              <a:rPr sz="2600" b="1" spc="-5" dirty="0">
                <a:latin typeface="Times New Roman"/>
                <a:cs typeface="Times New Roman"/>
              </a:rPr>
              <a:t>số </a:t>
            </a:r>
            <a:r>
              <a:rPr sz="2600" b="1" dirty="0">
                <a:latin typeface="Times New Roman"/>
                <a:cs typeface="Times New Roman"/>
              </a:rPr>
              <a:t>(frequency</a:t>
            </a:r>
            <a:r>
              <a:rPr sz="2600" b="1" spc="-9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domain)</a:t>
            </a:r>
            <a:endParaRPr sz="2600">
              <a:latin typeface="Times New Roman"/>
              <a:cs typeface="Times New Roman"/>
            </a:endParaRPr>
          </a:p>
          <a:p>
            <a:pPr marL="584200" marR="670560" lvl="1" indent="-11430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733425" algn="l"/>
              </a:tabLst>
            </a:pPr>
            <a:r>
              <a:rPr sz="2600" b="1" dirty="0">
                <a:latin typeface="Times New Roman"/>
                <a:cs typeface="Times New Roman"/>
              </a:rPr>
              <a:t>Trong miền </a:t>
            </a:r>
            <a:r>
              <a:rPr sz="2600" b="1" spc="-5" dirty="0">
                <a:latin typeface="Times New Roman"/>
                <a:cs typeface="Times New Roman"/>
              </a:rPr>
              <a:t>không </a:t>
            </a:r>
            <a:r>
              <a:rPr sz="2600" b="1" dirty="0">
                <a:latin typeface="Times New Roman"/>
                <a:cs typeface="Times New Roman"/>
              </a:rPr>
              <a:t>gian, </a:t>
            </a:r>
            <a:r>
              <a:rPr sz="2600" b="1" spc="-5" dirty="0">
                <a:latin typeface="Times New Roman"/>
                <a:cs typeface="Times New Roman"/>
              </a:rPr>
              <a:t>bức </a:t>
            </a:r>
            <a:r>
              <a:rPr sz="2600" b="1" dirty="0">
                <a:latin typeface="Times New Roman"/>
                <a:cs typeface="Times New Roman"/>
              </a:rPr>
              <a:t>ảnh thể </a:t>
            </a:r>
            <a:r>
              <a:rPr sz="2600" b="1" spc="-5" dirty="0">
                <a:latin typeface="Times New Roman"/>
                <a:cs typeface="Times New Roman"/>
              </a:rPr>
              <a:t>hiện độ </a:t>
            </a:r>
            <a:r>
              <a:rPr sz="2600" b="1" dirty="0">
                <a:latin typeface="Times New Roman"/>
                <a:cs typeface="Times New Roman"/>
              </a:rPr>
              <a:t>lớn các  </a:t>
            </a:r>
            <a:r>
              <a:rPr sz="2600" b="1" spc="5" dirty="0">
                <a:latin typeface="Times New Roman"/>
                <a:cs typeface="Times New Roman"/>
              </a:rPr>
              <a:t>mầu </a:t>
            </a:r>
            <a:r>
              <a:rPr sz="2600" b="1" spc="-5" dirty="0">
                <a:latin typeface="Times New Roman"/>
                <a:cs typeface="Times New Roman"/>
              </a:rPr>
              <a:t>khi </a:t>
            </a:r>
            <a:r>
              <a:rPr sz="2600" b="1" spc="5" dirty="0">
                <a:latin typeface="Times New Roman"/>
                <a:cs typeface="Times New Roman"/>
              </a:rPr>
              <a:t>di </a:t>
            </a:r>
            <a:r>
              <a:rPr sz="2600" b="1" dirty="0">
                <a:latin typeface="Times New Roman"/>
                <a:cs typeface="Times New Roman"/>
              </a:rPr>
              <a:t>chuyển trong không</a:t>
            </a:r>
            <a:r>
              <a:rPr sz="2600" b="1" spc="-4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gian</a:t>
            </a:r>
            <a:endParaRPr sz="2600">
              <a:latin typeface="Times New Roman"/>
              <a:cs typeface="Times New Roman"/>
            </a:endParaRPr>
          </a:p>
          <a:p>
            <a:pPr marL="584200" marR="177800" lvl="1" indent="-11430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734060" algn="l"/>
              </a:tabLst>
            </a:pPr>
            <a:r>
              <a:rPr sz="2600" b="1" dirty="0">
                <a:latin typeface="Times New Roman"/>
                <a:cs typeface="Times New Roman"/>
              </a:rPr>
              <a:t>Trong miền tần </a:t>
            </a:r>
            <a:r>
              <a:rPr sz="2600" b="1" spc="-5" dirty="0">
                <a:latin typeface="Times New Roman"/>
                <a:cs typeface="Times New Roman"/>
              </a:rPr>
              <a:t>số, </a:t>
            </a:r>
            <a:r>
              <a:rPr sz="2600" b="1" dirty="0">
                <a:latin typeface="Times New Roman"/>
                <a:cs typeface="Times New Roman"/>
              </a:rPr>
              <a:t>bức ảnh thể </a:t>
            </a:r>
            <a:r>
              <a:rPr sz="2600" b="1" spc="-5" dirty="0">
                <a:latin typeface="Times New Roman"/>
                <a:cs typeface="Times New Roman"/>
              </a:rPr>
              <a:t>hiện tốc </a:t>
            </a:r>
            <a:r>
              <a:rPr sz="2600" b="1" dirty="0">
                <a:latin typeface="Times New Roman"/>
                <a:cs typeface="Times New Roman"/>
              </a:rPr>
              <a:t>độ thay </a:t>
            </a:r>
            <a:r>
              <a:rPr sz="2600" b="1" spc="-5" dirty="0">
                <a:latin typeface="Times New Roman"/>
                <a:cs typeface="Times New Roman"/>
              </a:rPr>
              <a:t>đổi</a:t>
            </a:r>
            <a:r>
              <a:rPr sz="2600" b="1" spc="-8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của  </a:t>
            </a:r>
            <a:r>
              <a:rPr sz="2600" b="1" spc="-5" dirty="0">
                <a:latin typeface="Times New Roman"/>
                <a:cs typeface="Times New Roman"/>
              </a:rPr>
              <a:t>độ </a:t>
            </a:r>
            <a:r>
              <a:rPr sz="2600" b="1" dirty="0">
                <a:latin typeface="Times New Roman"/>
                <a:cs typeface="Times New Roman"/>
              </a:rPr>
              <a:t>lớn các </a:t>
            </a:r>
            <a:r>
              <a:rPr sz="2600" b="1" spc="5" dirty="0">
                <a:latin typeface="Times New Roman"/>
                <a:cs typeface="Times New Roman"/>
              </a:rPr>
              <a:t>mầu </a:t>
            </a:r>
            <a:r>
              <a:rPr sz="2600" b="1" spc="-5" dirty="0">
                <a:latin typeface="Times New Roman"/>
                <a:cs typeface="Times New Roman"/>
              </a:rPr>
              <a:t>khi dịch </a:t>
            </a:r>
            <a:r>
              <a:rPr sz="2600" b="1" dirty="0">
                <a:latin typeface="Times New Roman"/>
                <a:cs typeface="Times New Roman"/>
              </a:rPr>
              <a:t>chuyển từ </a:t>
            </a:r>
            <a:r>
              <a:rPr sz="2600" b="1" spc="-5" dirty="0">
                <a:latin typeface="Times New Roman"/>
                <a:cs typeface="Times New Roman"/>
              </a:rPr>
              <a:t>điểm </a:t>
            </a:r>
            <a:r>
              <a:rPr sz="2600" b="1" dirty="0">
                <a:latin typeface="Times New Roman"/>
                <a:cs typeface="Times New Roman"/>
              </a:rPr>
              <a:t>này sang </a:t>
            </a:r>
            <a:r>
              <a:rPr sz="2600" b="1" spc="-5" dirty="0">
                <a:latin typeface="Times New Roman"/>
                <a:cs typeface="Times New Roman"/>
              </a:rPr>
              <a:t>điểm  kia</a:t>
            </a:r>
            <a:endParaRPr sz="2600">
              <a:latin typeface="Times New Roman"/>
              <a:cs typeface="Times New Roman"/>
            </a:endParaRPr>
          </a:p>
          <a:p>
            <a:pPr marL="355600" marR="5715" indent="-34290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5600" algn="l"/>
                <a:tab pos="1115695" algn="l"/>
                <a:tab pos="1858010" algn="l"/>
                <a:tab pos="2437765" algn="l"/>
                <a:tab pos="3089910" algn="l"/>
                <a:tab pos="4034790" algn="l"/>
                <a:tab pos="4796790" algn="l"/>
                <a:tab pos="5484495" algn="l"/>
                <a:tab pos="6225540" algn="l"/>
                <a:tab pos="6694805" algn="l"/>
                <a:tab pos="7345680" algn="l"/>
                <a:tab pos="7830184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Việ</a:t>
            </a:r>
            <a:r>
              <a:rPr sz="2600" b="1" dirty="0">
                <a:latin typeface="Times New Roman"/>
                <a:cs typeface="Times New Roman"/>
              </a:rPr>
              <a:t>c	</a:t>
            </a:r>
            <a:r>
              <a:rPr sz="2600" b="1" spc="-5" dirty="0">
                <a:latin typeface="Times New Roman"/>
                <a:cs typeface="Times New Roman"/>
              </a:rPr>
              <a:t>biế</a:t>
            </a:r>
            <a:r>
              <a:rPr sz="2600" b="1" dirty="0">
                <a:latin typeface="Times New Roman"/>
                <a:cs typeface="Times New Roman"/>
              </a:rPr>
              <a:t>n	</a:t>
            </a:r>
            <a:r>
              <a:rPr sz="2600" b="1" spc="-5" dirty="0">
                <a:latin typeface="Times New Roman"/>
                <a:cs typeface="Times New Roman"/>
              </a:rPr>
              <a:t>đ</a:t>
            </a:r>
            <a:r>
              <a:rPr sz="2600" b="1" spc="5" dirty="0">
                <a:latin typeface="Times New Roman"/>
                <a:cs typeface="Times New Roman"/>
              </a:rPr>
              <a:t>ổ</a:t>
            </a:r>
            <a:r>
              <a:rPr sz="2600" b="1" dirty="0">
                <a:latin typeface="Times New Roman"/>
                <a:cs typeface="Times New Roman"/>
              </a:rPr>
              <a:t>i	này	</a:t>
            </a:r>
            <a:r>
              <a:rPr sz="2600" b="1" spc="-10" dirty="0">
                <a:latin typeface="Times New Roman"/>
                <a:cs typeface="Times New Roman"/>
              </a:rPr>
              <a:t>n</a:t>
            </a:r>
            <a:r>
              <a:rPr sz="2600" b="1" spc="-5" dirty="0">
                <a:latin typeface="Times New Roman"/>
                <a:cs typeface="Times New Roman"/>
              </a:rPr>
              <a:t>hằ</a:t>
            </a:r>
            <a:r>
              <a:rPr sz="2600" b="1" dirty="0">
                <a:latin typeface="Times New Roman"/>
                <a:cs typeface="Times New Roman"/>
              </a:rPr>
              <a:t>m	</a:t>
            </a:r>
            <a:r>
              <a:rPr sz="2600" b="1" spc="5" dirty="0">
                <a:latin typeface="Times New Roman"/>
                <a:cs typeface="Times New Roman"/>
              </a:rPr>
              <a:t>g</a:t>
            </a:r>
            <a:r>
              <a:rPr sz="2600" b="1" dirty="0">
                <a:latin typeface="Times New Roman"/>
                <a:cs typeface="Times New Roman"/>
              </a:rPr>
              <a:t>iúp	việc	</a:t>
            </a:r>
            <a:r>
              <a:rPr sz="2600" b="1" spc="-20" dirty="0">
                <a:latin typeface="Times New Roman"/>
                <a:cs typeface="Times New Roman"/>
              </a:rPr>
              <a:t>t</a:t>
            </a:r>
            <a:r>
              <a:rPr sz="2600" b="1" dirty="0">
                <a:latin typeface="Times New Roman"/>
                <a:cs typeface="Times New Roman"/>
              </a:rPr>
              <a:t>ách	</a:t>
            </a:r>
            <a:r>
              <a:rPr sz="2600" b="1" spc="5" dirty="0">
                <a:latin typeface="Times New Roman"/>
                <a:cs typeface="Times New Roman"/>
              </a:rPr>
              <a:t>v</a:t>
            </a:r>
            <a:r>
              <a:rPr sz="2600" b="1" dirty="0">
                <a:latin typeface="Times New Roman"/>
                <a:cs typeface="Times New Roman"/>
              </a:rPr>
              <a:t>à	</a:t>
            </a:r>
            <a:r>
              <a:rPr sz="2600" b="1" spc="-20" dirty="0">
                <a:latin typeface="Times New Roman"/>
                <a:cs typeface="Times New Roman"/>
              </a:rPr>
              <a:t>l</a:t>
            </a:r>
            <a:r>
              <a:rPr sz="2600" b="1" dirty="0">
                <a:latin typeface="Times New Roman"/>
                <a:cs typeface="Times New Roman"/>
              </a:rPr>
              <a:t>o</a:t>
            </a:r>
            <a:r>
              <a:rPr sz="2600" b="1" spc="10" dirty="0">
                <a:latin typeface="Times New Roman"/>
                <a:cs typeface="Times New Roman"/>
              </a:rPr>
              <a:t>ạ</a:t>
            </a:r>
            <a:r>
              <a:rPr sz="2600" b="1" dirty="0">
                <a:latin typeface="Times New Roman"/>
                <a:cs typeface="Times New Roman"/>
              </a:rPr>
              <a:t>i	</a:t>
            </a:r>
            <a:r>
              <a:rPr sz="2600" b="1" spc="-10" dirty="0">
                <a:latin typeface="Times New Roman"/>
                <a:cs typeface="Times New Roman"/>
              </a:rPr>
              <a:t>b</a:t>
            </a:r>
            <a:r>
              <a:rPr sz="2600" b="1" dirty="0">
                <a:latin typeface="Times New Roman"/>
                <a:cs typeface="Times New Roman"/>
              </a:rPr>
              <a:t>ỏ	</a:t>
            </a:r>
            <a:r>
              <a:rPr sz="2600" b="1" spc="-5" dirty="0">
                <a:latin typeface="Times New Roman"/>
                <a:cs typeface="Times New Roman"/>
              </a:rPr>
              <a:t>n</a:t>
            </a:r>
            <a:r>
              <a:rPr sz="2600" b="1" dirty="0">
                <a:latin typeface="Times New Roman"/>
                <a:cs typeface="Times New Roman"/>
              </a:rPr>
              <a:t>h</a:t>
            </a:r>
            <a:r>
              <a:rPr sz="2600" b="1" spc="-5" dirty="0">
                <a:latin typeface="Times New Roman"/>
                <a:cs typeface="Times New Roman"/>
              </a:rPr>
              <a:t>ữ</a:t>
            </a:r>
            <a:r>
              <a:rPr sz="2600" b="1" spc="-15" dirty="0">
                <a:latin typeface="Times New Roman"/>
                <a:cs typeface="Times New Roman"/>
              </a:rPr>
              <a:t>n</a:t>
            </a:r>
            <a:r>
              <a:rPr sz="2600" b="1" dirty="0">
                <a:latin typeface="Times New Roman"/>
                <a:cs typeface="Times New Roman"/>
              </a:rPr>
              <a:t>g  </a:t>
            </a:r>
            <a:r>
              <a:rPr sz="2600" b="1" spc="-5" dirty="0">
                <a:latin typeface="Times New Roman"/>
                <a:cs typeface="Times New Roman"/>
              </a:rPr>
              <a:t>biến </a:t>
            </a:r>
            <a:r>
              <a:rPr sz="2600" b="1" dirty="0">
                <a:latin typeface="Times New Roman"/>
                <a:cs typeface="Times New Roman"/>
              </a:rPr>
              <a:t>đổi không cần thiết cho mắt người dễ dàng</a:t>
            </a:r>
            <a:r>
              <a:rPr sz="2600" b="1" spc="-9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hơn</a:t>
            </a:r>
            <a:endParaRPr sz="2600">
              <a:latin typeface="Times New Roman"/>
              <a:cs typeface="Times New Roman"/>
            </a:endParaRPr>
          </a:p>
          <a:p>
            <a:pPr marL="584200" marR="101600" lvl="1" indent="-114300">
              <a:lnSpc>
                <a:spcPct val="100000"/>
              </a:lnSpc>
              <a:spcBef>
                <a:spcPts val="630"/>
              </a:spcBef>
              <a:buSzPct val="96153"/>
              <a:buFont typeface="Wingdings"/>
              <a:buChar char=""/>
              <a:tabLst>
                <a:tab pos="733425" algn="l"/>
              </a:tabLst>
            </a:pPr>
            <a:r>
              <a:rPr sz="2600" b="1" dirty="0">
                <a:latin typeface="Times New Roman"/>
                <a:cs typeface="Times New Roman"/>
              </a:rPr>
              <a:t>Mắt người thường </a:t>
            </a:r>
            <a:r>
              <a:rPr sz="2600" b="1" spc="-5" dirty="0">
                <a:latin typeface="Times New Roman"/>
                <a:cs typeface="Times New Roman"/>
              </a:rPr>
              <a:t>không </a:t>
            </a:r>
            <a:r>
              <a:rPr sz="2600" b="1" dirty="0">
                <a:latin typeface="Times New Roman"/>
                <a:cs typeface="Times New Roman"/>
              </a:rPr>
              <a:t>tốt trong nhận </a:t>
            </a:r>
            <a:r>
              <a:rPr sz="2600" b="1" spc="-5" dirty="0">
                <a:latin typeface="Times New Roman"/>
                <a:cs typeface="Times New Roman"/>
              </a:rPr>
              <a:t>biết </a:t>
            </a:r>
            <a:r>
              <a:rPr sz="2600" b="1" dirty="0">
                <a:latin typeface="Times New Roman"/>
                <a:cs typeface="Times New Roman"/>
              </a:rPr>
              <a:t>thay đổi</a:t>
            </a:r>
            <a:r>
              <a:rPr sz="2600" b="1" spc="-12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có  </a:t>
            </a:r>
            <a:r>
              <a:rPr sz="2600" b="1" dirty="0">
                <a:latin typeface="Times New Roman"/>
                <a:cs typeface="Times New Roman"/>
              </a:rPr>
              <a:t>tần </a:t>
            </a:r>
            <a:r>
              <a:rPr sz="2600" b="1" spc="-5" dirty="0">
                <a:latin typeface="Times New Roman"/>
                <a:cs typeface="Times New Roman"/>
              </a:rPr>
              <a:t>số </a:t>
            </a:r>
            <a:r>
              <a:rPr sz="2600" b="1" dirty="0">
                <a:latin typeface="Times New Roman"/>
                <a:cs typeface="Times New Roman"/>
              </a:rPr>
              <a:t>lớn (nên ta có thể tách và loại những thay đổi</a:t>
            </a:r>
            <a:r>
              <a:rPr sz="2600" b="1" spc="-5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này)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123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859281"/>
            <a:ext cx="2237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Biến </a:t>
            </a:r>
            <a:r>
              <a:rPr sz="2800" dirty="0"/>
              <a:t>đổi</a:t>
            </a:r>
            <a:r>
              <a:rPr sz="2800" spc="-65" dirty="0"/>
              <a:t> </a:t>
            </a:r>
            <a:r>
              <a:rPr sz="2800" spc="-5" dirty="0"/>
              <a:t>Cosin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459740" y="1371346"/>
            <a:ext cx="7108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Times New Roman"/>
                <a:cs typeface="Times New Roman"/>
              </a:rPr>
              <a:t>Với </a:t>
            </a:r>
            <a:r>
              <a:rPr sz="2800" b="1" spc="-5" dirty="0">
                <a:latin typeface="Times New Roman"/>
                <a:cs typeface="Times New Roman"/>
              </a:rPr>
              <a:t>mỗi </a:t>
            </a:r>
            <a:r>
              <a:rPr sz="2800" b="1" spc="-10" dirty="0">
                <a:latin typeface="Times New Roman"/>
                <a:cs typeface="Times New Roman"/>
              </a:rPr>
              <a:t>khối </a:t>
            </a:r>
            <a:r>
              <a:rPr sz="2800" b="1" spc="-5" dirty="0">
                <a:latin typeface="Times New Roman"/>
                <a:cs typeface="Times New Roman"/>
              </a:rPr>
              <a:t>NxN ta sẽ </a:t>
            </a:r>
            <a:r>
              <a:rPr sz="2800" b="1" dirty="0">
                <a:latin typeface="Times New Roman"/>
                <a:cs typeface="Times New Roman"/>
              </a:rPr>
              <a:t>tính </a:t>
            </a: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dirty="0">
                <a:latin typeface="Times New Roman"/>
                <a:cs typeface="Times New Roman"/>
              </a:rPr>
              <a:t>hệ </a:t>
            </a:r>
            <a:r>
              <a:rPr sz="2800" b="1" spc="-5" dirty="0">
                <a:latin typeface="Times New Roman"/>
                <a:cs typeface="Times New Roman"/>
              </a:rPr>
              <a:t>số </a:t>
            </a:r>
            <a:r>
              <a:rPr sz="2800" b="1" dirty="0">
                <a:latin typeface="Times New Roman"/>
                <a:cs typeface="Times New Roman"/>
              </a:rPr>
              <a:t>như</a:t>
            </a:r>
            <a:r>
              <a:rPr sz="2800" b="1" spc="6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56849" y="2622850"/>
            <a:ext cx="6729730" cy="361315"/>
            <a:chOff x="1856849" y="2622850"/>
            <a:chExt cx="6729730" cy="361315"/>
          </a:xfrm>
        </p:grpSpPr>
        <p:sp>
          <p:nvSpPr>
            <p:cNvPr id="7" name="object 7"/>
            <p:cNvSpPr/>
            <p:nvPr/>
          </p:nvSpPr>
          <p:spPr>
            <a:xfrm>
              <a:off x="1926140" y="2865176"/>
              <a:ext cx="38100" cy="22225"/>
            </a:xfrm>
            <a:custGeom>
              <a:avLst/>
              <a:gdLst/>
              <a:ahLst/>
              <a:cxnLst/>
              <a:rect l="l" t="t" r="r" b="b"/>
              <a:pathLst>
                <a:path w="38100" h="22225">
                  <a:moveTo>
                    <a:pt x="0" y="21610"/>
                  </a:moveTo>
                  <a:lnTo>
                    <a:pt x="37774" y="0"/>
                  </a:lnTo>
                </a:path>
              </a:pathLst>
            </a:custGeom>
            <a:ln w="123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63915" y="2871015"/>
              <a:ext cx="54610" cy="100965"/>
            </a:xfrm>
            <a:custGeom>
              <a:avLst/>
              <a:gdLst/>
              <a:ahLst/>
              <a:cxnLst/>
              <a:rect l="l" t="t" r="r" b="b"/>
              <a:pathLst>
                <a:path w="54610" h="100964">
                  <a:moveTo>
                    <a:pt x="0" y="0"/>
                  </a:moveTo>
                  <a:lnTo>
                    <a:pt x="54560" y="100466"/>
                  </a:lnTo>
                </a:path>
              </a:pathLst>
            </a:custGeom>
            <a:ln w="24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63199" y="2629200"/>
              <a:ext cx="6717030" cy="342900"/>
            </a:xfrm>
            <a:custGeom>
              <a:avLst/>
              <a:gdLst/>
              <a:ahLst/>
              <a:cxnLst/>
              <a:rect l="l" t="t" r="r" b="b"/>
              <a:pathLst>
                <a:path w="6717030" h="342900">
                  <a:moveTo>
                    <a:pt x="161863" y="342282"/>
                  </a:moveTo>
                  <a:lnTo>
                    <a:pt x="233825" y="43215"/>
                  </a:lnTo>
                </a:path>
                <a:path w="6717030" h="342900">
                  <a:moveTo>
                    <a:pt x="233825" y="43215"/>
                  </a:moveTo>
                  <a:lnTo>
                    <a:pt x="660727" y="43215"/>
                  </a:lnTo>
                </a:path>
                <a:path w="6717030" h="342900">
                  <a:moveTo>
                    <a:pt x="0" y="0"/>
                  </a:moveTo>
                  <a:lnTo>
                    <a:pt x="718286" y="0"/>
                  </a:lnTo>
                </a:path>
                <a:path w="6717030" h="342900">
                  <a:moveTo>
                    <a:pt x="3118866" y="0"/>
                  </a:moveTo>
                  <a:lnTo>
                    <a:pt x="4501566" y="0"/>
                  </a:lnTo>
                </a:path>
                <a:path w="6717030" h="342900">
                  <a:moveTo>
                    <a:pt x="5269105" y="0"/>
                  </a:moveTo>
                  <a:lnTo>
                    <a:pt x="6716443" y="0"/>
                  </a:lnTo>
                </a:path>
              </a:pathLst>
            </a:custGeom>
            <a:ln w="12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16753" y="2419072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Symbol"/>
                <a:cs typeface="Symbol"/>
              </a:rPr>
              <a:t>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16753" y="2660887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Symbol"/>
                <a:cs typeface="Symbol"/>
              </a:rPr>
              <a:t>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1386" y="2660887"/>
            <a:ext cx="70802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577850" algn="l"/>
              </a:tabLst>
            </a:pPr>
            <a:r>
              <a:rPr sz="2300" spc="35" dirty="0">
                <a:latin typeface="Symbol"/>
                <a:cs typeface="Symbol"/>
              </a:rPr>
              <a:t></a:t>
            </a:r>
            <a:r>
              <a:rPr sz="2300" spc="35" dirty="0">
                <a:latin typeface="Times New Roman"/>
                <a:cs typeface="Times New Roman"/>
              </a:rPr>
              <a:t>	</a:t>
            </a:r>
            <a:r>
              <a:rPr sz="2300" spc="35" dirty="0">
                <a:latin typeface="Symbol"/>
                <a:cs typeface="Symbol"/>
              </a:rPr>
              <a:t>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29197" y="2419072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Symbol"/>
                <a:cs typeface="Symbol"/>
              </a:rPr>
              <a:t>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9197" y="2660887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Symbol"/>
                <a:cs typeface="Symbol"/>
              </a:rPr>
              <a:t>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29197" y="2229233"/>
            <a:ext cx="170180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1571625" algn="l"/>
              </a:tabLst>
            </a:pPr>
            <a:r>
              <a:rPr sz="2300" spc="35" dirty="0">
                <a:latin typeface="Symbol"/>
                <a:cs typeface="Symbol"/>
              </a:rPr>
              <a:t></a:t>
            </a:r>
            <a:r>
              <a:rPr sz="2300" spc="35" dirty="0">
                <a:latin typeface="Times New Roman"/>
                <a:cs typeface="Times New Roman"/>
              </a:rPr>
              <a:t>	</a:t>
            </a:r>
            <a:r>
              <a:rPr sz="2300" spc="35" dirty="0">
                <a:latin typeface="Symbol"/>
                <a:cs typeface="Symbol"/>
              </a:rPr>
              <a:t>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76478" y="2405063"/>
            <a:ext cx="8890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350" spc="-13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84391" y="2405063"/>
            <a:ext cx="10160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350" spc="20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51628" y="2320357"/>
            <a:ext cx="1595755" cy="558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134110" algn="l"/>
                <a:tab pos="1493520" algn="l"/>
              </a:tabLst>
            </a:pPr>
            <a:r>
              <a:rPr sz="3500" spc="60" dirty="0">
                <a:latin typeface="Symbol"/>
                <a:cs typeface="Symbol"/>
              </a:rPr>
              <a:t></a:t>
            </a:r>
            <a:r>
              <a:rPr sz="3500" spc="-350" dirty="0">
                <a:latin typeface="Times New Roman"/>
                <a:cs typeface="Times New Roman"/>
              </a:rPr>
              <a:t> </a:t>
            </a:r>
            <a:r>
              <a:rPr sz="3500" spc="60" dirty="0">
                <a:latin typeface="Symbol"/>
                <a:cs typeface="Symbol"/>
              </a:rPr>
              <a:t></a:t>
            </a:r>
            <a:r>
              <a:rPr sz="3500" dirty="0">
                <a:latin typeface="Times New Roman"/>
                <a:cs typeface="Times New Roman"/>
              </a:rPr>
              <a:t>	</a:t>
            </a:r>
            <a:r>
              <a:rPr sz="1350" spc="20" dirty="0">
                <a:latin typeface="Times New Roman"/>
                <a:cs typeface="Times New Roman"/>
              </a:rPr>
              <a:t>1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spc="20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6022" y="2591382"/>
            <a:ext cx="45656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354330" algn="l"/>
              </a:tabLst>
            </a:pPr>
            <a:r>
              <a:rPr sz="1350" spc="20" dirty="0">
                <a:latin typeface="Times New Roman"/>
                <a:cs typeface="Times New Roman"/>
              </a:rPr>
              <a:t>1	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63622" y="2216972"/>
            <a:ext cx="721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350" i="1" spc="30" dirty="0">
                <a:latin typeface="Times New Roman"/>
                <a:cs typeface="Times New Roman"/>
              </a:rPr>
              <a:t>N </a:t>
            </a:r>
            <a:r>
              <a:rPr sz="1350" spc="-25" dirty="0">
                <a:latin typeface="Symbol"/>
                <a:cs typeface="Symbol"/>
              </a:rPr>
              <a:t></a:t>
            </a:r>
            <a:r>
              <a:rPr sz="1350" spc="-25" dirty="0">
                <a:latin typeface="Times New Roman"/>
                <a:cs typeface="Times New Roman"/>
              </a:rPr>
              <a:t>1 </a:t>
            </a:r>
            <a:r>
              <a:rPr sz="1350" i="1" spc="30" dirty="0">
                <a:latin typeface="Times New Roman"/>
                <a:cs typeface="Times New Roman"/>
              </a:rPr>
              <a:t>N</a:t>
            </a:r>
            <a:r>
              <a:rPr sz="1350" i="1" spc="-140" dirty="0">
                <a:latin typeface="Times New Roman"/>
                <a:cs typeface="Times New Roman"/>
              </a:rPr>
              <a:t> </a:t>
            </a:r>
            <a:r>
              <a:rPr sz="1350" spc="-25" dirty="0">
                <a:latin typeface="Symbol"/>
                <a:cs typeface="Symbol"/>
              </a:rPr>
              <a:t></a:t>
            </a:r>
            <a:r>
              <a:rPr sz="1350" spc="-2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34227" y="2800495"/>
            <a:ext cx="77470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350" i="1" dirty="0">
                <a:latin typeface="Times New Roman"/>
                <a:cs typeface="Times New Roman"/>
              </a:rPr>
              <a:t>n</a:t>
            </a:r>
            <a:r>
              <a:rPr sz="1350" dirty="0">
                <a:latin typeface="Times New Roman"/>
                <a:cs typeface="Times New Roman"/>
              </a:rPr>
              <a:t>1</a:t>
            </a:r>
            <a:r>
              <a:rPr sz="1350" dirty="0">
                <a:latin typeface="Symbol"/>
                <a:cs typeface="Symbol"/>
              </a:rPr>
              <a:t></a:t>
            </a:r>
            <a:r>
              <a:rPr sz="1350" dirty="0">
                <a:latin typeface="Times New Roman"/>
                <a:cs typeface="Times New Roman"/>
              </a:rPr>
              <a:t>0</a:t>
            </a:r>
            <a:r>
              <a:rPr sz="1350" spc="-220" dirty="0">
                <a:latin typeface="Times New Roman"/>
                <a:cs typeface="Times New Roman"/>
              </a:rPr>
              <a:t> </a:t>
            </a:r>
            <a:r>
              <a:rPr sz="1350" i="1" spc="65" dirty="0">
                <a:latin typeface="Times New Roman"/>
                <a:cs typeface="Times New Roman"/>
              </a:rPr>
              <a:t>n</a:t>
            </a:r>
            <a:r>
              <a:rPr sz="1350" spc="65" dirty="0">
                <a:latin typeface="Times New Roman"/>
                <a:cs typeface="Times New Roman"/>
              </a:rPr>
              <a:t>2</a:t>
            </a:r>
            <a:r>
              <a:rPr sz="1350" spc="65" dirty="0">
                <a:latin typeface="Symbol"/>
                <a:cs typeface="Symbol"/>
              </a:rPr>
              <a:t></a:t>
            </a:r>
            <a:r>
              <a:rPr sz="1350" spc="65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61692" y="2625840"/>
            <a:ext cx="38227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160" dirty="0">
                <a:latin typeface="Times New Roman"/>
                <a:cs typeface="Times New Roman"/>
              </a:rPr>
              <a:t>2</a:t>
            </a:r>
            <a:r>
              <a:rPr sz="2300" i="1" spc="60" dirty="0">
                <a:latin typeface="Times New Roman"/>
                <a:cs typeface="Times New Roman"/>
              </a:rPr>
              <a:t>N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01386" y="2394531"/>
            <a:ext cx="70802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450" spc="-22" baseline="-4830" dirty="0">
                <a:latin typeface="Symbol"/>
                <a:cs typeface="Symbol"/>
              </a:rPr>
              <a:t></a:t>
            </a:r>
            <a:r>
              <a:rPr sz="2300" i="1" spc="15" dirty="0">
                <a:latin typeface="Times New Roman"/>
                <a:cs typeface="Times New Roman"/>
              </a:rPr>
              <a:t>C</a:t>
            </a:r>
            <a:r>
              <a:rPr sz="2300" i="1" spc="10" dirty="0">
                <a:latin typeface="Times New Roman"/>
                <a:cs typeface="Times New Roman"/>
              </a:rPr>
              <a:t>o</a:t>
            </a:r>
            <a:r>
              <a:rPr sz="2300" i="1" spc="60" dirty="0">
                <a:latin typeface="Times New Roman"/>
                <a:cs typeface="Times New Roman"/>
              </a:rPr>
              <a:t>s</a:t>
            </a:r>
            <a:r>
              <a:rPr sz="3450" spc="52" baseline="-4830" dirty="0">
                <a:latin typeface="Symbol"/>
                <a:cs typeface="Symbol"/>
              </a:rPr>
              <a:t></a:t>
            </a:r>
            <a:endParaRPr sz="3450" baseline="-483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79258" y="2625840"/>
            <a:ext cx="38163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155" dirty="0">
                <a:latin typeface="Times New Roman"/>
                <a:cs typeface="Times New Roman"/>
              </a:rPr>
              <a:t>2</a:t>
            </a:r>
            <a:r>
              <a:rPr sz="2300" i="1" spc="60" dirty="0">
                <a:latin typeface="Times New Roman"/>
                <a:cs typeface="Times New Roman"/>
              </a:rPr>
              <a:t>N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13072" y="2394531"/>
            <a:ext cx="142557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i="1" spc="55" dirty="0">
                <a:latin typeface="Times New Roman"/>
                <a:cs typeface="Times New Roman"/>
              </a:rPr>
              <a:t>x</a:t>
            </a:r>
            <a:r>
              <a:rPr sz="2300" spc="55" dirty="0">
                <a:latin typeface="Times New Roman"/>
                <a:cs typeface="Times New Roman"/>
              </a:rPr>
              <a:t>(</a:t>
            </a:r>
            <a:r>
              <a:rPr sz="2300" i="1" spc="55" dirty="0">
                <a:latin typeface="Times New Roman"/>
                <a:cs typeface="Times New Roman"/>
              </a:rPr>
              <a:t>n </a:t>
            </a:r>
            <a:r>
              <a:rPr sz="2300" spc="20" dirty="0">
                <a:latin typeface="Times New Roman"/>
                <a:cs typeface="Times New Roman"/>
              </a:rPr>
              <a:t>, </a:t>
            </a:r>
            <a:r>
              <a:rPr sz="2300" i="1" spc="45" dirty="0">
                <a:latin typeface="Times New Roman"/>
                <a:cs typeface="Times New Roman"/>
              </a:rPr>
              <a:t>n</a:t>
            </a:r>
            <a:r>
              <a:rPr sz="2300" i="1" spc="-95" dirty="0">
                <a:latin typeface="Times New Roman"/>
                <a:cs typeface="Times New Roman"/>
              </a:rPr>
              <a:t> </a:t>
            </a:r>
            <a:r>
              <a:rPr sz="2300" spc="15" dirty="0">
                <a:latin typeface="Times New Roman"/>
                <a:cs typeface="Times New Roman"/>
              </a:rPr>
              <a:t>)</a:t>
            </a:r>
            <a:r>
              <a:rPr sz="2300" i="1" spc="15" dirty="0">
                <a:latin typeface="Times New Roman"/>
                <a:cs typeface="Times New Roman"/>
              </a:rPr>
              <a:t>Cos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28675" y="2384750"/>
            <a:ext cx="523875" cy="6419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65"/>
              </a:spcBef>
              <a:tabLst>
                <a:tab pos="318135" algn="l"/>
              </a:tabLst>
            </a:pPr>
            <a:r>
              <a:rPr sz="1350" i="1" spc="40" dirty="0">
                <a:latin typeface="Times New Roman"/>
                <a:cs typeface="Times New Roman"/>
              </a:rPr>
              <a:t>k</a:t>
            </a:r>
            <a:r>
              <a:rPr sz="1350" spc="40" dirty="0">
                <a:latin typeface="Times New Roman"/>
                <a:cs typeface="Times New Roman"/>
              </a:rPr>
              <a:t>1	</a:t>
            </a:r>
            <a:r>
              <a:rPr sz="1350" i="1" spc="20" dirty="0">
                <a:latin typeface="Times New Roman"/>
                <a:cs typeface="Times New Roman"/>
              </a:rPr>
              <a:t>k</a:t>
            </a:r>
            <a:r>
              <a:rPr sz="1350" i="1" spc="-210" dirty="0">
                <a:latin typeface="Times New Roman"/>
                <a:cs typeface="Times New Roman"/>
              </a:rPr>
              <a:t> </a:t>
            </a:r>
            <a:r>
              <a:rPr sz="1350" spc="20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  <a:spcBef>
                <a:spcPts val="300"/>
              </a:spcBef>
            </a:pPr>
            <a:r>
              <a:rPr sz="2300" spc="110" dirty="0">
                <a:latin typeface="Times New Roman"/>
                <a:cs typeface="Times New Roman"/>
              </a:rPr>
              <a:t>2</a:t>
            </a:r>
            <a:r>
              <a:rPr sz="2300" i="1" spc="110" dirty="0">
                <a:latin typeface="Times New Roman"/>
                <a:cs typeface="Times New Roman"/>
              </a:rPr>
              <a:t>N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54036" y="2190760"/>
            <a:ext cx="1818005" cy="4013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5"/>
              </a:spcBef>
            </a:pPr>
            <a:r>
              <a:rPr sz="3450" spc="52" baseline="-3623" dirty="0">
                <a:latin typeface="Symbol"/>
                <a:cs typeface="Symbol"/>
              </a:rPr>
              <a:t></a:t>
            </a:r>
            <a:r>
              <a:rPr sz="3450" spc="52" baseline="-3623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Times New Roman"/>
                <a:cs typeface="Times New Roman"/>
              </a:rPr>
              <a:t>(2</a:t>
            </a:r>
            <a:r>
              <a:rPr sz="2300" i="1" spc="35" dirty="0">
                <a:latin typeface="Times New Roman"/>
                <a:cs typeface="Times New Roman"/>
              </a:rPr>
              <a:t>n</a:t>
            </a:r>
            <a:r>
              <a:rPr sz="2025" spc="52" baseline="-24691" dirty="0">
                <a:latin typeface="Times New Roman"/>
                <a:cs typeface="Times New Roman"/>
              </a:rPr>
              <a:t>2 </a:t>
            </a:r>
            <a:r>
              <a:rPr sz="2300" spc="20" dirty="0">
                <a:latin typeface="Symbol"/>
                <a:cs typeface="Symbol"/>
              </a:rPr>
              <a:t></a:t>
            </a:r>
            <a:r>
              <a:rPr sz="2300" spc="20" dirty="0">
                <a:latin typeface="Times New Roman"/>
                <a:cs typeface="Times New Roman"/>
              </a:rPr>
              <a:t>1)</a:t>
            </a:r>
            <a:r>
              <a:rPr sz="2300" i="1" spc="20" dirty="0">
                <a:latin typeface="Times New Roman"/>
                <a:cs typeface="Times New Roman"/>
              </a:rPr>
              <a:t>k</a:t>
            </a:r>
            <a:r>
              <a:rPr sz="2025" spc="30" baseline="-24691" dirty="0">
                <a:latin typeface="Times New Roman"/>
                <a:cs typeface="Times New Roman"/>
              </a:rPr>
              <a:t>2</a:t>
            </a:r>
            <a:r>
              <a:rPr sz="2450" i="1" spc="20" dirty="0">
                <a:latin typeface="Symbol"/>
                <a:cs typeface="Symbol"/>
              </a:rPr>
              <a:t></a:t>
            </a:r>
            <a:r>
              <a:rPr sz="2450" i="1" spc="-325" dirty="0">
                <a:latin typeface="Times New Roman"/>
                <a:cs typeface="Times New Roman"/>
              </a:rPr>
              <a:t> </a:t>
            </a:r>
            <a:r>
              <a:rPr sz="3450" spc="52" baseline="-3623" dirty="0">
                <a:latin typeface="Symbol"/>
                <a:cs typeface="Symbol"/>
              </a:rPr>
              <a:t></a:t>
            </a:r>
            <a:endParaRPr sz="3450" baseline="-3623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87566" y="2190760"/>
            <a:ext cx="4138295" cy="4013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  <a:tabLst>
                <a:tab pos="2809240" algn="l"/>
                <a:tab pos="3348990" algn="l"/>
              </a:tabLst>
            </a:pPr>
            <a:r>
              <a:rPr sz="2450" i="1" spc="-25" dirty="0">
                <a:latin typeface="Symbol"/>
                <a:cs typeface="Symbol"/>
              </a:rPr>
              <a:t></a:t>
            </a:r>
            <a:r>
              <a:rPr sz="2450" spc="-25" dirty="0">
                <a:latin typeface="Times New Roman"/>
                <a:cs typeface="Times New Roman"/>
              </a:rPr>
              <a:t>	</a:t>
            </a:r>
            <a:r>
              <a:rPr sz="2300" spc="50" dirty="0">
                <a:latin typeface="Times New Roman"/>
                <a:cs typeface="Times New Roman"/>
              </a:rPr>
              <a:t>(2</a:t>
            </a:r>
            <a:r>
              <a:rPr sz="2300" i="1" spc="50" dirty="0">
                <a:latin typeface="Times New Roman"/>
                <a:cs typeface="Times New Roman"/>
              </a:rPr>
              <a:t>n	</a:t>
            </a:r>
            <a:r>
              <a:rPr sz="2300" spc="30" dirty="0">
                <a:latin typeface="Symbol"/>
                <a:cs typeface="Symbol"/>
              </a:rPr>
              <a:t></a:t>
            </a:r>
            <a:r>
              <a:rPr sz="2300" spc="30" dirty="0">
                <a:latin typeface="Times New Roman"/>
                <a:cs typeface="Times New Roman"/>
              </a:rPr>
              <a:t>1)</a:t>
            </a:r>
            <a:r>
              <a:rPr sz="2300" i="1" spc="30" dirty="0">
                <a:latin typeface="Times New Roman"/>
                <a:cs typeface="Times New Roman"/>
              </a:rPr>
              <a:t>k</a:t>
            </a:r>
            <a:r>
              <a:rPr sz="2300" i="1" spc="-190" dirty="0">
                <a:latin typeface="Times New Roman"/>
                <a:cs typeface="Times New Roman"/>
              </a:rPr>
              <a:t> </a:t>
            </a:r>
            <a:r>
              <a:rPr sz="2450" i="1" spc="-35" dirty="0">
                <a:latin typeface="Symbol"/>
                <a:cs typeface="Symbol"/>
              </a:rPr>
              <a:t>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9551" y="2377678"/>
            <a:ext cx="1541780" cy="4013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5"/>
              </a:spcBef>
              <a:tabLst>
                <a:tab pos="960755" algn="l"/>
              </a:tabLst>
            </a:pPr>
            <a:r>
              <a:rPr sz="2300" i="1" spc="55" dirty="0">
                <a:latin typeface="Times New Roman"/>
                <a:cs typeface="Times New Roman"/>
              </a:rPr>
              <a:t>X </a:t>
            </a:r>
            <a:r>
              <a:rPr sz="2300" spc="50" dirty="0">
                <a:latin typeface="Times New Roman"/>
                <a:cs typeface="Times New Roman"/>
              </a:rPr>
              <a:t>(</a:t>
            </a:r>
            <a:r>
              <a:rPr sz="2300" i="1" spc="50" dirty="0">
                <a:latin typeface="Times New Roman"/>
                <a:cs typeface="Times New Roman"/>
              </a:rPr>
              <a:t>k</a:t>
            </a:r>
            <a:r>
              <a:rPr sz="2300" i="1" spc="-135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Times New Roman"/>
                <a:cs typeface="Times New Roman"/>
              </a:rPr>
              <a:t>,</a:t>
            </a:r>
            <a:r>
              <a:rPr sz="2300" spc="-300" dirty="0">
                <a:latin typeface="Times New Roman"/>
                <a:cs typeface="Times New Roman"/>
              </a:rPr>
              <a:t> </a:t>
            </a:r>
            <a:r>
              <a:rPr sz="2300" i="1" spc="40" dirty="0">
                <a:latin typeface="Times New Roman"/>
                <a:cs typeface="Times New Roman"/>
              </a:rPr>
              <a:t>k	</a:t>
            </a:r>
            <a:r>
              <a:rPr sz="2300" spc="30" dirty="0">
                <a:latin typeface="Times New Roman"/>
                <a:cs typeface="Times New Roman"/>
              </a:rPr>
              <a:t>) </a:t>
            </a:r>
            <a:r>
              <a:rPr sz="2300" spc="50" dirty="0">
                <a:latin typeface="Symbol"/>
                <a:cs typeface="Symbol"/>
              </a:rPr>
              <a:t></a:t>
            </a:r>
            <a:r>
              <a:rPr sz="2300" spc="-155" dirty="0">
                <a:latin typeface="Times New Roman"/>
                <a:cs typeface="Times New Roman"/>
              </a:rPr>
              <a:t> </a:t>
            </a:r>
            <a:r>
              <a:rPr sz="3675" i="1" spc="-37" baseline="34013" dirty="0">
                <a:latin typeface="Symbol"/>
                <a:cs typeface="Symbol"/>
              </a:rPr>
              <a:t></a:t>
            </a:r>
            <a:endParaRPr sz="3675" baseline="34013">
              <a:latin typeface="Symbol"/>
              <a:cs typeface="Symbo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2627" y="2205227"/>
            <a:ext cx="8318500" cy="847725"/>
          </a:xfrm>
          <a:custGeom>
            <a:avLst/>
            <a:gdLst/>
            <a:ahLst/>
            <a:cxnLst/>
            <a:rect l="l" t="t" r="r" b="b"/>
            <a:pathLst>
              <a:path w="8318500" h="847725">
                <a:moveTo>
                  <a:pt x="0" y="847344"/>
                </a:moveTo>
                <a:lnTo>
                  <a:pt x="8317992" y="847344"/>
                </a:lnTo>
                <a:lnTo>
                  <a:pt x="8317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2948777" y="4107494"/>
            <a:ext cx="361315" cy="313055"/>
            <a:chOff x="2948777" y="4107494"/>
            <a:chExt cx="361315" cy="313055"/>
          </a:xfrm>
        </p:grpSpPr>
        <p:sp>
          <p:nvSpPr>
            <p:cNvPr id="32" name="object 32"/>
            <p:cNvSpPr/>
            <p:nvPr/>
          </p:nvSpPr>
          <p:spPr>
            <a:xfrm>
              <a:off x="2955127" y="4303395"/>
              <a:ext cx="37465" cy="21590"/>
            </a:xfrm>
            <a:custGeom>
              <a:avLst/>
              <a:gdLst/>
              <a:ahLst/>
              <a:cxnLst/>
              <a:rect l="l" t="t" r="r" b="b"/>
              <a:pathLst>
                <a:path w="37464" h="21589">
                  <a:moveTo>
                    <a:pt x="0" y="21184"/>
                  </a:moveTo>
                  <a:lnTo>
                    <a:pt x="37443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2571" y="4309282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4" h="99060">
                  <a:moveTo>
                    <a:pt x="0" y="0"/>
                  </a:moveTo>
                  <a:lnTo>
                    <a:pt x="54691" y="98877"/>
                  </a:lnTo>
                </a:path>
              </a:pathLst>
            </a:custGeom>
            <a:ln w="24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53791" y="4113844"/>
              <a:ext cx="250190" cy="294640"/>
            </a:xfrm>
            <a:custGeom>
              <a:avLst/>
              <a:gdLst/>
              <a:ahLst/>
              <a:cxnLst/>
              <a:rect l="l" t="t" r="r" b="b"/>
              <a:pathLst>
                <a:path w="250189" h="294639">
                  <a:moveTo>
                    <a:pt x="0" y="294315"/>
                  </a:moveTo>
                  <a:lnTo>
                    <a:pt x="72499" y="0"/>
                  </a:lnTo>
                </a:path>
                <a:path w="250189" h="294639">
                  <a:moveTo>
                    <a:pt x="72499" y="0"/>
                  </a:moveTo>
                  <a:lnTo>
                    <a:pt x="249607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771491" y="4065821"/>
            <a:ext cx="16065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300" spc="20" dirty="0">
                <a:latin typeface="Symbol"/>
                <a:cs typeface="Symbol"/>
              </a:rPr>
              <a:t>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14901" y="3843914"/>
            <a:ext cx="44259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3450" spc="37" baseline="-32608" dirty="0">
                <a:latin typeface="Symbol"/>
                <a:cs typeface="Symbol"/>
              </a:rPr>
              <a:t></a:t>
            </a:r>
            <a:r>
              <a:rPr sz="3450" spc="-157" baseline="-32608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Symbol"/>
                <a:cs typeface="Symbol"/>
              </a:rPr>
              <a:t>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44708" y="4087609"/>
            <a:ext cx="16192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300" spc="20" dirty="0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71491" y="3649658"/>
            <a:ext cx="56959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450" spc="89" baseline="-3623" dirty="0">
                <a:latin typeface="Symbol"/>
                <a:cs typeface="Symbol"/>
              </a:rPr>
              <a:t></a:t>
            </a:r>
            <a:r>
              <a:rPr sz="2300" u="sng" spc="3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00" u="sng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300" u="sng" spc="-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46091" y="4384865"/>
            <a:ext cx="122301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  <a:tabLst>
                <a:tab pos="339725" algn="l"/>
              </a:tabLst>
            </a:pPr>
            <a:r>
              <a:rPr sz="3450" spc="-839" baseline="7246" dirty="0">
                <a:latin typeface="Symbol"/>
                <a:cs typeface="Symbol"/>
              </a:rPr>
              <a:t></a:t>
            </a:r>
            <a:r>
              <a:rPr sz="3450" spc="-839" baseline="-14492" dirty="0">
                <a:latin typeface="Symbol"/>
                <a:cs typeface="Symbol"/>
              </a:rPr>
              <a:t></a:t>
            </a:r>
            <a:r>
              <a:rPr sz="3450" spc="-839" baseline="-14492" dirty="0">
                <a:latin typeface="Times New Roman"/>
                <a:cs typeface="Times New Roman"/>
              </a:rPr>
              <a:t>	</a:t>
            </a:r>
            <a:r>
              <a:rPr sz="2300" spc="-60" dirty="0">
                <a:latin typeface="Times New Roman"/>
                <a:cs typeface="Times New Roman"/>
              </a:rPr>
              <a:t>1,0 </a:t>
            </a:r>
            <a:r>
              <a:rPr sz="2300" spc="25" dirty="0">
                <a:latin typeface="Symbol"/>
                <a:cs typeface="Symbol"/>
              </a:rPr>
              <a:t></a:t>
            </a:r>
            <a:r>
              <a:rPr sz="2300" spc="-170" dirty="0">
                <a:latin typeface="Times New Roman"/>
                <a:cs typeface="Times New Roman"/>
              </a:rPr>
              <a:t> </a:t>
            </a:r>
            <a:r>
              <a:rPr sz="2300" i="1" spc="-20" dirty="0">
                <a:latin typeface="Times New Roman"/>
                <a:cs typeface="Times New Roman"/>
              </a:rPr>
              <a:t>k</a:t>
            </a:r>
            <a:r>
              <a:rPr sz="2025" spc="-30" baseline="-24691" dirty="0">
                <a:latin typeface="Times New Roman"/>
                <a:cs typeface="Times New Roman"/>
              </a:rPr>
              <a:t>1</a:t>
            </a:r>
            <a:endParaRPr sz="2025" baseline="-24691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43969" y="3836265"/>
            <a:ext cx="84518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300" spc="10" dirty="0">
                <a:latin typeface="Times New Roman"/>
                <a:cs typeface="Times New Roman"/>
              </a:rPr>
              <a:t>, </a:t>
            </a:r>
            <a:r>
              <a:rPr sz="2300" i="1" spc="-20" dirty="0">
                <a:latin typeface="Times New Roman"/>
                <a:cs typeface="Times New Roman"/>
              </a:rPr>
              <a:t>k</a:t>
            </a:r>
            <a:r>
              <a:rPr sz="2025" spc="-30" baseline="-24691" dirty="0">
                <a:latin typeface="Times New Roman"/>
                <a:cs typeface="Times New Roman"/>
              </a:rPr>
              <a:t>1 </a:t>
            </a:r>
            <a:r>
              <a:rPr sz="2300" spc="25" dirty="0">
                <a:latin typeface="Symbol"/>
                <a:cs typeface="Symbol"/>
              </a:rPr>
              <a:t></a:t>
            </a:r>
            <a:r>
              <a:rPr sz="2300" spc="-434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Times New Roman"/>
                <a:cs typeface="Times New Roman"/>
              </a:rPr>
              <a:t>0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84155" y="4211823"/>
            <a:ext cx="1847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i="1" spc="65" dirty="0">
                <a:latin typeface="Times New Roman"/>
                <a:cs typeface="Times New Roman"/>
              </a:rPr>
              <a:t>k</a:t>
            </a:r>
            <a:r>
              <a:rPr sz="1350" spc="10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24880" y="3998916"/>
            <a:ext cx="144145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450" i="1" spc="-45" dirty="0">
                <a:latin typeface="Symbol"/>
                <a:cs typeface="Symbol"/>
              </a:rPr>
              <a:t>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089404" y="3653028"/>
            <a:ext cx="2105025" cy="1191895"/>
          </a:xfrm>
          <a:custGeom>
            <a:avLst/>
            <a:gdLst/>
            <a:ahLst/>
            <a:cxnLst/>
            <a:rect l="l" t="t" r="r" b="b"/>
            <a:pathLst>
              <a:path w="2105025" h="1191895">
                <a:moveTo>
                  <a:pt x="0" y="1191768"/>
                </a:moveTo>
                <a:lnTo>
                  <a:pt x="2104644" y="1191768"/>
                </a:lnTo>
                <a:lnTo>
                  <a:pt x="2104644" y="0"/>
                </a:lnTo>
                <a:lnTo>
                  <a:pt x="0" y="0"/>
                </a:lnTo>
                <a:lnTo>
                  <a:pt x="0" y="119176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5840840" y="4107494"/>
            <a:ext cx="361315" cy="313055"/>
            <a:chOff x="5840840" y="4107494"/>
            <a:chExt cx="361315" cy="313055"/>
          </a:xfrm>
        </p:grpSpPr>
        <p:sp>
          <p:nvSpPr>
            <p:cNvPr id="45" name="object 45"/>
            <p:cNvSpPr/>
            <p:nvPr/>
          </p:nvSpPr>
          <p:spPr>
            <a:xfrm>
              <a:off x="5847190" y="4303395"/>
              <a:ext cx="38100" cy="21590"/>
            </a:xfrm>
            <a:custGeom>
              <a:avLst/>
              <a:gdLst/>
              <a:ahLst/>
              <a:cxnLst/>
              <a:rect l="l" t="t" r="r" b="b"/>
              <a:pathLst>
                <a:path w="38100" h="21589">
                  <a:moveTo>
                    <a:pt x="0" y="21184"/>
                  </a:moveTo>
                  <a:lnTo>
                    <a:pt x="38028" y="0"/>
                  </a:lnTo>
                </a:path>
              </a:pathLst>
            </a:custGeom>
            <a:ln w="12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85219" y="4309282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60">
                  <a:moveTo>
                    <a:pt x="0" y="0"/>
                  </a:moveTo>
                  <a:lnTo>
                    <a:pt x="54692" y="98877"/>
                  </a:lnTo>
                </a:path>
              </a:pathLst>
            </a:custGeom>
            <a:ln w="24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45855" y="4113844"/>
              <a:ext cx="250190" cy="294640"/>
            </a:xfrm>
            <a:custGeom>
              <a:avLst/>
              <a:gdLst/>
              <a:ahLst/>
              <a:cxnLst/>
              <a:rect l="l" t="t" r="r" b="b"/>
              <a:pathLst>
                <a:path w="250189" h="294639">
                  <a:moveTo>
                    <a:pt x="0" y="294315"/>
                  </a:moveTo>
                  <a:lnTo>
                    <a:pt x="72500" y="0"/>
                  </a:lnTo>
                </a:path>
                <a:path w="250189" h="294639">
                  <a:moveTo>
                    <a:pt x="72500" y="0"/>
                  </a:moveTo>
                  <a:lnTo>
                    <a:pt x="249611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664135" y="4065821"/>
            <a:ext cx="16065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300" spc="20" dirty="0">
                <a:latin typeface="Symbol"/>
                <a:cs typeface="Symbol"/>
              </a:rPr>
              <a:t>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07541" y="3843914"/>
            <a:ext cx="44259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3450" spc="37" baseline="-32608" dirty="0">
                <a:latin typeface="Symbol"/>
                <a:cs typeface="Symbol"/>
              </a:rPr>
              <a:t></a:t>
            </a:r>
            <a:r>
              <a:rPr sz="3450" spc="-157" baseline="-32608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Symbol"/>
                <a:cs typeface="Symbol"/>
              </a:rPr>
              <a:t>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36774" y="4087609"/>
            <a:ext cx="16192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300" spc="20" dirty="0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64135" y="3649658"/>
            <a:ext cx="56959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450" spc="89" baseline="-3623" dirty="0">
                <a:latin typeface="Symbol"/>
                <a:cs typeface="Symbol"/>
              </a:rPr>
              <a:t></a:t>
            </a:r>
            <a:r>
              <a:rPr sz="2300" u="sng" spc="3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00" u="sng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300" u="sng" spc="-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38735" y="4384865"/>
            <a:ext cx="124142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  <a:tabLst>
                <a:tab pos="339725" algn="l"/>
              </a:tabLst>
            </a:pPr>
            <a:r>
              <a:rPr sz="3450" spc="-839" baseline="7246" dirty="0">
                <a:latin typeface="Symbol"/>
                <a:cs typeface="Symbol"/>
              </a:rPr>
              <a:t></a:t>
            </a:r>
            <a:r>
              <a:rPr sz="3450" spc="-839" baseline="-14492" dirty="0">
                <a:latin typeface="Symbol"/>
                <a:cs typeface="Symbol"/>
              </a:rPr>
              <a:t></a:t>
            </a:r>
            <a:r>
              <a:rPr sz="3450" spc="-839" baseline="-14492" dirty="0">
                <a:latin typeface="Times New Roman"/>
                <a:cs typeface="Times New Roman"/>
              </a:rPr>
              <a:t>	</a:t>
            </a:r>
            <a:r>
              <a:rPr sz="2300" spc="-60" dirty="0">
                <a:latin typeface="Times New Roman"/>
                <a:cs typeface="Times New Roman"/>
              </a:rPr>
              <a:t>1,0 </a:t>
            </a:r>
            <a:r>
              <a:rPr sz="2300" spc="25" dirty="0">
                <a:latin typeface="Symbol"/>
                <a:cs typeface="Symbol"/>
              </a:rPr>
              <a:t></a:t>
            </a:r>
            <a:r>
              <a:rPr sz="2300" spc="-165" dirty="0">
                <a:latin typeface="Times New Roman"/>
                <a:cs typeface="Times New Roman"/>
              </a:rPr>
              <a:t> </a:t>
            </a:r>
            <a:r>
              <a:rPr sz="2300" i="1" spc="50" dirty="0">
                <a:latin typeface="Times New Roman"/>
                <a:cs typeface="Times New Roman"/>
              </a:rPr>
              <a:t>k</a:t>
            </a:r>
            <a:r>
              <a:rPr sz="2025" spc="75" baseline="-24691" dirty="0">
                <a:latin typeface="Times New Roman"/>
                <a:cs typeface="Times New Roman"/>
              </a:rPr>
              <a:t>2</a:t>
            </a:r>
            <a:endParaRPr sz="2025" baseline="-24691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236623" y="3836265"/>
            <a:ext cx="87693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300" spc="10" dirty="0">
                <a:latin typeface="Times New Roman"/>
                <a:cs typeface="Times New Roman"/>
              </a:rPr>
              <a:t>, </a:t>
            </a:r>
            <a:r>
              <a:rPr sz="2300" i="1" spc="55" dirty="0">
                <a:latin typeface="Times New Roman"/>
                <a:cs typeface="Times New Roman"/>
              </a:rPr>
              <a:t>k</a:t>
            </a:r>
            <a:r>
              <a:rPr sz="2025" spc="82" baseline="-24691" dirty="0">
                <a:latin typeface="Times New Roman"/>
                <a:cs typeface="Times New Roman"/>
              </a:rPr>
              <a:t>2 </a:t>
            </a:r>
            <a:r>
              <a:rPr sz="2300" spc="25" dirty="0">
                <a:latin typeface="Symbol"/>
                <a:cs typeface="Symbol"/>
              </a:rPr>
              <a:t></a:t>
            </a:r>
            <a:r>
              <a:rPr sz="2300" spc="-95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Times New Roman"/>
                <a:cs typeface="Times New Roman"/>
              </a:rPr>
              <a:t>0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44706" y="4211823"/>
            <a:ext cx="20383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i="1" spc="5" dirty="0">
                <a:latin typeface="Times New Roman"/>
                <a:cs typeface="Times New Roman"/>
              </a:rPr>
              <a:t>k</a:t>
            </a:r>
            <a:r>
              <a:rPr sz="1350" i="1" spc="-195" dirty="0">
                <a:latin typeface="Times New Roman"/>
                <a:cs typeface="Times New Roman"/>
              </a:rPr>
              <a:t> </a:t>
            </a:r>
            <a:r>
              <a:rPr sz="1350" spc="10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85429" y="3998915"/>
            <a:ext cx="144145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450" i="1" spc="-45" dirty="0">
                <a:latin typeface="Symbol"/>
                <a:cs typeface="Symbol"/>
              </a:rPr>
              <a:t>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949952" y="3653028"/>
            <a:ext cx="2178050" cy="1191895"/>
          </a:xfrm>
          <a:custGeom>
            <a:avLst/>
            <a:gdLst/>
            <a:ahLst/>
            <a:cxnLst/>
            <a:rect l="l" t="t" r="r" b="b"/>
            <a:pathLst>
              <a:path w="2178050" h="1191895">
                <a:moveTo>
                  <a:pt x="0" y="1191768"/>
                </a:moveTo>
                <a:lnTo>
                  <a:pt x="2177796" y="1191768"/>
                </a:lnTo>
                <a:lnTo>
                  <a:pt x="2177796" y="0"/>
                </a:lnTo>
                <a:lnTo>
                  <a:pt x="0" y="0"/>
                </a:lnTo>
                <a:lnTo>
                  <a:pt x="0" y="119176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124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6234"/>
            <a:ext cx="8301990" cy="518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Sau khi biến đổi thì </a:t>
            </a:r>
            <a:r>
              <a:rPr sz="3600" b="1" dirty="0">
                <a:latin typeface="Times New Roman"/>
                <a:cs typeface="Times New Roman"/>
              </a:rPr>
              <a:t>ta </a:t>
            </a:r>
            <a:r>
              <a:rPr sz="3600" b="1" spc="-5" dirty="0">
                <a:latin typeface="Times New Roman"/>
                <a:cs typeface="Times New Roman"/>
              </a:rPr>
              <a:t>thu </a:t>
            </a:r>
            <a:r>
              <a:rPr sz="3600" b="1" dirty="0">
                <a:latin typeface="Times New Roman"/>
                <a:cs typeface="Times New Roman"/>
              </a:rPr>
              <a:t>lại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một  </a:t>
            </a:r>
            <a:r>
              <a:rPr sz="3600" b="1" spc="-5" dirty="0">
                <a:latin typeface="Times New Roman"/>
                <a:cs typeface="Times New Roman"/>
              </a:rPr>
              <a:t>ma </a:t>
            </a:r>
            <a:r>
              <a:rPr sz="3600" b="1" dirty="0">
                <a:latin typeface="Times New Roman"/>
                <a:cs typeface="Times New Roman"/>
              </a:rPr>
              <a:t>trận NxN tương </a:t>
            </a:r>
            <a:r>
              <a:rPr sz="3600" b="1" spc="-5" dirty="0">
                <a:latin typeface="Times New Roman"/>
                <a:cs typeface="Times New Roman"/>
              </a:rPr>
              <a:t>ứng </a:t>
            </a:r>
            <a:r>
              <a:rPr sz="3600" b="1" spc="-10" dirty="0">
                <a:latin typeface="Times New Roman"/>
                <a:cs typeface="Times New Roman"/>
              </a:rPr>
              <a:t>với </a:t>
            </a:r>
            <a:r>
              <a:rPr sz="3600" b="1" dirty="0">
                <a:latin typeface="Times New Roman"/>
                <a:cs typeface="Times New Roman"/>
              </a:rPr>
              <a:t>các hệ số  của các tần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số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Các </a:t>
            </a:r>
            <a:r>
              <a:rPr sz="3600" b="1" dirty="0">
                <a:latin typeface="Times New Roman"/>
                <a:cs typeface="Times New Roman"/>
              </a:rPr>
              <a:t>hệ số này </a:t>
            </a:r>
            <a:r>
              <a:rPr sz="3600" b="1" spc="-5" dirty="0">
                <a:latin typeface="Times New Roman"/>
                <a:cs typeface="Times New Roman"/>
              </a:rPr>
              <a:t>quyết định </a:t>
            </a:r>
            <a:r>
              <a:rPr sz="3600" b="1" dirty="0">
                <a:latin typeface="Times New Roman"/>
                <a:cs typeface="Times New Roman"/>
              </a:rPr>
              <a:t>mức độ </a:t>
            </a:r>
            <a:r>
              <a:rPr sz="3600" b="1" spc="-5" dirty="0">
                <a:latin typeface="Times New Roman"/>
                <a:cs typeface="Times New Roman"/>
              </a:rPr>
              <a:t>đóng  </a:t>
            </a:r>
            <a:r>
              <a:rPr sz="3600" b="1" dirty="0">
                <a:latin typeface="Times New Roman"/>
                <a:cs typeface="Times New Roman"/>
              </a:rPr>
              <a:t>góp </a:t>
            </a:r>
            <a:r>
              <a:rPr sz="3600" b="1" spc="-5" dirty="0">
                <a:latin typeface="Times New Roman"/>
                <a:cs typeface="Times New Roman"/>
              </a:rPr>
              <a:t>của </a:t>
            </a:r>
            <a:r>
              <a:rPr sz="3600" b="1" dirty="0">
                <a:latin typeface="Times New Roman"/>
                <a:cs typeface="Times New Roman"/>
              </a:rPr>
              <a:t>các </a:t>
            </a:r>
            <a:r>
              <a:rPr sz="3600" b="1" spc="-5" dirty="0">
                <a:latin typeface="Times New Roman"/>
                <a:cs typeface="Times New Roman"/>
              </a:rPr>
              <a:t>sóng có </a:t>
            </a:r>
            <a:r>
              <a:rPr sz="3600" b="1" dirty="0">
                <a:latin typeface="Times New Roman"/>
                <a:cs typeface="Times New Roman"/>
              </a:rPr>
              <a:t>tần số tương </a:t>
            </a:r>
            <a:r>
              <a:rPr sz="3600" b="1" spc="-5" dirty="0">
                <a:latin typeface="Times New Roman"/>
                <a:cs typeface="Times New Roman"/>
              </a:rPr>
              <a:t>ứng  </a:t>
            </a:r>
            <a:r>
              <a:rPr sz="3600" b="1" dirty="0">
                <a:latin typeface="Times New Roman"/>
                <a:cs typeface="Times New Roman"/>
              </a:rPr>
              <a:t>vào </a:t>
            </a:r>
            <a:r>
              <a:rPr sz="3600" b="1" spc="-5" dirty="0">
                <a:latin typeface="Times New Roman"/>
                <a:cs typeface="Times New Roman"/>
              </a:rPr>
              <a:t>bức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hoàn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chỉnh.</a:t>
            </a:r>
            <a:endParaRPr sz="3600">
              <a:latin typeface="Times New Roman"/>
              <a:cs typeface="Times New Roman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Biển đổi </a:t>
            </a:r>
            <a:r>
              <a:rPr sz="3600" b="1" dirty="0">
                <a:latin typeface="Times New Roman"/>
                <a:cs typeface="Times New Roman"/>
              </a:rPr>
              <a:t>Cosin </a:t>
            </a:r>
            <a:r>
              <a:rPr sz="3600" b="1" spc="-5" dirty="0">
                <a:latin typeface="Times New Roman"/>
                <a:cs typeface="Times New Roman"/>
              </a:rPr>
              <a:t>là biến đổi </a:t>
            </a:r>
            <a:r>
              <a:rPr sz="3600" b="1" spc="-10" dirty="0">
                <a:latin typeface="Times New Roman"/>
                <a:cs typeface="Times New Roman"/>
              </a:rPr>
              <a:t>có </a:t>
            </a:r>
            <a:r>
              <a:rPr sz="3600" b="1" spc="-5" dirty="0">
                <a:latin typeface="Times New Roman"/>
                <a:cs typeface="Times New Roman"/>
              </a:rPr>
              <a:t>bảo toàn  nến </a:t>
            </a:r>
            <a:r>
              <a:rPr sz="3600" b="1" dirty="0">
                <a:latin typeface="Times New Roman"/>
                <a:cs typeface="Times New Roman"/>
              </a:rPr>
              <a:t>tất </a:t>
            </a:r>
            <a:r>
              <a:rPr sz="3600" b="1" spc="-5" dirty="0">
                <a:latin typeface="Times New Roman"/>
                <a:cs typeface="Times New Roman"/>
              </a:rPr>
              <a:t>cả </a:t>
            </a:r>
            <a:r>
              <a:rPr sz="3600" b="1" dirty="0">
                <a:latin typeface="Times New Roman"/>
                <a:cs typeface="Times New Roman"/>
              </a:rPr>
              <a:t>các hệ số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sử dụng </a:t>
            </a:r>
            <a:r>
              <a:rPr sz="3600" b="1" spc="-5" dirty="0">
                <a:latin typeface="Times New Roman"/>
                <a:cs typeface="Times New Roman"/>
              </a:rPr>
              <a:t>để </a:t>
            </a:r>
            <a:r>
              <a:rPr sz="3600" b="1" dirty="0">
                <a:latin typeface="Times New Roman"/>
                <a:cs typeface="Times New Roman"/>
              </a:rPr>
              <a:t>tái  tạo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ảnh.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125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140" y="594483"/>
            <a:ext cx="8683625" cy="49637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2.3.1. Mô hình</a:t>
            </a:r>
            <a:r>
              <a:rPr sz="36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Raster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  <a:tab pos="1412875" algn="l"/>
                <a:tab pos="2016760" algn="l"/>
                <a:tab pos="3154045" algn="l"/>
                <a:tab pos="4240530" algn="l"/>
                <a:tab pos="5327650" algn="l"/>
                <a:tab pos="6312535" algn="l"/>
                <a:tab pos="7677784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Đâ</a:t>
            </a:r>
            <a:r>
              <a:rPr sz="3600" b="1" dirty="0">
                <a:latin typeface="Times New Roman"/>
                <a:cs typeface="Times New Roman"/>
              </a:rPr>
              <a:t>y	</a:t>
            </a:r>
            <a:r>
              <a:rPr sz="3600" b="1" spc="-10" dirty="0">
                <a:latin typeface="Times New Roman"/>
                <a:cs typeface="Times New Roman"/>
              </a:rPr>
              <a:t>l</a:t>
            </a:r>
            <a:r>
              <a:rPr sz="3600" b="1" dirty="0">
                <a:latin typeface="Times New Roman"/>
                <a:cs typeface="Times New Roman"/>
              </a:rPr>
              <a:t>à	cách	</a:t>
            </a:r>
            <a:r>
              <a:rPr sz="3600" b="1" spc="-5" dirty="0">
                <a:latin typeface="Times New Roman"/>
                <a:cs typeface="Times New Roman"/>
              </a:rPr>
              <a:t>biể</a:t>
            </a:r>
            <a:r>
              <a:rPr sz="3600" b="1" dirty="0">
                <a:latin typeface="Times New Roman"/>
                <a:cs typeface="Times New Roman"/>
              </a:rPr>
              <a:t>u	</a:t>
            </a:r>
            <a:r>
              <a:rPr sz="3600" b="1" spc="-5" dirty="0">
                <a:latin typeface="Times New Roman"/>
                <a:cs typeface="Times New Roman"/>
              </a:rPr>
              <a:t>diễ</a:t>
            </a:r>
            <a:r>
              <a:rPr sz="3600" b="1" dirty="0">
                <a:latin typeface="Times New Roman"/>
                <a:cs typeface="Times New Roman"/>
              </a:rPr>
              <a:t>n	ảnh	thông	dụng  </a:t>
            </a:r>
            <a:r>
              <a:rPr sz="3600" b="1" spc="-5" dirty="0">
                <a:latin typeface="Times New Roman"/>
                <a:cs typeface="Times New Roman"/>
              </a:rPr>
              <a:t>nhất hiện </a:t>
            </a:r>
            <a:r>
              <a:rPr sz="3600" b="1" dirty="0">
                <a:latin typeface="Times New Roman"/>
                <a:cs typeface="Times New Roman"/>
              </a:rPr>
              <a:t>nay.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  <a:tab pos="1426845" algn="l"/>
                <a:tab pos="2620645" algn="l"/>
                <a:tab pos="3669029" algn="l"/>
                <a:tab pos="4718050" algn="l"/>
                <a:tab pos="5836920" algn="l"/>
                <a:tab pos="7011670" algn="l"/>
                <a:tab pos="7832090" algn="l"/>
              </a:tabLst>
            </a:pPr>
            <a:r>
              <a:rPr sz="3600" b="1" spc="5" dirty="0">
                <a:latin typeface="Times New Roman"/>
                <a:cs typeface="Times New Roman"/>
              </a:rPr>
              <a:t>Ả</a:t>
            </a:r>
            <a:r>
              <a:rPr sz="3600" b="1" spc="-5" dirty="0">
                <a:latin typeface="Times New Roman"/>
                <a:cs typeface="Times New Roman"/>
              </a:rPr>
              <a:t>nh</a:t>
            </a:r>
            <a:r>
              <a:rPr sz="3600" b="1" dirty="0">
                <a:latin typeface="Times New Roman"/>
                <a:cs typeface="Times New Roman"/>
              </a:rPr>
              <a:t>	</a:t>
            </a:r>
            <a:r>
              <a:rPr sz="3600" b="1" spc="-5" dirty="0">
                <a:latin typeface="Times New Roman"/>
                <a:cs typeface="Times New Roman"/>
              </a:rPr>
              <a:t>đư</a:t>
            </a:r>
            <a:r>
              <a:rPr sz="3600" b="1" spc="-15" dirty="0">
                <a:latin typeface="Times New Roman"/>
                <a:cs typeface="Times New Roman"/>
              </a:rPr>
              <a:t>ợ</a:t>
            </a:r>
            <a:r>
              <a:rPr sz="3600" b="1" dirty="0">
                <a:latin typeface="Times New Roman"/>
                <a:cs typeface="Times New Roman"/>
              </a:rPr>
              <a:t>c	</a:t>
            </a:r>
            <a:r>
              <a:rPr sz="3600" b="1" spc="-5" dirty="0">
                <a:latin typeface="Times New Roman"/>
                <a:cs typeface="Times New Roman"/>
              </a:rPr>
              <a:t>biể</a:t>
            </a:r>
            <a:r>
              <a:rPr sz="3600" b="1" dirty="0">
                <a:latin typeface="Times New Roman"/>
                <a:cs typeface="Times New Roman"/>
              </a:rPr>
              <a:t>u	</a:t>
            </a:r>
            <a:r>
              <a:rPr sz="3600" b="1" spc="-5" dirty="0">
                <a:latin typeface="Times New Roman"/>
                <a:cs typeface="Times New Roman"/>
              </a:rPr>
              <a:t>diễ</a:t>
            </a:r>
            <a:r>
              <a:rPr sz="3600" b="1" dirty="0">
                <a:latin typeface="Times New Roman"/>
                <a:cs typeface="Times New Roman"/>
              </a:rPr>
              <a:t>n	</a:t>
            </a:r>
            <a:r>
              <a:rPr sz="3600" b="1" spc="-5" dirty="0">
                <a:latin typeface="Times New Roman"/>
                <a:cs typeface="Times New Roman"/>
              </a:rPr>
              <a:t>dướ</a:t>
            </a:r>
            <a:r>
              <a:rPr sz="3600" b="1" dirty="0">
                <a:latin typeface="Times New Roman"/>
                <a:cs typeface="Times New Roman"/>
              </a:rPr>
              <a:t>i	</a:t>
            </a:r>
            <a:r>
              <a:rPr sz="3600" b="1" spc="-5" dirty="0">
                <a:latin typeface="Times New Roman"/>
                <a:cs typeface="Times New Roman"/>
              </a:rPr>
              <a:t>dạn</a:t>
            </a:r>
            <a:r>
              <a:rPr sz="3600" b="1" dirty="0">
                <a:latin typeface="Times New Roman"/>
                <a:cs typeface="Times New Roman"/>
              </a:rPr>
              <a:t>g	ma	trận  các </a:t>
            </a:r>
            <a:r>
              <a:rPr sz="3600" b="1" spc="-5" dirty="0">
                <a:latin typeface="Times New Roman"/>
                <a:cs typeface="Times New Roman"/>
              </a:rPr>
              <a:t>điểm </a:t>
            </a:r>
            <a:r>
              <a:rPr sz="3600" b="1" dirty="0">
                <a:latin typeface="Times New Roman"/>
                <a:cs typeface="Times New Roman"/>
              </a:rPr>
              <a:t>(điểm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ảnh).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  <a:tab pos="1556385" algn="l"/>
                <a:tab pos="2556510" algn="l"/>
                <a:tab pos="3886835" algn="l"/>
                <a:tab pos="4963160" algn="l"/>
                <a:tab pos="5937250" algn="l"/>
                <a:tab pos="7165975" algn="l"/>
                <a:tab pos="788670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Ả</a:t>
            </a:r>
            <a:r>
              <a:rPr sz="3600" b="1" spc="5" dirty="0">
                <a:latin typeface="Times New Roman"/>
                <a:cs typeface="Times New Roman"/>
              </a:rPr>
              <a:t>n</a:t>
            </a:r>
            <a:r>
              <a:rPr sz="3600" b="1" dirty="0">
                <a:latin typeface="Times New Roman"/>
                <a:cs typeface="Times New Roman"/>
              </a:rPr>
              <a:t>h	</a:t>
            </a:r>
            <a:r>
              <a:rPr sz="3600" b="1" spc="-5" dirty="0">
                <a:latin typeface="Times New Roman"/>
                <a:cs typeface="Times New Roman"/>
              </a:rPr>
              <a:t>thu</a:t>
            </a:r>
            <a:r>
              <a:rPr sz="3600" b="1" dirty="0">
                <a:latin typeface="Times New Roman"/>
                <a:cs typeface="Times New Roman"/>
              </a:rPr>
              <a:t>	</a:t>
            </a:r>
            <a:r>
              <a:rPr sz="3600" b="1" spc="-5" dirty="0">
                <a:latin typeface="Times New Roman"/>
                <a:cs typeface="Times New Roman"/>
              </a:rPr>
              <a:t>nhậ</a:t>
            </a:r>
            <a:r>
              <a:rPr sz="3600" b="1" dirty="0">
                <a:latin typeface="Times New Roman"/>
                <a:cs typeface="Times New Roman"/>
              </a:rPr>
              <a:t>n	</a:t>
            </a:r>
            <a:r>
              <a:rPr sz="3600" b="1" spc="-5" dirty="0">
                <a:latin typeface="Times New Roman"/>
                <a:cs typeface="Times New Roman"/>
              </a:rPr>
              <a:t>qua</a:t>
            </a:r>
            <a:r>
              <a:rPr sz="3600" b="1" dirty="0">
                <a:latin typeface="Times New Roman"/>
                <a:cs typeface="Times New Roman"/>
              </a:rPr>
              <a:t>	các	thiết	bị	như  </a:t>
            </a:r>
            <a:r>
              <a:rPr sz="3600" b="1" spc="-5" dirty="0">
                <a:latin typeface="Times New Roman"/>
                <a:cs typeface="Times New Roman"/>
              </a:rPr>
              <a:t>camera,</a:t>
            </a:r>
            <a:r>
              <a:rPr sz="3600" b="1" spc="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scanner.</a:t>
            </a:r>
            <a:endParaRPr sz="3600">
              <a:latin typeface="Times New Roman"/>
              <a:cs typeface="Times New Roman"/>
            </a:endParaRPr>
          </a:p>
          <a:p>
            <a:pPr marL="376555" indent="-364490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190" algn="l"/>
                <a:tab pos="1382395" algn="l"/>
                <a:tab pos="2437765" algn="l"/>
                <a:tab pos="3341370" algn="l"/>
                <a:tab pos="4245610" algn="l"/>
                <a:tab pos="5347335" algn="l"/>
                <a:tab pos="5922010" algn="l"/>
                <a:tab pos="6749415" algn="l"/>
                <a:tab pos="7703820" algn="l"/>
              </a:tabLst>
            </a:pPr>
            <a:r>
              <a:rPr sz="3600" b="1" dirty="0">
                <a:latin typeface="Times New Roman"/>
                <a:cs typeface="Times New Roman"/>
              </a:rPr>
              <a:t>Tuỳ	</a:t>
            </a:r>
            <a:r>
              <a:rPr sz="3600" b="1" spc="-5" dirty="0">
                <a:latin typeface="Times New Roman"/>
                <a:cs typeface="Times New Roman"/>
              </a:rPr>
              <a:t>th</a:t>
            </a:r>
            <a:r>
              <a:rPr sz="3600" b="1" spc="-20" dirty="0">
                <a:latin typeface="Times New Roman"/>
                <a:cs typeface="Times New Roman"/>
              </a:rPr>
              <a:t>e</a:t>
            </a:r>
            <a:r>
              <a:rPr sz="3600" b="1" dirty="0">
                <a:latin typeface="Times New Roman"/>
                <a:cs typeface="Times New Roman"/>
              </a:rPr>
              <a:t>o	</a:t>
            </a:r>
            <a:r>
              <a:rPr sz="3600" b="1" spc="-5" dirty="0">
                <a:latin typeface="Times New Roman"/>
                <a:cs typeface="Times New Roman"/>
              </a:rPr>
              <a:t>yêu</a:t>
            </a:r>
            <a:r>
              <a:rPr sz="3600" b="1" dirty="0">
                <a:latin typeface="Times New Roman"/>
                <a:cs typeface="Times New Roman"/>
              </a:rPr>
              <a:t>	cầu	thực	tế	mà	mỗi	</a:t>
            </a:r>
            <a:r>
              <a:rPr sz="3600" b="1" spc="-5" dirty="0">
                <a:latin typeface="Times New Roman"/>
                <a:cs typeface="Times New Roman"/>
              </a:rPr>
              <a:t>điểm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4040" y="5582614"/>
            <a:ext cx="7983855" cy="532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29"/>
              </a:lnSpc>
            </a:pP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được biểu diễn bằng </a:t>
            </a:r>
            <a:r>
              <a:rPr sz="3600" b="1" dirty="0">
                <a:latin typeface="Times New Roman"/>
                <a:cs typeface="Times New Roman"/>
              </a:rPr>
              <a:t>1 hay </a:t>
            </a:r>
            <a:r>
              <a:rPr sz="3600" b="1" spc="-5" dirty="0">
                <a:latin typeface="Times New Roman"/>
                <a:cs typeface="Times New Roman"/>
              </a:rPr>
              <a:t>nhiều</a:t>
            </a:r>
            <a:r>
              <a:rPr sz="3600" b="1" spc="-5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bit.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588008"/>
            <a:ext cx="9144000" cy="5270500"/>
            <a:chOff x="0" y="1588008"/>
            <a:chExt cx="9144000" cy="5270500"/>
          </a:xfrm>
        </p:grpSpPr>
        <p:sp>
          <p:nvSpPr>
            <p:cNvPr id="4" name="object 4"/>
            <p:cNvSpPr/>
            <p:nvPr/>
          </p:nvSpPr>
          <p:spPr>
            <a:xfrm>
              <a:off x="0" y="6224016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0" y="1600200"/>
              <a:ext cx="4690872" cy="4661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79904" y="1594104"/>
              <a:ext cx="4703445" cy="4674235"/>
            </a:xfrm>
            <a:custGeom>
              <a:avLst/>
              <a:gdLst/>
              <a:ahLst/>
              <a:cxnLst/>
              <a:rect l="l" t="t" r="r" b="b"/>
              <a:pathLst>
                <a:path w="4703445" h="4674235">
                  <a:moveTo>
                    <a:pt x="0" y="4674108"/>
                  </a:moveTo>
                  <a:lnTo>
                    <a:pt x="4703064" y="4674108"/>
                  </a:lnTo>
                  <a:lnTo>
                    <a:pt x="4703064" y="0"/>
                  </a:lnTo>
                  <a:lnTo>
                    <a:pt x="0" y="0"/>
                  </a:lnTo>
                  <a:lnTo>
                    <a:pt x="0" y="467410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54401" y="708406"/>
            <a:ext cx="423481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8000"/>
                </a:solidFill>
                <a:latin typeface="Times New Roman"/>
                <a:cs typeface="Times New Roman"/>
              </a:rPr>
              <a:t>Tần </a:t>
            </a:r>
            <a:r>
              <a:rPr sz="23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số </a:t>
            </a:r>
            <a:r>
              <a:rPr sz="2300" b="1" dirty="0">
                <a:solidFill>
                  <a:srgbClr val="008000"/>
                </a:solidFill>
                <a:latin typeface="Times New Roman"/>
                <a:cs typeface="Times New Roman"/>
              </a:rPr>
              <a:t>tại các điểm trong ảnh</a:t>
            </a:r>
            <a:r>
              <a:rPr sz="2300" b="1" spc="-1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3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8x8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126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0076"/>
            <a:ext cx="6676390" cy="179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71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2644140">
              <a:lnSpc>
                <a:spcPct val="100000"/>
              </a:lnSpc>
            </a:pPr>
            <a:r>
              <a:rPr sz="2400" b="1" dirty="0">
                <a:solidFill>
                  <a:srgbClr val="008000"/>
                </a:solidFill>
                <a:latin typeface="Times New Roman"/>
                <a:cs typeface="Times New Roman"/>
              </a:rPr>
              <a:t>Biến </a:t>
            </a:r>
            <a:r>
              <a:rPr sz="2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đổi Cosin</a:t>
            </a:r>
            <a:r>
              <a:rPr sz="2400" b="1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ngược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Times New Roman"/>
                <a:cs typeface="Times New Roman"/>
              </a:rPr>
              <a:t>Với </a:t>
            </a:r>
            <a:r>
              <a:rPr sz="2400" b="1" dirty="0">
                <a:latin typeface="Times New Roman"/>
                <a:cs typeface="Times New Roman"/>
              </a:rPr>
              <a:t>mỗi </a:t>
            </a:r>
            <a:r>
              <a:rPr sz="2400" b="1" spc="-5" dirty="0">
                <a:latin typeface="Times New Roman"/>
                <a:cs typeface="Times New Roman"/>
              </a:rPr>
              <a:t>khối NxN </a:t>
            </a:r>
            <a:r>
              <a:rPr sz="2400" b="1" dirty="0">
                <a:latin typeface="Times New Roman"/>
                <a:cs typeface="Times New Roman"/>
              </a:rPr>
              <a:t>ta sẽ tái tạo lại các </a:t>
            </a:r>
            <a:r>
              <a:rPr sz="2400" b="1" spc="-5" dirty="0">
                <a:latin typeface="Times New Roman"/>
                <a:cs typeface="Times New Roman"/>
              </a:rPr>
              <a:t>điểm như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sau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3259963"/>
            <a:ext cx="651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b="1" spc="-5" dirty="0">
                <a:latin typeface="Times New Roman"/>
                <a:cs typeface="Times New Roman"/>
              </a:rPr>
              <a:t>Với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3272" y="2470450"/>
            <a:ext cx="7428230" cy="361315"/>
            <a:chOff x="1383272" y="2470450"/>
            <a:chExt cx="7428230" cy="361315"/>
          </a:xfrm>
        </p:grpSpPr>
        <p:sp>
          <p:nvSpPr>
            <p:cNvPr id="6" name="object 6"/>
            <p:cNvSpPr/>
            <p:nvPr/>
          </p:nvSpPr>
          <p:spPr>
            <a:xfrm>
              <a:off x="1420229" y="2712776"/>
              <a:ext cx="38100" cy="22225"/>
            </a:xfrm>
            <a:custGeom>
              <a:avLst/>
              <a:gdLst/>
              <a:ahLst/>
              <a:cxnLst/>
              <a:rect l="l" t="t" r="r" b="b"/>
              <a:pathLst>
                <a:path w="38100" h="22225">
                  <a:moveTo>
                    <a:pt x="0" y="21610"/>
                  </a:moveTo>
                  <a:lnTo>
                    <a:pt x="37760" y="0"/>
                  </a:lnTo>
                </a:path>
              </a:pathLst>
            </a:custGeom>
            <a:ln w="123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57990" y="2718615"/>
              <a:ext cx="54610" cy="100965"/>
            </a:xfrm>
            <a:custGeom>
              <a:avLst/>
              <a:gdLst/>
              <a:ahLst/>
              <a:cxnLst/>
              <a:rect l="l" t="t" r="r" b="b"/>
              <a:pathLst>
                <a:path w="54609" h="100964">
                  <a:moveTo>
                    <a:pt x="0" y="0"/>
                  </a:moveTo>
                  <a:lnTo>
                    <a:pt x="54576" y="100466"/>
                  </a:lnTo>
                </a:path>
              </a:pathLst>
            </a:custGeom>
            <a:ln w="2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89622" y="2476800"/>
              <a:ext cx="7415530" cy="342900"/>
            </a:xfrm>
            <a:custGeom>
              <a:avLst/>
              <a:gdLst/>
              <a:ahLst/>
              <a:cxnLst/>
              <a:rect l="l" t="t" r="r" b="b"/>
              <a:pathLst>
                <a:path w="7415530" h="342900">
                  <a:moveTo>
                    <a:pt x="129557" y="342282"/>
                  </a:moveTo>
                  <a:lnTo>
                    <a:pt x="202129" y="43215"/>
                  </a:lnTo>
                </a:path>
                <a:path w="7415530" h="342900">
                  <a:moveTo>
                    <a:pt x="202129" y="43215"/>
                  </a:moveTo>
                  <a:lnTo>
                    <a:pt x="629128" y="43215"/>
                  </a:lnTo>
                </a:path>
                <a:path w="7415530" h="342900">
                  <a:moveTo>
                    <a:pt x="0" y="0"/>
                  </a:moveTo>
                  <a:lnTo>
                    <a:pt x="653736" y="0"/>
                  </a:lnTo>
                </a:path>
                <a:path w="7415530" h="342900">
                  <a:moveTo>
                    <a:pt x="3817250" y="0"/>
                  </a:moveTo>
                  <a:lnTo>
                    <a:pt x="5200344" y="0"/>
                  </a:lnTo>
                </a:path>
                <a:path w="7415530" h="342900">
                  <a:moveTo>
                    <a:pt x="5968101" y="0"/>
                  </a:moveTo>
                  <a:lnTo>
                    <a:pt x="7415113" y="0"/>
                  </a:lnTo>
                </a:path>
              </a:pathLst>
            </a:custGeom>
            <a:ln w="12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42103" y="2266672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Symbol"/>
                <a:cs typeface="Symbol"/>
              </a:rPr>
              <a:t>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42103" y="2508487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Symbol"/>
                <a:cs typeface="Symbol"/>
              </a:rPr>
              <a:t>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42103" y="2076833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Symbol"/>
                <a:cs typeface="Symbol"/>
              </a:rPr>
              <a:t>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04812" y="2266672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Symbol"/>
                <a:cs typeface="Symbol"/>
              </a:rPr>
              <a:t>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26597" y="2508487"/>
            <a:ext cx="70802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577850" algn="l"/>
              </a:tabLst>
            </a:pPr>
            <a:r>
              <a:rPr sz="2300" spc="35" dirty="0">
                <a:latin typeface="Symbol"/>
                <a:cs typeface="Symbol"/>
              </a:rPr>
              <a:t></a:t>
            </a:r>
            <a:r>
              <a:rPr sz="2300" spc="35" dirty="0">
                <a:latin typeface="Times New Roman"/>
                <a:cs typeface="Times New Roman"/>
              </a:rPr>
              <a:t>	</a:t>
            </a:r>
            <a:r>
              <a:rPr sz="2300" spc="35" dirty="0">
                <a:latin typeface="Symbol"/>
                <a:cs typeface="Symbol"/>
              </a:rPr>
              <a:t>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6597" y="2076833"/>
            <a:ext cx="70802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577850" algn="l"/>
              </a:tabLst>
            </a:pPr>
            <a:r>
              <a:rPr sz="2300" spc="35" dirty="0">
                <a:latin typeface="Symbol"/>
                <a:cs typeface="Symbol"/>
              </a:rPr>
              <a:t></a:t>
            </a:r>
            <a:r>
              <a:rPr sz="2300" spc="35" dirty="0">
                <a:latin typeface="Times New Roman"/>
                <a:cs typeface="Times New Roman"/>
              </a:rPr>
              <a:t>	</a:t>
            </a:r>
            <a:r>
              <a:rPr sz="2300" spc="35" dirty="0">
                <a:latin typeface="Symbol"/>
                <a:cs typeface="Symbol"/>
              </a:rPr>
              <a:t>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54698" y="2266672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Symbol"/>
                <a:cs typeface="Symbol"/>
              </a:rPr>
              <a:t>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54698" y="2508487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Symbol"/>
                <a:cs typeface="Symbol"/>
              </a:rPr>
              <a:t>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54698" y="2076833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Symbol"/>
                <a:cs typeface="Symbol"/>
              </a:rPr>
              <a:t>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8017" y="2438982"/>
            <a:ext cx="46164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359410" algn="l"/>
              </a:tabLst>
            </a:pPr>
            <a:r>
              <a:rPr sz="1350" spc="20" dirty="0">
                <a:latin typeface="Times New Roman"/>
                <a:cs typeface="Times New Roman"/>
              </a:rPr>
              <a:t>1	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6109" y="2064572"/>
            <a:ext cx="72263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350" i="1" spc="30" dirty="0">
                <a:latin typeface="Times New Roman"/>
                <a:cs typeface="Times New Roman"/>
              </a:rPr>
              <a:t>N </a:t>
            </a:r>
            <a:r>
              <a:rPr sz="1350" spc="-25" dirty="0">
                <a:latin typeface="Symbol"/>
                <a:cs typeface="Symbol"/>
              </a:rPr>
              <a:t></a:t>
            </a:r>
            <a:r>
              <a:rPr sz="1350" spc="-25" dirty="0">
                <a:latin typeface="Times New Roman"/>
                <a:cs typeface="Times New Roman"/>
              </a:rPr>
              <a:t>1 </a:t>
            </a:r>
            <a:r>
              <a:rPr sz="1350" i="1" spc="30" dirty="0">
                <a:latin typeface="Times New Roman"/>
                <a:cs typeface="Times New Roman"/>
              </a:rPr>
              <a:t>N</a:t>
            </a:r>
            <a:r>
              <a:rPr sz="1350" i="1" spc="-135" dirty="0">
                <a:latin typeface="Times New Roman"/>
                <a:cs typeface="Times New Roman"/>
              </a:rPr>
              <a:t> </a:t>
            </a:r>
            <a:r>
              <a:rPr sz="1350" spc="-25" dirty="0">
                <a:latin typeface="Symbol"/>
                <a:cs typeface="Symbol"/>
              </a:rPr>
              <a:t></a:t>
            </a:r>
            <a:r>
              <a:rPr sz="1350" spc="-2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6116" y="2648095"/>
            <a:ext cx="77787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350" i="1" spc="25" dirty="0">
                <a:latin typeface="Times New Roman"/>
                <a:cs typeface="Times New Roman"/>
              </a:rPr>
              <a:t>k</a:t>
            </a:r>
            <a:r>
              <a:rPr sz="1350" spc="25" dirty="0">
                <a:latin typeface="Times New Roman"/>
                <a:cs typeface="Times New Roman"/>
              </a:rPr>
              <a:t>1</a:t>
            </a:r>
            <a:r>
              <a:rPr sz="1350" spc="25" dirty="0">
                <a:latin typeface="Symbol"/>
                <a:cs typeface="Symbol"/>
              </a:rPr>
              <a:t></a:t>
            </a:r>
            <a:r>
              <a:rPr sz="1350" spc="25" dirty="0">
                <a:latin typeface="Times New Roman"/>
                <a:cs typeface="Times New Roman"/>
              </a:rPr>
              <a:t>0</a:t>
            </a:r>
            <a:r>
              <a:rPr sz="1350" spc="-215" dirty="0">
                <a:latin typeface="Times New Roman"/>
                <a:cs typeface="Times New Roman"/>
              </a:rPr>
              <a:t> </a:t>
            </a:r>
            <a:r>
              <a:rPr sz="1350" i="1" spc="20" dirty="0">
                <a:latin typeface="Times New Roman"/>
                <a:cs typeface="Times New Roman"/>
              </a:rPr>
              <a:t>k</a:t>
            </a:r>
            <a:r>
              <a:rPr sz="1350" i="1" spc="-170" dirty="0">
                <a:latin typeface="Times New Roman"/>
                <a:cs typeface="Times New Roman"/>
              </a:rPr>
              <a:t> </a:t>
            </a:r>
            <a:r>
              <a:rPr sz="1350" spc="45" dirty="0">
                <a:latin typeface="Times New Roman"/>
                <a:cs typeface="Times New Roman"/>
              </a:rPr>
              <a:t>2</a:t>
            </a:r>
            <a:r>
              <a:rPr sz="1350" spc="45" dirty="0">
                <a:latin typeface="Symbol"/>
                <a:cs typeface="Symbol"/>
              </a:rPr>
              <a:t></a:t>
            </a:r>
            <a:r>
              <a:rPr sz="1350" spc="45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14112" y="2167957"/>
            <a:ext cx="2358390" cy="558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894080" algn="l"/>
                <a:tab pos="1211580" algn="l"/>
                <a:tab pos="1900555" algn="l"/>
                <a:tab pos="2256790" algn="l"/>
              </a:tabLst>
            </a:pPr>
            <a:r>
              <a:rPr sz="3500" spc="60" dirty="0">
                <a:latin typeface="Symbol"/>
                <a:cs typeface="Symbol"/>
              </a:rPr>
              <a:t></a:t>
            </a:r>
            <a:r>
              <a:rPr sz="3500" spc="-350" dirty="0">
                <a:latin typeface="Times New Roman"/>
                <a:cs typeface="Times New Roman"/>
              </a:rPr>
              <a:t> </a:t>
            </a:r>
            <a:r>
              <a:rPr sz="3500" spc="60" dirty="0">
                <a:latin typeface="Symbol"/>
                <a:cs typeface="Symbol"/>
              </a:rPr>
              <a:t></a:t>
            </a:r>
            <a:r>
              <a:rPr sz="3500" dirty="0">
                <a:latin typeface="Times New Roman"/>
                <a:cs typeface="Times New Roman"/>
              </a:rPr>
              <a:t>	</a:t>
            </a:r>
            <a:r>
              <a:rPr sz="1350" i="1" spc="65" dirty="0">
                <a:latin typeface="Times New Roman"/>
                <a:cs typeface="Times New Roman"/>
              </a:rPr>
              <a:t>k</a:t>
            </a:r>
            <a:r>
              <a:rPr sz="1350" spc="20" dirty="0">
                <a:latin typeface="Times New Roman"/>
                <a:cs typeface="Times New Roman"/>
              </a:rPr>
              <a:t>1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i="1" spc="20" dirty="0">
                <a:latin typeface="Times New Roman"/>
                <a:cs typeface="Times New Roman"/>
              </a:rPr>
              <a:t>k</a:t>
            </a:r>
            <a:r>
              <a:rPr sz="1350" i="1" spc="-140" dirty="0">
                <a:latin typeface="Times New Roman"/>
                <a:cs typeface="Times New Roman"/>
              </a:rPr>
              <a:t> </a:t>
            </a:r>
            <a:r>
              <a:rPr sz="1350" spc="20" dirty="0">
                <a:latin typeface="Times New Roman"/>
                <a:cs typeface="Times New Roman"/>
              </a:rPr>
              <a:t>2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spc="20" dirty="0">
                <a:latin typeface="Times New Roman"/>
                <a:cs typeface="Times New Roman"/>
              </a:rPr>
              <a:t>1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spc="20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86524" y="2473440"/>
            <a:ext cx="38290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160" dirty="0">
                <a:latin typeface="Times New Roman"/>
                <a:cs typeface="Times New Roman"/>
              </a:rPr>
              <a:t>2</a:t>
            </a:r>
            <a:r>
              <a:rPr sz="2300" i="1" spc="60" dirty="0">
                <a:latin typeface="Times New Roman"/>
                <a:cs typeface="Times New Roman"/>
              </a:rPr>
              <a:t>N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26597" y="2242131"/>
            <a:ext cx="58737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450" spc="-22" baseline="-4830" dirty="0">
                <a:latin typeface="Symbol"/>
                <a:cs typeface="Symbol"/>
              </a:rPr>
              <a:t></a:t>
            </a:r>
            <a:r>
              <a:rPr sz="2300" i="1" spc="15" dirty="0">
                <a:latin typeface="Times New Roman"/>
                <a:cs typeface="Times New Roman"/>
              </a:rPr>
              <a:t>C</a:t>
            </a:r>
            <a:r>
              <a:rPr sz="2300" i="1" spc="10" dirty="0">
                <a:latin typeface="Times New Roman"/>
                <a:cs typeface="Times New Roman"/>
              </a:rPr>
              <a:t>o</a:t>
            </a:r>
            <a:r>
              <a:rPr sz="2300" i="1" spc="35" dirty="0">
                <a:latin typeface="Times New Roman"/>
                <a:cs typeface="Times New Roman"/>
              </a:rPr>
              <a:t>s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04206" y="2473440"/>
            <a:ext cx="38227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spc="160" dirty="0">
                <a:latin typeface="Times New Roman"/>
                <a:cs typeface="Times New Roman"/>
              </a:rPr>
              <a:t>2</a:t>
            </a:r>
            <a:r>
              <a:rPr sz="2300" i="1" spc="60" dirty="0">
                <a:latin typeface="Times New Roman"/>
                <a:cs typeface="Times New Roman"/>
              </a:rPr>
              <a:t>N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9747" y="1972497"/>
            <a:ext cx="382270" cy="9017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780"/>
              </a:spcBef>
            </a:pPr>
            <a:r>
              <a:rPr sz="2300" spc="45" dirty="0">
                <a:latin typeface="Times New Roman"/>
                <a:cs typeface="Times New Roman"/>
              </a:rPr>
              <a:t>1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sz="2300" spc="160" dirty="0">
                <a:latin typeface="Times New Roman"/>
                <a:cs typeface="Times New Roman"/>
              </a:rPr>
              <a:t>2</a:t>
            </a:r>
            <a:r>
              <a:rPr sz="2300" i="1" spc="60" dirty="0">
                <a:latin typeface="Times New Roman"/>
                <a:cs typeface="Times New Roman"/>
              </a:rPr>
              <a:t>N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4975" y="2242131"/>
            <a:ext cx="119888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i="1" spc="60" dirty="0">
                <a:latin typeface="Times New Roman"/>
                <a:cs typeface="Times New Roman"/>
              </a:rPr>
              <a:t>x</a:t>
            </a:r>
            <a:r>
              <a:rPr sz="2300" spc="60" dirty="0">
                <a:latin typeface="Times New Roman"/>
                <a:cs typeface="Times New Roman"/>
              </a:rPr>
              <a:t>(</a:t>
            </a:r>
            <a:r>
              <a:rPr sz="2300" i="1" spc="60" dirty="0">
                <a:latin typeface="Times New Roman"/>
                <a:cs typeface="Times New Roman"/>
              </a:rPr>
              <a:t>n </a:t>
            </a:r>
            <a:r>
              <a:rPr sz="2300" spc="20" dirty="0">
                <a:latin typeface="Times New Roman"/>
                <a:cs typeface="Times New Roman"/>
              </a:rPr>
              <a:t>, </a:t>
            </a:r>
            <a:r>
              <a:rPr sz="2300" i="1" spc="45" dirty="0">
                <a:latin typeface="Times New Roman"/>
                <a:cs typeface="Times New Roman"/>
              </a:rPr>
              <a:t>n </a:t>
            </a:r>
            <a:r>
              <a:rPr sz="2300" spc="30" dirty="0">
                <a:latin typeface="Times New Roman"/>
                <a:cs typeface="Times New Roman"/>
              </a:rPr>
              <a:t>)</a:t>
            </a:r>
            <a:r>
              <a:rPr sz="2300" spc="-215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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47320" y="2038350"/>
            <a:ext cx="1443990" cy="4013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5"/>
              </a:spcBef>
            </a:pPr>
            <a:r>
              <a:rPr sz="2300" spc="35" dirty="0">
                <a:latin typeface="Times New Roman"/>
                <a:cs typeface="Times New Roman"/>
              </a:rPr>
              <a:t>(2</a:t>
            </a:r>
            <a:r>
              <a:rPr sz="2300" i="1" spc="35" dirty="0">
                <a:latin typeface="Times New Roman"/>
                <a:cs typeface="Times New Roman"/>
              </a:rPr>
              <a:t>n</a:t>
            </a:r>
            <a:r>
              <a:rPr sz="2025" spc="52" baseline="-24691" dirty="0">
                <a:latin typeface="Times New Roman"/>
                <a:cs typeface="Times New Roman"/>
              </a:rPr>
              <a:t>2</a:t>
            </a:r>
            <a:r>
              <a:rPr sz="2025" spc="315" baseline="-24691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Symbol"/>
                <a:cs typeface="Symbol"/>
              </a:rPr>
              <a:t></a:t>
            </a:r>
            <a:r>
              <a:rPr sz="2300" spc="20" dirty="0">
                <a:latin typeface="Times New Roman"/>
                <a:cs typeface="Times New Roman"/>
              </a:rPr>
              <a:t>1)</a:t>
            </a:r>
            <a:r>
              <a:rPr sz="2300" i="1" spc="20" dirty="0">
                <a:latin typeface="Times New Roman"/>
                <a:cs typeface="Times New Roman"/>
              </a:rPr>
              <a:t>k</a:t>
            </a:r>
            <a:r>
              <a:rPr sz="2025" spc="30" baseline="-24691" dirty="0">
                <a:latin typeface="Times New Roman"/>
                <a:cs typeface="Times New Roman"/>
              </a:rPr>
              <a:t>2</a:t>
            </a:r>
            <a:r>
              <a:rPr sz="2450" i="1" spc="20" dirty="0">
                <a:latin typeface="Symbol"/>
                <a:cs typeface="Symbol"/>
              </a:rPr>
              <a:t>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97206" y="2038350"/>
            <a:ext cx="1379220" cy="4013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5"/>
              </a:spcBef>
            </a:pPr>
            <a:r>
              <a:rPr sz="2300" spc="-5" dirty="0">
                <a:latin typeface="Times New Roman"/>
                <a:cs typeface="Times New Roman"/>
              </a:rPr>
              <a:t>(2</a:t>
            </a:r>
            <a:r>
              <a:rPr sz="2300" i="1" spc="-5" dirty="0">
                <a:latin typeface="Times New Roman"/>
                <a:cs typeface="Times New Roman"/>
              </a:rPr>
              <a:t>n</a:t>
            </a:r>
            <a:r>
              <a:rPr sz="2025" spc="-7" baseline="-24691" dirty="0">
                <a:latin typeface="Times New Roman"/>
                <a:cs typeface="Times New Roman"/>
              </a:rPr>
              <a:t>1</a:t>
            </a:r>
            <a:r>
              <a:rPr sz="2025" spc="157" baseline="-24691" dirty="0">
                <a:latin typeface="Times New Roman"/>
                <a:cs typeface="Times New Roman"/>
              </a:rPr>
              <a:t> </a:t>
            </a:r>
            <a:r>
              <a:rPr sz="2300" spc="-20" dirty="0">
                <a:latin typeface="Symbol"/>
                <a:cs typeface="Symbol"/>
              </a:rPr>
              <a:t></a:t>
            </a:r>
            <a:r>
              <a:rPr sz="2300" spc="-20" dirty="0">
                <a:latin typeface="Times New Roman"/>
                <a:cs typeface="Times New Roman"/>
              </a:rPr>
              <a:t>1)</a:t>
            </a:r>
            <a:r>
              <a:rPr sz="2300" i="1" spc="-20" dirty="0">
                <a:latin typeface="Times New Roman"/>
                <a:cs typeface="Times New Roman"/>
              </a:rPr>
              <a:t>k</a:t>
            </a:r>
            <a:r>
              <a:rPr sz="2025" spc="-30" baseline="-24691" dirty="0">
                <a:latin typeface="Times New Roman"/>
                <a:cs typeface="Times New Roman"/>
              </a:rPr>
              <a:t>1</a:t>
            </a:r>
            <a:r>
              <a:rPr sz="2450" i="1" spc="-20" dirty="0">
                <a:latin typeface="Symbol"/>
                <a:cs typeface="Symbol"/>
              </a:rPr>
              <a:t>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48779" y="2225268"/>
            <a:ext cx="2215515" cy="4013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  <a:tabLst>
                <a:tab pos="317500" algn="l"/>
                <a:tab pos="705485" algn="l"/>
                <a:tab pos="1640839" algn="l"/>
              </a:tabLst>
            </a:pPr>
            <a:r>
              <a:rPr sz="2450" i="1" spc="-25" dirty="0">
                <a:latin typeface="Symbol"/>
                <a:cs typeface="Symbol"/>
              </a:rPr>
              <a:t></a:t>
            </a:r>
            <a:r>
              <a:rPr sz="2450" spc="-25" dirty="0">
                <a:latin typeface="Times New Roman"/>
                <a:cs typeface="Times New Roman"/>
              </a:rPr>
              <a:t>	</a:t>
            </a:r>
            <a:r>
              <a:rPr sz="2450" i="1" spc="-25" dirty="0">
                <a:latin typeface="Symbol"/>
                <a:cs typeface="Symbol"/>
              </a:rPr>
              <a:t></a:t>
            </a:r>
            <a:r>
              <a:rPr sz="2450" spc="-25" dirty="0">
                <a:latin typeface="Times New Roman"/>
                <a:cs typeface="Times New Roman"/>
              </a:rPr>
              <a:t>	</a:t>
            </a:r>
            <a:r>
              <a:rPr sz="2300" i="1" spc="55" dirty="0">
                <a:latin typeface="Times New Roman"/>
                <a:cs typeface="Times New Roman"/>
              </a:rPr>
              <a:t>X</a:t>
            </a:r>
            <a:r>
              <a:rPr sz="2300" i="1" spc="-220" dirty="0">
                <a:latin typeface="Times New Roman"/>
                <a:cs typeface="Times New Roman"/>
              </a:rPr>
              <a:t> </a:t>
            </a:r>
            <a:r>
              <a:rPr sz="2300" spc="70" dirty="0">
                <a:latin typeface="Times New Roman"/>
                <a:cs typeface="Times New Roman"/>
              </a:rPr>
              <a:t>(</a:t>
            </a:r>
            <a:r>
              <a:rPr sz="2300" i="1" spc="40" dirty="0">
                <a:latin typeface="Times New Roman"/>
                <a:cs typeface="Times New Roman"/>
              </a:rPr>
              <a:t>k</a:t>
            </a:r>
            <a:r>
              <a:rPr sz="2300" i="1" spc="130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Times New Roman"/>
                <a:cs typeface="Times New Roman"/>
              </a:rPr>
              <a:t>,</a:t>
            </a:r>
            <a:r>
              <a:rPr sz="2300" spc="-305" dirty="0">
                <a:latin typeface="Times New Roman"/>
                <a:cs typeface="Times New Roman"/>
              </a:rPr>
              <a:t> </a:t>
            </a:r>
            <a:r>
              <a:rPr sz="2300" i="1" spc="40" dirty="0">
                <a:latin typeface="Times New Roman"/>
                <a:cs typeface="Times New Roman"/>
              </a:rPr>
              <a:t>k</a:t>
            </a:r>
            <a:r>
              <a:rPr sz="2300" i="1" dirty="0">
                <a:latin typeface="Times New Roman"/>
                <a:cs typeface="Times New Roman"/>
              </a:rPr>
              <a:t>	</a:t>
            </a:r>
            <a:r>
              <a:rPr sz="2300" spc="-5" dirty="0">
                <a:latin typeface="Times New Roman"/>
                <a:cs typeface="Times New Roman"/>
              </a:rPr>
              <a:t>)</a:t>
            </a:r>
            <a:r>
              <a:rPr sz="2300" i="1" spc="15" dirty="0">
                <a:latin typeface="Times New Roman"/>
                <a:cs typeface="Times New Roman"/>
              </a:rPr>
              <a:t>C</a:t>
            </a:r>
            <a:r>
              <a:rPr sz="2300" i="1" spc="10" dirty="0">
                <a:latin typeface="Times New Roman"/>
                <a:cs typeface="Times New Roman"/>
              </a:rPr>
              <a:t>o</a:t>
            </a:r>
            <a:r>
              <a:rPr sz="2300" i="1" spc="35" dirty="0">
                <a:latin typeface="Times New Roman"/>
                <a:cs typeface="Times New Roman"/>
              </a:rPr>
              <a:t>s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627" y="2052827"/>
            <a:ext cx="8935720" cy="847725"/>
          </a:xfrm>
          <a:custGeom>
            <a:avLst/>
            <a:gdLst/>
            <a:ahLst/>
            <a:cxnLst/>
            <a:rect l="l" t="t" r="r" b="b"/>
            <a:pathLst>
              <a:path w="8935720" h="847725">
                <a:moveTo>
                  <a:pt x="0" y="847344"/>
                </a:moveTo>
                <a:lnTo>
                  <a:pt x="8935212" y="847344"/>
                </a:lnTo>
                <a:lnTo>
                  <a:pt x="893521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2960966" y="4340092"/>
            <a:ext cx="361315" cy="313690"/>
            <a:chOff x="2960966" y="4340092"/>
            <a:chExt cx="361315" cy="313690"/>
          </a:xfrm>
        </p:grpSpPr>
        <p:sp>
          <p:nvSpPr>
            <p:cNvPr id="32" name="object 32"/>
            <p:cNvSpPr/>
            <p:nvPr/>
          </p:nvSpPr>
          <p:spPr>
            <a:xfrm>
              <a:off x="2967316" y="4535622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4" h="22225">
                  <a:moveTo>
                    <a:pt x="0" y="21678"/>
                  </a:moveTo>
                  <a:lnTo>
                    <a:pt x="37442" y="0"/>
                  </a:lnTo>
                </a:path>
              </a:pathLst>
            </a:custGeom>
            <a:ln w="12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04759" y="4542056"/>
              <a:ext cx="55244" cy="98425"/>
            </a:xfrm>
            <a:custGeom>
              <a:avLst/>
              <a:gdLst/>
              <a:ahLst/>
              <a:cxnLst/>
              <a:rect l="l" t="t" r="r" b="b"/>
              <a:pathLst>
                <a:path w="55244" h="98425">
                  <a:moveTo>
                    <a:pt x="0" y="0"/>
                  </a:moveTo>
                  <a:lnTo>
                    <a:pt x="54665" y="98407"/>
                  </a:lnTo>
                </a:path>
              </a:pathLst>
            </a:custGeom>
            <a:ln w="24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65977" y="4346442"/>
              <a:ext cx="250190" cy="294640"/>
            </a:xfrm>
            <a:custGeom>
              <a:avLst/>
              <a:gdLst/>
              <a:ahLst/>
              <a:cxnLst/>
              <a:rect l="l" t="t" r="r" b="b"/>
              <a:pathLst>
                <a:path w="250189" h="294639">
                  <a:moveTo>
                    <a:pt x="0" y="294021"/>
                  </a:moveTo>
                  <a:lnTo>
                    <a:pt x="72497" y="0"/>
                  </a:lnTo>
                </a:path>
                <a:path w="250189" h="294639">
                  <a:moveTo>
                    <a:pt x="72497" y="0"/>
                  </a:moveTo>
                  <a:lnTo>
                    <a:pt x="249599" y="0"/>
                  </a:lnTo>
                </a:path>
              </a:pathLst>
            </a:custGeom>
            <a:ln w="12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808631" y="4838627"/>
            <a:ext cx="161290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300" spc="25" dirty="0">
                <a:latin typeface="Symbol"/>
                <a:cs typeface="Symbol"/>
              </a:rPr>
              <a:t>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51463" y="4280470"/>
            <a:ext cx="44386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3450" spc="44" baseline="-43478" dirty="0">
                <a:latin typeface="Symbol"/>
                <a:cs typeface="Symbol"/>
              </a:rPr>
              <a:t></a:t>
            </a:r>
            <a:r>
              <a:rPr sz="3450" spc="-157" baseline="-43478" dirty="0">
                <a:latin typeface="Times New Roman"/>
                <a:cs typeface="Times New Roman"/>
              </a:rPr>
              <a:t> </a:t>
            </a:r>
            <a:r>
              <a:rPr sz="2300" spc="25" dirty="0">
                <a:latin typeface="Symbol"/>
                <a:cs typeface="Symbol"/>
              </a:rPr>
              <a:t>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40330" y="4960439"/>
            <a:ext cx="10033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spc="10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83231" y="4763656"/>
            <a:ext cx="1104900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3450" spc="37" baseline="38647" dirty="0">
                <a:latin typeface="Symbol"/>
                <a:cs typeface="Symbol"/>
              </a:rPr>
              <a:t></a:t>
            </a:r>
            <a:r>
              <a:rPr sz="3450" spc="37" baseline="38647" dirty="0">
                <a:latin typeface="Times New Roman"/>
                <a:cs typeface="Times New Roman"/>
              </a:rPr>
              <a:t> </a:t>
            </a:r>
            <a:r>
              <a:rPr sz="2300" spc="-60" dirty="0">
                <a:latin typeface="Times New Roman"/>
                <a:cs typeface="Times New Roman"/>
              </a:rPr>
              <a:t>1,0 </a:t>
            </a:r>
            <a:r>
              <a:rPr sz="2300" spc="30" dirty="0">
                <a:latin typeface="Symbol"/>
                <a:cs typeface="Symbol"/>
              </a:rPr>
              <a:t></a:t>
            </a:r>
            <a:r>
              <a:rPr sz="2300" spc="-385" dirty="0">
                <a:latin typeface="Times New Roman"/>
                <a:cs typeface="Times New Roman"/>
              </a:rPr>
              <a:t> </a:t>
            </a:r>
            <a:r>
              <a:rPr sz="2300" i="1" spc="25" dirty="0">
                <a:latin typeface="Times New Roman"/>
                <a:cs typeface="Times New Roman"/>
              </a:rPr>
              <a:t>k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131491" y="4320274"/>
            <a:ext cx="1014094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300" spc="90" dirty="0">
                <a:latin typeface="Times New Roman"/>
                <a:cs typeface="Times New Roman"/>
              </a:rPr>
              <a:t>2,</a:t>
            </a:r>
            <a:r>
              <a:rPr sz="2300" spc="-440" dirty="0">
                <a:latin typeface="Times New Roman"/>
                <a:cs typeface="Times New Roman"/>
              </a:rPr>
              <a:t> </a:t>
            </a:r>
            <a:r>
              <a:rPr sz="2300" i="1" spc="-25" dirty="0">
                <a:latin typeface="Times New Roman"/>
                <a:cs typeface="Times New Roman"/>
              </a:rPr>
              <a:t>k</a:t>
            </a:r>
            <a:r>
              <a:rPr sz="2025" spc="-37" baseline="-24691" dirty="0">
                <a:latin typeface="Times New Roman"/>
                <a:cs typeface="Times New Roman"/>
              </a:rPr>
              <a:t>1 </a:t>
            </a:r>
            <a:r>
              <a:rPr sz="2300" spc="30" dirty="0">
                <a:latin typeface="Symbol"/>
                <a:cs typeface="Symbol"/>
              </a:rPr>
              <a:t></a:t>
            </a:r>
            <a:r>
              <a:rPr sz="2300" spc="30" dirty="0">
                <a:latin typeface="Times New Roman"/>
                <a:cs typeface="Times New Roman"/>
              </a:rPr>
              <a:t> </a:t>
            </a:r>
            <a:r>
              <a:rPr sz="2300" spc="25" dirty="0">
                <a:latin typeface="Times New Roman"/>
                <a:cs typeface="Times New Roman"/>
              </a:rPr>
              <a:t>0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20725" y="4705661"/>
            <a:ext cx="18542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i="1" spc="65" dirty="0">
                <a:latin typeface="Times New Roman"/>
                <a:cs typeface="Times New Roman"/>
              </a:rPr>
              <a:t>k</a:t>
            </a:r>
            <a:r>
              <a:rPr sz="1350" spc="10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61455" y="4492454"/>
            <a:ext cx="14478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50" i="1" spc="-45" dirty="0">
                <a:latin typeface="Symbol"/>
                <a:cs typeface="Symbol"/>
              </a:rPr>
              <a:t>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125979" y="4245864"/>
            <a:ext cx="2032000" cy="993775"/>
          </a:xfrm>
          <a:custGeom>
            <a:avLst/>
            <a:gdLst/>
            <a:ahLst/>
            <a:cxnLst/>
            <a:rect l="l" t="t" r="r" b="b"/>
            <a:pathLst>
              <a:path w="2032000" h="993775">
                <a:moveTo>
                  <a:pt x="0" y="993648"/>
                </a:moveTo>
                <a:lnTo>
                  <a:pt x="2031492" y="993648"/>
                </a:lnTo>
                <a:lnTo>
                  <a:pt x="2031492" y="0"/>
                </a:lnTo>
                <a:lnTo>
                  <a:pt x="0" y="0"/>
                </a:lnTo>
                <a:lnTo>
                  <a:pt x="0" y="993648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5852979" y="4340092"/>
            <a:ext cx="361315" cy="313055"/>
            <a:chOff x="5852979" y="4340092"/>
            <a:chExt cx="361315" cy="313055"/>
          </a:xfrm>
        </p:grpSpPr>
        <p:sp>
          <p:nvSpPr>
            <p:cNvPr id="44" name="object 44"/>
            <p:cNvSpPr/>
            <p:nvPr/>
          </p:nvSpPr>
          <p:spPr>
            <a:xfrm>
              <a:off x="5859329" y="4535622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4" h="22225">
                  <a:moveTo>
                    <a:pt x="0" y="21678"/>
                  </a:moveTo>
                  <a:lnTo>
                    <a:pt x="37415" y="0"/>
                  </a:lnTo>
                </a:path>
              </a:pathLst>
            </a:custGeom>
            <a:ln w="123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96745" y="4542056"/>
              <a:ext cx="55244" cy="98425"/>
            </a:xfrm>
            <a:custGeom>
              <a:avLst/>
              <a:gdLst/>
              <a:ahLst/>
              <a:cxnLst/>
              <a:rect l="l" t="t" r="r" b="b"/>
              <a:pathLst>
                <a:path w="55245" h="98425">
                  <a:moveTo>
                    <a:pt x="0" y="0"/>
                  </a:moveTo>
                  <a:lnTo>
                    <a:pt x="54650" y="98407"/>
                  </a:lnTo>
                </a:path>
              </a:pathLst>
            </a:custGeom>
            <a:ln w="24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57920" y="4346442"/>
              <a:ext cx="249554" cy="294640"/>
            </a:xfrm>
            <a:custGeom>
              <a:avLst/>
              <a:gdLst/>
              <a:ahLst/>
              <a:cxnLst/>
              <a:rect l="l" t="t" r="r" b="b"/>
              <a:pathLst>
                <a:path w="249554" h="294639">
                  <a:moveTo>
                    <a:pt x="0" y="294021"/>
                  </a:moveTo>
                  <a:lnTo>
                    <a:pt x="71861" y="0"/>
                  </a:lnTo>
                </a:path>
                <a:path w="249554" h="294639">
                  <a:moveTo>
                    <a:pt x="71861" y="0"/>
                  </a:moveTo>
                  <a:lnTo>
                    <a:pt x="249421" y="0"/>
                  </a:lnTo>
                </a:path>
              </a:pathLst>
            </a:custGeom>
            <a:ln w="12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700172" y="4838627"/>
            <a:ext cx="16065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300" spc="25" dirty="0">
                <a:latin typeface="Symbol"/>
                <a:cs typeface="Symbol"/>
              </a:rPr>
              <a:t>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443754" y="4280470"/>
            <a:ext cx="44259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3450" spc="44" baseline="-43478" dirty="0">
                <a:latin typeface="Symbol"/>
                <a:cs typeface="Symbol"/>
              </a:rPr>
              <a:t></a:t>
            </a:r>
            <a:r>
              <a:rPr sz="3450" spc="-172" baseline="-43478" dirty="0">
                <a:latin typeface="Times New Roman"/>
                <a:cs typeface="Times New Roman"/>
              </a:rPr>
              <a:t> </a:t>
            </a:r>
            <a:r>
              <a:rPr sz="2300" spc="25" dirty="0">
                <a:latin typeface="Symbol"/>
                <a:cs typeface="Symbol"/>
              </a:rPr>
              <a:t>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50149" y="4960439"/>
            <a:ext cx="10033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spc="10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74772" y="4763656"/>
            <a:ext cx="110426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3450" spc="37" baseline="38647" dirty="0">
                <a:latin typeface="Symbol"/>
                <a:cs typeface="Symbol"/>
              </a:rPr>
              <a:t></a:t>
            </a:r>
            <a:r>
              <a:rPr sz="3450" spc="37" baseline="38647" dirty="0">
                <a:latin typeface="Times New Roman"/>
                <a:cs typeface="Times New Roman"/>
              </a:rPr>
              <a:t> </a:t>
            </a:r>
            <a:r>
              <a:rPr sz="2300" spc="-60" dirty="0">
                <a:latin typeface="Times New Roman"/>
                <a:cs typeface="Times New Roman"/>
              </a:rPr>
              <a:t>1,0 </a:t>
            </a:r>
            <a:r>
              <a:rPr sz="2300" spc="30" dirty="0">
                <a:latin typeface="Symbol"/>
                <a:cs typeface="Symbol"/>
              </a:rPr>
              <a:t></a:t>
            </a:r>
            <a:r>
              <a:rPr sz="2300" spc="-390" dirty="0">
                <a:latin typeface="Times New Roman"/>
                <a:cs typeface="Times New Roman"/>
              </a:rPr>
              <a:t> </a:t>
            </a:r>
            <a:r>
              <a:rPr sz="2300" i="1" spc="25" dirty="0">
                <a:latin typeface="Times New Roman"/>
                <a:cs typeface="Times New Roman"/>
              </a:rPr>
              <a:t>k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23393" y="4320274"/>
            <a:ext cx="104457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300" spc="90" dirty="0">
                <a:latin typeface="Times New Roman"/>
                <a:cs typeface="Times New Roman"/>
              </a:rPr>
              <a:t>2, </a:t>
            </a:r>
            <a:r>
              <a:rPr sz="2300" i="1" spc="55" dirty="0">
                <a:latin typeface="Times New Roman"/>
                <a:cs typeface="Times New Roman"/>
              </a:rPr>
              <a:t>k</a:t>
            </a:r>
            <a:r>
              <a:rPr sz="2025" spc="82" baseline="-24691" dirty="0">
                <a:latin typeface="Times New Roman"/>
                <a:cs typeface="Times New Roman"/>
              </a:rPr>
              <a:t>2 </a:t>
            </a:r>
            <a:r>
              <a:rPr sz="2300" spc="30" dirty="0">
                <a:latin typeface="Symbol"/>
                <a:cs typeface="Symbol"/>
              </a:rPr>
              <a:t></a:t>
            </a:r>
            <a:r>
              <a:rPr sz="2300" spc="-180" dirty="0">
                <a:latin typeface="Times New Roman"/>
                <a:cs typeface="Times New Roman"/>
              </a:rPr>
              <a:t> </a:t>
            </a:r>
            <a:r>
              <a:rPr sz="2300" spc="25" dirty="0">
                <a:latin typeface="Times New Roman"/>
                <a:cs typeface="Times New Roman"/>
              </a:rPr>
              <a:t>0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181138" y="4705661"/>
            <a:ext cx="2044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i="1" spc="10" dirty="0">
                <a:latin typeface="Times New Roman"/>
                <a:cs typeface="Times New Roman"/>
              </a:rPr>
              <a:t>k</a:t>
            </a:r>
            <a:r>
              <a:rPr sz="1350" i="1" spc="-195" dirty="0">
                <a:latin typeface="Times New Roman"/>
                <a:cs typeface="Times New Roman"/>
              </a:rPr>
              <a:t> </a:t>
            </a:r>
            <a:r>
              <a:rPr sz="1350" spc="10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21981" y="4492476"/>
            <a:ext cx="14414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50" i="1" spc="-45" dirty="0">
                <a:latin typeface="Symbol"/>
                <a:cs typeface="Symbol"/>
              </a:rPr>
              <a:t>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986528" y="4245864"/>
            <a:ext cx="2103120" cy="993775"/>
          </a:xfrm>
          <a:custGeom>
            <a:avLst/>
            <a:gdLst/>
            <a:ahLst/>
            <a:cxnLst/>
            <a:rect l="l" t="t" r="r" b="b"/>
            <a:pathLst>
              <a:path w="2103120" h="993775">
                <a:moveTo>
                  <a:pt x="0" y="993648"/>
                </a:moveTo>
                <a:lnTo>
                  <a:pt x="2103120" y="993648"/>
                </a:lnTo>
                <a:lnTo>
                  <a:pt x="2103120" y="0"/>
                </a:lnTo>
                <a:lnTo>
                  <a:pt x="0" y="0"/>
                </a:lnTo>
                <a:lnTo>
                  <a:pt x="0" y="99364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127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4773" y="868807"/>
            <a:ext cx="2853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8000"/>
                </a:solidFill>
                <a:latin typeface="Times New Roman"/>
                <a:cs typeface="Times New Roman"/>
              </a:rPr>
              <a:t>Biến </a:t>
            </a:r>
            <a:r>
              <a:rPr sz="2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đổi Cosin </a:t>
            </a:r>
            <a:r>
              <a:rPr sz="2400" b="1" dirty="0">
                <a:solidFill>
                  <a:srgbClr val="008000"/>
                </a:solidFill>
                <a:latin typeface="Times New Roman"/>
                <a:cs typeface="Times New Roman"/>
              </a:rPr>
              <a:t>(ví</a:t>
            </a:r>
            <a:r>
              <a:rPr sz="2400" b="1" spc="-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dụ)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59000" y="1879600"/>
            <a:ext cx="4292600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128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785368"/>
            <a:ext cx="6626225" cy="92392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21280">
              <a:lnSpc>
                <a:spcPct val="100000"/>
              </a:lnSpc>
              <a:spcBef>
                <a:spcPts val="755"/>
              </a:spcBef>
            </a:pPr>
            <a:r>
              <a:rPr sz="2400" b="1" dirty="0">
                <a:latin typeface="Times New Roman"/>
                <a:cs typeface="Times New Roman"/>
              </a:rPr>
              <a:t>Biến </a:t>
            </a:r>
            <a:r>
              <a:rPr sz="2400" b="1" spc="-5" dirty="0">
                <a:latin typeface="Times New Roman"/>
                <a:cs typeface="Times New Roman"/>
              </a:rPr>
              <a:t>đổi Cosin </a:t>
            </a:r>
            <a:r>
              <a:rPr sz="2400" b="1" dirty="0">
                <a:latin typeface="Times New Roman"/>
                <a:cs typeface="Times New Roman"/>
              </a:rPr>
              <a:t>(ví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dụ)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2400" b="1" dirty="0">
                <a:latin typeface="Times New Roman"/>
                <a:cs typeface="Times New Roman"/>
              </a:rPr>
              <a:t>Hầu </a:t>
            </a:r>
            <a:r>
              <a:rPr sz="2400" b="1" spc="-5" dirty="0">
                <a:latin typeface="Times New Roman"/>
                <a:cs typeface="Times New Roman"/>
              </a:rPr>
              <a:t>hết năng </a:t>
            </a:r>
            <a:r>
              <a:rPr sz="2400" b="1" dirty="0">
                <a:latin typeface="Times New Roman"/>
                <a:cs typeface="Times New Roman"/>
              </a:rPr>
              <a:t>lượng tập </a:t>
            </a:r>
            <a:r>
              <a:rPr sz="2400" b="1" spc="-5" dirty="0">
                <a:latin typeface="Times New Roman"/>
                <a:cs typeface="Times New Roman"/>
              </a:rPr>
              <a:t>trung </a:t>
            </a:r>
            <a:r>
              <a:rPr sz="2400" b="1" dirty="0">
                <a:latin typeface="Times New Roman"/>
                <a:cs typeface="Times New Roman"/>
              </a:rPr>
              <a:t>ở </a:t>
            </a:r>
            <a:r>
              <a:rPr sz="2400" b="1" spc="-5" dirty="0">
                <a:latin typeface="Times New Roman"/>
                <a:cs typeface="Times New Roman"/>
              </a:rPr>
              <a:t>những hệ </a:t>
            </a:r>
            <a:r>
              <a:rPr sz="2400" b="1" dirty="0">
                <a:latin typeface="Times New Roman"/>
                <a:cs typeface="Times New Roman"/>
              </a:rPr>
              <a:t>số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chính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9616" y="2387092"/>
            <a:ext cx="7251700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129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ts val="1975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  <a:p>
            <a:pPr marL="760095">
              <a:lnSpc>
                <a:spcPts val="2455"/>
              </a:lnSpc>
            </a:pPr>
            <a:r>
              <a:rPr sz="2400" dirty="0">
                <a:solidFill>
                  <a:srgbClr val="008000"/>
                </a:solidFill>
              </a:rPr>
              <a:t>Biến </a:t>
            </a:r>
            <a:r>
              <a:rPr sz="2400" spc="-5" dirty="0">
                <a:solidFill>
                  <a:srgbClr val="008000"/>
                </a:solidFill>
              </a:rPr>
              <a:t>đổi Cosin </a:t>
            </a:r>
            <a:r>
              <a:rPr sz="2400" dirty="0">
                <a:solidFill>
                  <a:srgbClr val="008000"/>
                </a:solidFill>
              </a:rPr>
              <a:t>(ví</a:t>
            </a:r>
            <a:r>
              <a:rPr sz="2400" spc="-10" dirty="0">
                <a:solidFill>
                  <a:srgbClr val="008000"/>
                </a:solidFill>
              </a:rPr>
              <a:t> dụ)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493008" y="1283208"/>
            <a:ext cx="2463165" cy="2453640"/>
            <a:chOff x="3493008" y="1283208"/>
            <a:chExt cx="2463165" cy="2453640"/>
          </a:xfrm>
        </p:grpSpPr>
        <p:sp>
          <p:nvSpPr>
            <p:cNvPr id="5" name="object 5"/>
            <p:cNvSpPr/>
            <p:nvPr/>
          </p:nvSpPr>
          <p:spPr>
            <a:xfrm>
              <a:off x="3505200" y="1295400"/>
              <a:ext cx="2438400" cy="2429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99104" y="1289304"/>
              <a:ext cx="2451100" cy="2441575"/>
            </a:xfrm>
            <a:custGeom>
              <a:avLst/>
              <a:gdLst/>
              <a:ahLst/>
              <a:cxnLst/>
              <a:rect l="l" t="t" r="r" b="b"/>
              <a:pathLst>
                <a:path w="2451100" h="2441575">
                  <a:moveTo>
                    <a:pt x="0" y="2441448"/>
                  </a:moveTo>
                  <a:lnTo>
                    <a:pt x="2450592" y="2441448"/>
                  </a:lnTo>
                  <a:lnTo>
                    <a:pt x="2450592" y="0"/>
                  </a:lnTo>
                  <a:lnTo>
                    <a:pt x="0" y="0"/>
                  </a:lnTo>
                  <a:lnTo>
                    <a:pt x="0" y="24414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21208" y="3264408"/>
            <a:ext cx="2463165" cy="2453640"/>
            <a:chOff x="521208" y="3264408"/>
            <a:chExt cx="2463165" cy="2453640"/>
          </a:xfrm>
        </p:grpSpPr>
        <p:sp>
          <p:nvSpPr>
            <p:cNvPr id="8" name="object 8"/>
            <p:cNvSpPr/>
            <p:nvPr/>
          </p:nvSpPr>
          <p:spPr>
            <a:xfrm>
              <a:off x="533400" y="3276600"/>
              <a:ext cx="2438400" cy="2429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7304" y="3270504"/>
              <a:ext cx="2451100" cy="2441575"/>
            </a:xfrm>
            <a:custGeom>
              <a:avLst/>
              <a:gdLst/>
              <a:ahLst/>
              <a:cxnLst/>
              <a:rect l="l" t="t" r="r" b="b"/>
              <a:pathLst>
                <a:path w="2451100" h="2441575">
                  <a:moveTo>
                    <a:pt x="0" y="2441448"/>
                  </a:moveTo>
                  <a:lnTo>
                    <a:pt x="2450592" y="2441448"/>
                  </a:lnTo>
                  <a:lnTo>
                    <a:pt x="2450592" y="0"/>
                  </a:lnTo>
                  <a:lnTo>
                    <a:pt x="0" y="0"/>
                  </a:lnTo>
                  <a:lnTo>
                    <a:pt x="0" y="24414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464808" y="3264408"/>
            <a:ext cx="2463165" cy="2453640"/>
            <a:chOff x="6464808" y="3264408"/>
            <a:chExt cx="2463165" cy="2453640"/>
          </a:xfrm>
        </p:grpSpPr>
        <p:sp>
          <p:nvSpPr>
            <p:cNvPr id="11" name="object 11"/>
            <p:cNvSpPr/>
            <p:nvPr/>
          </p:nvSpPr>
          <p:spPr>
            <a:xfrm>
              <a:off x="6477000" y="3276600"/>
              <a:ext cx="2438400" cy="2429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70904" y="3270504"/>
              <a:ext cx="2451100" cy="2441575"/>
            </a:xfrm>
            <a:custGeom>
              <a:avLst/>
              <a:gdLst/>
              <a:ahLst/>
              <a:cxnLst/>
              <a:rect l="l" t="t" r="r" b="b"/>
              <a:pathLst>
                <a:path w="2451100" h="2441575">
                  <a:moveTo>
                    <a:pt x="0" y="2441448"/>
                  </a:moveTo>
                  <a:lnTo>
                    <a:pt x="2450592" y="2441448"/>
                  </a:lnTo>
                  <a:lnTo>
                    <a:pt x="2450592" y="0"/>
                  </a:lnTo>
                  <a:lnTo>
                    <a:pt x="0" y="0"/>
                  </a:lnTo>
                  <a:lnTo>
                    <a:pt x="0" y="24414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78528" y="3910965"/>
            <a:ext cx="49275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 marR="5080" indent="-48895">
              <a:lnSpc>
                <a:spcPct val="100000"/>
              </a:lnSpc>
              <a:spcBef>
                <a:spcPts val="100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Ả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nh 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gốc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5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130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5302" y="2691511"/>
            <a:ext cx="15430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Hệ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số </a:t>
            </a:r>
            <a:r>
              <a:rPr sz="20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2x2</a:t>
            </a:r>
            <a:r>
              <a:rPr sz="2000" b="1" u="heavy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đầu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0338" y="2767711"/>
            <a:ext cx="15430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Hệ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số </a:t>
            </a:r>
            <a:r>
              <a:rPr sz="20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4x4</a:t>
            </a:r>
            <a:r>
              <a:rPr sz="2000" b="1" u="heavy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đầu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518283"/>
            <a:ext cx="8303259" cy="595185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76555" indent="-364490" algn="just">
              <a:lnSpc>
                <a:spcPct val="100000"/>
              </a:lnSpc>
              <a:spcBef>
                <a:spcPts val="96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Lượng tử</a:t>
            </a:r>
            <a:r>
              <a:rPr sz="3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hóa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Lượng tử hóa giúp các hệ số </a:t>
            </a:r>
            <a:r>
              <a:rPr sz="3600" b="1" spc="-5" dirty="0">
                <a:latin typeface="Times New Roman"/>
                <a:cs typeface="Times New Roman"/>
              </a:rPr>
              <a:t>được  </a:t>
            </a:r>
            <a:r>
              <a:rPr sz="3600" b="1" dirty="0">
                <a:latin typeface="Times New Roman"/>
                <a:cs typeface="Times New Roman"/>
              </a:rPr>
              <a:t>chuyển về </a:t>
            </a:r>
            <a:r>
              <a:rPr sz="3600" b="1" spc="-5" dirty="0">
                <a:latin typeface="Times New Roman"/>
                <a:cs typeface="Times New Roman"/>
              </a:rPr>
              <a:t>dạng </a:t>
            </a:r>
            <a:r>
              <a:rPr sz="3600" b="1" dirty="0">
                <a:latin typeface="Times New Roman"/>
                <a:cs typeface="Times New Roman"/>
              </a:rPr>
              <a:t>kỹ thuật số </a:t>
            </a:r>
            <a:r>
              <a:rPr sz="3600" b="1" spc="-5" dirty="0">
                <a:latin typeface="Times New Roman"/>
                <a:cs typeface="Times New Roman"/>
              </a:rPr>
              <a:t>nhằm </a:t>
            </a:r>
            <a:r>
              <a:rPr sz="3600" b="1" dirty="0">
                <a:latin typeface="Times New Roman"/>
                <a:cs typeface="Times New Roman"/>
              </a:rPr>
              <a:t>giảm  thiểu lượng </a:t>
            </a:r>
            <a:r>
              <a:rPr sz="3600" b="1" spc="-5" dirty="0">
                <a:latin typeface="Times New Roman"/>
                <a:cs typeface="Times New Roman"/>
              </a:rPr>
              <a:t>thông tin không </a:t>
            </a:r>
            <a:r>
              <a:rPr sz="3600" b="1" dirty="0">
                <a:latin typeface="Times New Roman"/>
                <a:cs typeface="Times New Roman"/>
              </a:rPr>
              <a:t>cần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thiết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Thông </a:t>
            </a:r>
            <a:r>
              <a:rPr sz="3600" b="1" spc="-5" dirty="0">
                <a:latin typeface="Times New Roman"/>
                <a:cs typeface="Times New Roman"/>
              </a:rPr>
              <a:t>thường </a:t>
            </a:r>
            <a:r>
              <a:rPr sz="3600" b="1" dirty="0">
                <a:latin typeface="Times New Roman"/>
                <a:cs typeface="Times New Roman"/>
              </a:rPr>
              <a:t>chúng </a:t>
            </a:r>
            <a:r>
              <a:rPr sz="3600" b="1" spc="-10" dirty="0">
                <a:latin typeface="Times New Roman"/>
                <a:cs typeface="Times New Roman"/>
              </a:rPr>
              <a:t>ta </a:t>
            </a:r>
            <a:r>
              <a:rPr sz="3600" b="1" dirty="0">
                <a:latin typeface="Times New Roman"/>
                <a:cs typeface="Times New Roman"/>
              </a:rPr>
              <a:t>sẽ quy các hệ số  trong cùng </a:t>
            </a:r>
            <a:r>
              <a:rPr sz="3600" b="1" spc="-5" dirty="0">
                <a:latin typeface="Times New Roman"/>
                <a:cs typeface="Times New Roman"/>
              </a:rPr>
              <a:t>một khối về </a:t>
            </a:r>
            <a:r>
              <a:rPr sz="3600" b="1" dirty="0">
                <a:latin typeface="Times New Roman"/>
                <a:cs typeface="Times New Roman"/>
              </a:rPr>
              <a:t>một </a:t>
            </a:r>
            <a:r>
              <a:rPr sz="3600" b="1" spc="-10" dirty="0">
                <a:latin typeface="Times New Roman"/>
                <a:cs typeface="Times New Roman"/>
              </a:rPr>
              <a:t>khoảng  </a:t>
            </a:r>
            <a:r>
              <a:rPr sz="3600" b="1" dirty="0">
                <a:latin typeface="Times New Roman"/>
                <a:cs typeface="Times New Roman"/>
              </a:rPr>
              <a:t>phân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bổ</a:t>
            </a:r>
            <a:endParaRPr sz="36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Lượng tử hóa trong </a:t>
            </a:r>
            <a:r>
              <a:rPr sz="3600" b="1" spc="-5" dirty="0">
                <a:latin typeface="Times New Roman"/>
                <a:cs typeface="Times New Roman"/>
              </a:rPr>
              <a:t>nén </a:t>
            </a:r>
            <a:r>
              <a:rPr sz="3600" b="1" dirty="0">
                <a:latin typeface="Times New Roman"/>
                <a:cs typeface="Times New Roman"/>
              </a:rPr>
              <a:t>JPEG </a:t>
            </a:r>
            <a:r>
              <a:rPr sz="3600" b="1" spc="-5" dirty="0">
                <a:latin typeface="Times New Roman"/>
                <a:cs typeface="Times New Roman"/>
              </a:rPr>
              <a:t>là </a:t>
            </a:r>
            <a:r>
              <a:rPr sz="3600" b="1" dirty="0">
                <a:latin typeface="Times New Roman"/>
                <a:cs typeface="Times New Roman"/>
              </a:rPr>
              <a:t>nhằm  lượng tử hóa các giá trị hệ số của </a:t>
            </a:r>
            <a:r>
              <a:rPr sz="3600" b="1" spc="-5" dirty="0">
                <a:latin typeface="Times New Roman"/>
                <a:cs typeface="Times New Roman"/>
              </a:rPr>
              <a:t>phép  biến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đổi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131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301990" cy="308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Kỹ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thuật của Lloyd -</a:t>
            </a:r>
            <a:r>
              <a:rPr sz="2800" b="1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Max</a:t>
            </a:r>
            <a:endParaRPr sz="2800">
              <a:latin typeface="Times New Roman"/>
              <a:cs typeface="Times New Roman"/>
            </a:endParaRPr>
          </a:p>
          <a:p>
            <a:pPr marL="355600" marR="8255" indent="-34353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Kỹ </a:t>
            </a:r>
            <a:r>
              <a:rPr sz="2800" b="1" spc="-5" dirty="0">
                <a:latin typeface="Times New Roman"/>
                <a:cs typeface="Times New Roman"/>
              </a:rPr>
              <a:t>thuật của Lloyd-Max chia </a:t>
            </a:r>
            <a:r>
              <a:rPr sz="2800" b="1" dirty="0">
                <a:latin typeface="Times New Roman"/>
                <a:cs typeface="Times New Roman"/>
              </a:rPr>
              <a:t>vùng </a:t>
            </a:r>
            <a:r>
              <a:rPr sz="2800" b="1" spc="-5" dirty="0">
                <a:latin typeface="Times New Roman"/>
                <a:cs typeface="Times New Roman"/>
              </a:rPr>
              <a:t>tín </a:t>
            </a:r>
            <a:r>
              <a:rPr sz="2800" b="1" spc="-10" dirty="0">
                <a:latin typeface="Times New Roman"/>
                <a:cs typeface="Times New Roman"/>
              </a:rPr>
              <a:t>hiệu </a:t>
            </a:r>
            <a:r>
              <a:rPr sz="2800" b="1" dirty="0">
                <a:latin typeface="Times New Roman"/>
                <a:cs typeface="Times New Roman"/>
              </a:rPr>
              <a:t>thành </a:t>
            </a:r>
            <a:r>
              <a:rPr sz="2800" b="1" spc="-5" dirty="0">
                <a:latin typeface="Times New Roman"/>
                <a:cs typeface="Times New Roman"/>
              </a:rPr>
              <a:t>n  khoảng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  <a:tab pos="1044575" algn="l"/>
                <a:tab pos="1597660" algn="l"/>
                <a:tab pos="2387600" algn="l"/>
                <a:tab pos="2702560" algn="l"/>
                <a:tab pos="3670300" algn="l"/>
                <a:tab pos="4402455" algn="l"/>
                <a:tab pos="5669280" algn="l"/>
                <a:tab pos="6101715" algn="l"/>
                <a:tab pos="7002780" algn="l"/>
                <a:tab pos="781367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Vớ</a:t>
            </a:r>
            <a:r>
              <a:rPr sz="2800" b="1" spc="-5" dirty="0">
                <a:latin typeface="Times New Roman"/>
                <a:cs typeface="Times New Roman"/>
              </a:rPr>
              <a:t>i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tín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hiệ</a:t>
            </a:r>
            <a:r>
              <a:rPr sz="2800" b="1" spc="-5" dirty="0">
                <a:latin typeface="Times New Roman"/>
                <a:cs typeface="Times New Roman"/>
              </a:rPr>
              <a:t>u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x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tro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một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k</a:t>
            </a:r>
            <a:r>
              <a:rPr sz="2800" b="1" dirty="0">
                <a:latin typeface="Times New Roman"/>
                <a:cs typeface="Times New Roman"/>
              </a:rPr>
              <a:t>h</a:t>
            </a:r>
            <a:r>
              <a:rPr sz="2800" b="1" spc="-5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ả</a:t>
            </a:r>
            <a:r>
              <a:rPr sz="2800" b="1" spc="-10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sẽ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đượ</a:t>
            </a:r>
            <a:r>
              <a:rPr sz="2800" b="1" spc="-5" dirty="0">
                <a:latin typeface="Times New Roman"/>
                <a:cs typeface="Times New Roman"/>
              </a:rPr>
              <a:t>c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h</a:t>
            </a:r>
            <a:r>
              <a:rPr sz="2800" b="1" spc="-5" dirty="0">
                <a:latin typeface="Times New Roman"/>
                <a:cs typeface="Times New Roman"/>
              </a:rPr>
              <a:t>ay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thế  </a:t>
            </a:r>
            <a:r>
              <a:rPr sz="2800" b="1" dirty="0">
                <a:latin typeface="Times New Roman"/>
                <a:cs typeface="Times New Roman"/>
              </a:rPr>
              <a:t>bằng </a:t>
            </a:r>
            <a:r>
              <a:rPr sz="2800" b="1" spc="-5" dirty="0">
                <a:latin typeface="Times New Roman"/>
                <a:cs typeface="Times New Roman"/>
              </a:rPr>
              <a:t>một </a:t>
            </a:r>
            <a:r>
              <a:rPr sz="2800" b="1" dirty="0">
                <a:latin typeface="Times New Roman"/>
                <a:cs typeface="Times New Roman"/>
              </a:rPr>
              <a:t>giá </a:t>
            </a:r>
            <a:r>
              <a:rPr sz="2800" b="1" spc="-5" dirty="0">
                <a:latin typeface="Times New Roman"/>
                <a:cs typeface="Times New Roman"/>
              </a:rPr>
              <a:t>trị thay thế </a:t>
            </a:r>
            <a:r>
              <a:rPr sz="2800" b="1" dirty="0">
                <a:latin typeface="Times New Roman"/>
                <a:cs typeface="Times New Roman"/>
              </a:rPr>
              <a:t>như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sau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9043" y="4717767"/>
            <a:ext cx="733234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70"/>
              </a:spcBef>
            </a:pPr>
            <a:r>
              <a:rPr sz="2800" spc="-5" dirty="0">
                <a:latin typeface="Times New Roman"/>
                <a:cs typeface="Times New Roman"/>
              </a:rPr>
              <a:t>–</a:t>
            </a:r>
            <a:r>
              <a:rPr sz="2800" b="1" spc="-5" dirty="0">
                <a:latin typeface="Times New Roman"/>
                <a:cs typeface="Times New Roman"/>
              </a:rPr>
              <a:t>Với min(x)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=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L</a:t>
            </a:r>
            <a:r>
              <a:rPr sz="2775" b="1" spc="7" baseline="-21021" dirty="0">
                <a:latin typeface="Times New Roman"/>
                <a:cs typeface="Times New Roman"/>
              </a:rPr>
              <a:t>1</a:t>
            </a:r>
            <a:r>
              <a:rPr sz="2775" b="1" spc="367" baseline="-2102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&lt;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L</a:t>
            </a:r>
            <a:r>
              <a:rPr sz="2775" b="1" baseline="-21021" dirty="0">
                <a:latin typeface="Times New Roman"/>
                <a:cs typeface="Times New Roman"/>
              </a:rPr>
              <a:t>2</a:t>
            </a:r>
            <a:r>
              <a:rPr sz="2775" b="1" spc="352" baseline="-2102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...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L</a:t>
            </a:r>
            <a:r>
              <a:rPr sz="2775" b="1" baseline="-21021" dirty="0">
                <a:latin typeface="Times New Roman"/>
                <a:cs typeface="Times New Roman"/>
              </a:rPr>
              <a:t>n</a:t>
            </a:r>
            <a:r>
              <a:rPr sz="2775" b="1" spc="352" baseline="-2102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&lt;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L</a:t>
            </a:r>
            <a:r>
              <a:rPr sz="2775" b="1" spc="7" baseline="-21021" dirty="0">
                <a:latin typeface="Times New Roman"/>
                <a:cs typeface="Times New Roman"/>
              </a:rPr>
              <a:t>n+1</a:t>
            </a:r>
            <a:r>
              <a:rPr sz="2775" b="1" spc="352" baseline="-2102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=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1+max(x)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Times New Roman"/>
                <a:cs typeface="Times New Roman"/>
              </a:rPr>
              <a:t>–</a:t>
            </a:r>
            <a:r>
              <a:rPr sz="2800" b="1" spc="-5" dirty="0">
                <a:latin typeface="Times New Roman"/>
                <a:cs typeface="Times New Roman"/>
              </a:rPr>
              <a:t>Và </a:t>
            </a:r>
            <a:r>
              <a:rPr sz="2800" b="1" dirty="0">
                <a:latin typeface="Times New Roman"/>
                <a:cs typeface="Times New Roman"/>
              </a:rPr>
              <a:t>p</a:t>
            </a:r>
            <a:r>
              <a:rPr sz="2775" b="1" baseline="-21021" dirty="0">
                <a:latin typeface="Times New Roman"/>
                <a:cs typeface="Times New Roman"/>
              </a:rPr>
              <a:t>1</a:t>
            </a:r>
            <a:r>
              <a:rPr sz="2800" b="1" dirty="0">
                <a:latin typeface="Times New Roman"/>
                <a:cs typeface="Times New Roman"/>
              </a:rPr>
              <a:t>, </a:t>
            </a:r>
            <a:r>
              <a:rPr sz="2800" b="1" spc="5" dirty="0">
                <a:latin typeface="Times New Roman"/>
                <a:cs typeface="Times New Roman"/>
              </a:rPr>
              <a:t>p</a:t>
            </a:r>
            <a:r>
              <a:rPr sz="2775" b="1" spc="7" baseline="-21021" dirty="0">
                <a:latin typeface="Times New Roman"/>
                <a:cs typeface="Times New Roman"/>
              </a:rPr>
              <a:t>2 </a:t>
            </a:r>
            <a:r>
              <a:rPr sz="2800" b="1" spc="-5" dirty="0">
                <a:latin typeface="Times New Roman"/>
                <a:cs typeface="Times New Roman"/>
              </a:rPr>
              <a:t>... </a:t>
            </a:r>
            <a:r>
              <a:rPr sz="2800" b="1" dirty="0">
                <a:latin typeface="Times New Roman"/>
                <a:cs typeface="Times New Roman"/>
              </a:rPr>
              <a:t>P</a:t>
            </a:r>
            <a:r>
              <a:rPr sz="2775" b="1" baseline="-21021" dirty="0">
                <a:latin typeface="Times New Roman"/>
                <a:cs typeface="Times New Roman"/>
              </a:rPr>
              <a:t>n </a:t>
            </a:r>
            <a:r>
              <a:rPr sz="2800" b="1" spc="-5" dirty="0">
                <a:latin typeface="Times New Roman"/>
                <a:cs typeface="Times New Roman"/>
              </a:rPr>
              <a:t>là các giá trị </a:t>
            </a:r>
            <a:r>
              <a:rPr sz="2800" b="1" dirty="0">
                <a:latin typeface="Times New Roman"/>
                <a:cs typeface="Times New Roman"/>
              </a:rPr>
              <a:t>thay thế </a:t>
            </a:r>
            <a:r>
              <a:rPr sz="2800" b="1" spc="-5" dirty="0">
                <a:latin typeface="Times New Roman"/>
                <a:cs typeface="Times New Roman"/>
              </a:rPr>
              <a:t>tương</a:t>
            </a:r>
            <a:r>
              <a:rPr sz="2800" b="1" spc="-44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ứng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06371" y="3315312"/>
            <a:ext cx="174625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spc="-610" dirty="0">
                <a:latin typeface="Symbol"/>
                <a:cs typeface="Symbol"/>
              </a:rPr>
              <a:t></a:t>
            </a:r>
            <a:endParaRPr sz="53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6402" y="3297763"/>
            <a:ext cx="4008754" cy="890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535"/>
              </a:lnSpc>
              <a:spcBef>
                <a:spcPts val="100"/>
              </a:spcBef>
              <a:tabLst>
                <a:tab pos="1765300" algn="l"/>
              </a:tabLst>
            </a:pPr>
            <a:r>
              <a:rPr sz="3400" i="1" spc="145" dirty="0">
                <a:latin typeface="Times New Roman"/>
                <a:cs typeface="Times New Roman"/>
              </a:rPr>
              <a:t>q</a:t>
            </a:r>
            <a:r>
              <a:rPr sz="3400" spc="145" dirty="0">
                <a:latin typeface="Times New Roman"/>
                <a:cs typeface="Times New Roman"/>
              </a:rPr>
              <a:t>(</a:t>
            </a:r>
            <a:r>
              <a:rPr sz="3400" i="1" spc="145" dirty="0">
                <a:latin typeface="Times New Roman"/>
                <a:cs typeface="Times New Roman"/>
              </a:rPr>
              <a:t>x </a:t>
            </a:r>
            <a:r>
              <a:rPr sz="3400" spc="55" dirty="0">
                <a:latin typeface="Times New Roman"/>
                <a:cs typeface="Times New Roman"/>
              </a:rPr>
              <a:t>)</a:t>
            </a:r>
            <a:r>
              <a:rPr sz="3400" spc="-215" dirty="0">
                <a:latin typeface="Times New Roman"/>
                <a:cs typeface="Times New Roman"/>
              </a:rPr>
              <a:t> </a:t>
            </a:r>
            <a:r>
              <a:rPr sz="3400" spc="90" dirty="0">
                <a:latin typeface="Symbol"/>
                <a:cs typeface="Symbol"/>
              </a:rPr>
              <a:t></a:t>
            </a:r>
            <a:r>
              <a:rPr sz="3400" spc="290" dirty="0">
                <a:latin typeface="Times New Roman"/>
                <a:cs typeface="Times New Roman"/>
              </a:rPr>
              <a:t> </a:t>
            </a:r>
            <a:r>
              <a:rPr sz="3400" i="1" spc="80" dirty="0">
                <a:latin typeface="Times New Roman"/>
                <a:cs typeface="Times New Roman"/>
              </a:rPr>
              <a:t>p	</a:t>
            </a:r>
            <a:r>
              <a:rPr sz="3400" spc="40" dirty="0">
                <a:latin typeface="Times New Roman"/>
                <a:cs typeface="Times New Roman"/>
              </a:rPr>
              <a:t>, </a:t>
            </a:r>
            <a:r>
              <a:rPr sz="3400" i="1" spc="75" dirty="0">
                <a:latin typeface="Times New Roman"/>
                <a:cs typeface="Times New Roman"/>
              </a:rPr>
              <a:t>x </a:t>
            </a:r>
            <a:r>
              <a:rPr sz="3400" spc="-160" dirty="0">
                <a:latin typeface="Symbol"/>
                <a:cs typeface="Symbol"/>
              </a:rPr>
              <a:t></a:t>
            </a:r>
            <a:r>
              <a:rPr sz="5550" spc="-160" dirty="0">
                <a:latin typeface="Symbol"/>
                <a:cs typeface="Symbol"/>
              </a:rPr>
              <a:t></a:t>
            </a:r>
            <a:r>
              <a:rPr sz="3400" i="1" spc="-160" dirty="0">
                <a:latin typeface="Times New Roman"/>
                <a:cs typeface="Times New Roman"/>
              </a:rPr>
              <a:t>L </a:t>
            </a:r>
            <a:r>
              <a:rPr sz="3400" spc="40" dirty="0">
                <a:latin typeface="Times New Roman"/>
                <a:cs typeface="Times New Roman"/>
              </a:rPr>
              <a:t>,</a:t>
            </a:r>
            <a:r>
              <a:rPr sz="3400" spc="-590" dirty="0">
                <a:latin typeface="Times New Roman"/>
                <a:cs typeface="Times New Roman"/>
              </a:rPr>
              <a:t> </a:t>
            </a:r>
            <a:r>
              <a:rPr sz="3400" i="1" spc="90" dirty="0">
                <a:latin typeface="Times New Roman"/>
                <a:cs typeface="Times New Roman"/>
              </a:rPr>
              <a:t>L</a:t>
            </a:r>
            <a:endParaRPr sz="3400">
              <a:latin typeface="Times New Roman"/>
              <a:cs typeface="Times New Roman"/>
            </a:endParaRPr>
          </a:p>
          <a:p>
            <a:pPr marL="593725" algn="ctr">
              <a:lnSpc>
                <a:spcPts val="1275"/>
              </a:lnSpc>
              <a:tabLst>
                <a:tab pos="1627505" algn="l"/>
                <a:tab pos="2122805" algn="l"/>
                <a:tab pos="3046730" algn="l"/>
                <a:tab pos="3625215" algn="l"/>
              </a:tabLst>
            </a:pPr>
            <a:r>
              <a:rPr sz="2000" i="1" spc="20" dirty="0">
                <a:latin typeface="Times New Roman"/>
                <a:cs typeface="Times New Roman"/>
              </a:rPr>
              <a:t>i	j	i	j	</a:t>
            </a:r>
            <a:r>
              <a:rPr sz="2000" i="1" spc="185" dirty="0">
                <a:latin typeface="Times New Roman"/>
                <a:cs typeface="Times New Roman"/>
              </a:rPr>
              <a:t>j</a:t>
            </a:r>
            <a:r>
              <a:rPr sz="2000" spc="-75" dirty="0">
                <a:latin typeface="Symbol"/>
                <a:cs typeface="Symbol"/>
              </a:rPr>
              <a:t></a:t>
            </a:r>
            <a:r>
              <a:rPr sz="2000" spc="4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29027" y="3576828"/>
            <a:ext cx="4270375" cy="695325"/>
          </a:xfrm>
          <a:custGeom>
            <a:avLst/>
            <a:gdLst/>
            <a:ahLst/>
            <a:cxnLst/>
            <a:rect l="l" t="t" r="r" b="b"/>
            <a:pathLst>
              <a:path w="4270375" h="695325">
                <a:moveTo>
                  <a:pt x="0" y="694944"/>
                </a:moveTo>
                <a:lnTo>
                  <a:pt x="4270248" y="694944"/>
                </a:lnTo>
                <a:lnTo>
                  <a:pt x="4270248" y="0"/>
                </a:lnTo>
                <a:lnTo>
                  <a:pt x="0" y="0"/>
                </a:lnTo>
                <a:lnTo>
                  <a:pt x="0" y="69494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132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30072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Mục tiêu là </a:t>
            </a:r>
            <a:r>
              <a:rPr sz="2200" b="1" dirty="0">
                <a:latin typeface="Times New Roman"/>
                <a:cs typeface="Times New Roman"/>
              </a:rPr>
              <a:t>tìm </a:t>
            </a:r>
            <a:r>
              <a:rPr sz="2200" b="1" spc="-5" dirty="0">
                <a:latin typeface="Times New Roman"/>
                <a:cs typeface="Times New Roman"/>
              </a:rPr>
              <a:t>các </a:t>
            </a:r>
            <a:r>
              <a:rPr sz="2200" b="1" dirty="0">
                <a:latin typeface="Times New Roman"/>
                <a:cs typeface="Times New Roman"/>
              </a:rPr>
              <a:t>biên </a:t>
            </a:r>
            <a:r>
              <a:rPr sz="2200" b="1" spc="-5" dirty="0">
                <a:latin typeface="Times New Roman"/>
                <a:cs typeface="Times New Roman"/>
              </a:rPr>
              <a:t>Li </a:t>
            </a:r>
            <a:r>
              <a:rPr sz="2200" b="1" dirty="0">
                <a:latin typeface="Times New Roman"/>
                <a:cs typeface="Times New Roman"/>
              </a:rPr>
              <a:t>và </a:t>
            </a:r>
            <a:r>
              <a:rPr sz="2200" b="1" spc="-5" dirty="0">
                <a:latin typeface="Times New Roman"/>
                <a:cs typeface="Times New Roman"/>
              </a:rPr>
              <a:t>giá trị thay thế pi sao cho lỗi do  lượng tử hóa E </a:t>
            </a:r>
            <a:r>
              <a:rPr sz="2200" b="1" spc="-10" dirty="0">
                <a:latin typeface="Times New Roman"/>
                <a:cs typeface="Times New Roman"/>
              </a:rPr>
              <a:t>được </a:t>
            </a:r>
            <a:r>
              <a:rPr sz="2200" b="1" spc="-5" dirty="0">
                <a:latin typeface="Times New Roman"/>
                <a:cs typeface="Times New Roman"/>
              </a:rPr>
              <a:t>giảm</a:t>
            </a:r>
            <a:r>
              <a:rPr sz="2200" b="1" spc="5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thiểu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1634" y="2180563"/>
            <a:ext cx="1642110" cy="516255"/>
          </a:xfrm>
          <a:custGeom>
            <a:avLst/>
            <a:gdLst/>
            <a:ahLst/>
            <a:cxnLst/>
            <a:rect l="l" t="t" r="r" b="b"/>
            <a:pathLst>
              <a:path w="1642110" h="516255">
                <a:moveTo>
                  <a:pt x="0" y="0"/>
                </a:moveTo>
                <a:lnTo>
                  <a:pt x="0" y="515711"/>
                </a:lnTo>
              </a:path>
              <a:path w="1642110" h="516255">
                <a:moveTo>
                  <a:pt x="1641749" y="0"/>
                </a:moveTo>
                <a:lnTo>
                  <a:pt x="1641749" y="515711"/>
                </a:lnTo>
              </a:path>
            </a:pathLst>
          </a:custGeom>
          <a:ln w="180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77009" y="1845039"/>
            <a:ext cx="19812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50" i="1" spc="45" dirty="0">
                <a:latin typeface="Times New Roman"/>
                <a:cs typeface="Times New Roman"/>
              </a:rPr>
              <a:t>m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8760" y="2021772"/>
            <a:ext cx="1409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50" spc="30" dirty="0">
                <a:latin typeface="Times New Roman"/>
                <a:cs typeface="Times New Roman"/>
              </a:rPr>
              <a:t>2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3854" y="1888364"/>
            <a:ext cx="2956560" cy="800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400" i="1" spc="30" dirty="0">
                <a:latin typeface="Times New Roman"/>
                <a:cs typeface="Times New Roman"/>
              </a:rPr>
              <a:t>E </a:t>
            </a:r>
            <a:r>
              <a:rPr sz="3400" spc="30" dirty="0">
                <a:latin typeface="Symbol"/>
                <a:cs typeface="Symbol"/>
              </a:rPr>
              <a:t></a:t>
            </a:r>
            <a:r>
              <a:rPr sz="3400" spc="30" dirty="0">
                <a:latin typeface="Times New Roman"/>
                <a:cs typeface="Times New Roman"/>
              </a:rPr>
              <a:t> </a:t>
            </a:r>
            <a:r>
              <a:rPr sz="7575" spc="135" baseline="-8800" dirty="0">
                <a:latin typeface="Symbol"/>
                <a:cs typeface="Symbol"/>
              </a:rPr>
              <a:t></a:t>
            </a:r>
            <a:r>
              <a:rPr sz="7575" spc="-1335" baseline="-8800" dirty="0">
                <a:latin typeface="Times New Roman"/>
                <a:cs typeface="Times New Roman"/>
              </a:rPr>
              <a:t> </a:t>
            </a:r>
            <a:r>
              <a:rPr sz="3400" i="1" spc="-15" dirty="0">
                <a:latin typeface="Times New Roman"/>
                <a:cs typeface="Times New Roman"/>
              </a:rPr>
              <a:t>x</a:t>
            </a:r>
            <a:r>
              <a:rPr sz="2925" i="1" spc="-22" baseline="-24216" dirty="0">
                <a:latin typeface="Times New Roman"/>
                <a:cs typeface="Times New Roman"/>
              </a:rPr>
              <a:t>i </a:t>
            </a:r>
            <a:r>
              <a:rPr sz="3400" spc="30" dirty="0">
                <a:latin typeface="Symbol"/>
                <a:cs typeface="Symbol"/>
              </a:rPr>
              <a:t></a:t>
            </a:r>
            <a:r>
              <a:rPr sz="3400" spc="30" dirty="0">
                <a:latin typeface="Times New Roman"/>
                <a:cs typeface="Times New Roman"/>
              </a:rPr>
              <a:t> </a:t>
            </a:r>
            <a:r>
              <a:rPr sz="3400" i="1" spc="75" dirty="0">
                <a:latin typeface="Times New Roman"/>
                <a:cs typeface="Times New Roman"/>
              </a:rPr>
              <a:t>q</a:t>
            </a:r>
            <a:r>
              <a:rPr sz="3400" spc="75" dirty="0">
                <a:latin typeface="Times New Roman"/>
                <a:cs typeface="Times New Roman"/>
              </a:rPr>
              <a:t>(</a:t>
            </a:r>
            <a:r>
              <a:rPr sz="3400" i="1" spc="75" dirty="0">
                <a:latin typeface="Times New Roman"/>
                <a:cs typeface="Times New Roman"/>
              </a:rPr>
              <a:t>x</a:t>
            </a:r>
            <a:r>
              <a:rPr sz="2925" i="1" spc="112" baseline="-24216" dirty="0">
                <a:latin typeface="Times New Roman"/>
                <a:cs typeface="Times New Roman"/>
              </a:rPr>
              <a:t>i </a:t>
            </a:r>
            <a:r>
              <a:rPr sz="3400" spc="1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38627" y="1824227"/>
            <a:ext cx="3274060" cy="1228725"/>
          </a:xfrm>
          <a:custGeom>
            <a:avLst/>
            <a:gdLst/>
            <a:ahLst/>
            <a:cxnLst/>
            <a:rect l="l" t="t" r="r" b="b"/>
            <a:pathLst>
              <a:path w="3274060" h="1228725">
                <a:moveTo>
                  <a:pt x="0" y="1228344"/>
                </a:moveTo>
                <a:lnTo>
                  <a:pt x="3273552" y="1228344"/>
                </a:lnTo>
                <a:lnTo>
                  <a:pt x="3273552" y="0"/>
                </a:lnTo>
                <a:lnTo>
                  <a:pt x="0" y="0"/>
                </a:lnTo>
                <a:lnTo>
                  <a:pt x="0" y="122834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2693775"/>
            <a:ext cx="3811270" cy="891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391160" algn="r">
              <a:lnSpc>
                <a:spcPct val="100000"/>
              </a:lnSpc>
              <a:spcBef>
                <a:spcPts val="130"/>
              </a:spcBef>
            </a:pPr>
            <a:r>
              <a:rPr sz="1950" i="1" spc="160" dirty="0">
                <a:latin typeface="Times New Roman"/>
                <a:cs typeface="Times New Roman"/>
              </a:rPr>
              <a:t>i</a:t>
            </a:r>
            <a:r>
              <a:rPr sz="1950" spc="-95" dirty="0">
                <a:latin typeface="Symbol"/>
                <a:cs typeface="Symbol"/>
              </a:rPr>
              <a:t></a:t>
            </a:r>
            <a:r>
              <a:rPr sz="1950" spc="30" dirty="0">
                <a:latin typeface="Times New Roman"/>
                <a:cs typeface="Times New Roman"/>
              </a:rPr>
              <a:t>1</a:t>
            </a: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200" b="1" spc="-5" dirty="0">
                <a:latin typeface="Times New Roman"/>
                <a:cs typeface="Times New Roman"/>
              </a:rPr>
              <a:t>Đây là vấn đề cơ bản của số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học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44229" y="4121768"/>
            <a:ext cx="1413510" cy="800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931544" algn="l"/>
              </a:tabLst>
            </a:pPr>
            <a:r>
              <a:rPr sz="5050" spc="85" dirty="0">
                <a:latin typeface="Symbol"/>
                <a:cs typeface="Symbol"/>
              </a:rPr>
              <a:t></a:t>
            </a:r>
            <a:r>
              <a:rPr sz="5050" spc="85" dirty="0">
                <a:latin typeface="Times New Roman"/>
                <a:cs typeface="Times New Roman"/>
              </a:rPr>
              <a:t>	</a:t>
            </a:r>
            <a:r>
              <a:rPr sz="5050" spc="85" dirty="0">
                <a:latin typeface="Symbol"/>
                <a:cs typeface="Symbol"/>
              </a:rPr>
              <a:t></a:t>
            </a:r>
            <a:endParaRPr sz="50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09782" y="3978624"/>
            <a:ext cx="140970" cy="3270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50" i="1" spc="30" dirty="0">
                <a:latin typeface="Times New Roman"/>
                <a:cs typeface="Times New Roman"/>
              </a:rPr>
              <a:t>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27364" y="4523934"/>
            <a:ext cx="854075" cy="3270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769620" algn="l"/>
              </a:tabLst>
            </a:pPr>
            <a:r>
              <a:rPr sz="1950" i="1" spc="15" dirty="0">
                <a:latin typeface="Times New Roman"/>
                <a:cs typeface="Times New Roman"/>
              </a:rPr>
              <a:t>i	i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85846" y="4099626"/>
            <a:ext cx="1395730" cy="707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534670" algn="l"/>
              </a:tabLst>
            </a:pPr>
            <a:r>
              <a:rPr sz="4450" spc="-125" dirty="0">
                <a:latin typeface="Symbol"/>
                <a:cs typeface="Symbol"/>
              </a:rPr>
              <a:t></a:t>
            </a:r>
            <a:r>
              <a:rPr sz="3400" i="1" spc="-125" dirty="0">
                <a:latin typeface="Times New Roman"/>
                <a:cs typeface="Times New Roman"/>
              </a:rPr>
              <a:t>x	</a:t>
            </a:r>
            <a:r>
              <a:rPr sz="3400" spc="25" dirty="0">
                <a:latin typeface="Symbol"/>
                <a:cs typeface="Symbol"/>
              </a:rPr>
              <a:t></a:t>
            </a:r>
            <a:r>
              <a:rPr sz="3400" spc="25" dirty="0">
                <a:latin typeface="Times New Roman"/>
                <a:cs typeface="Times New Roman"/>
              </a:rPr>
              <a:t> </a:t>
            </a:r>
            <a:r>
              <a:rPr sz="3400" i="1" spc="25" dirty="0">
                <a:latin typeface="Times New Roman"/>
                <a:cs typeface="Times New Roman"/>
              </a:rPr>
              <a:t>p</a:t>
            </a:r>
            <a:r>
              <a:rPr sz="3400" i="1" spc="200" dirty="0">
                <a:latin typeface="Times New Roman"/>
                <a:cs typeface="Times New Roman"/>
              </a:rPr>
              <a:t> </a:t>
            </a:r>
            <a:r>
              <a:rPr sz="4450" spc="-475" dirty="0">
                <a:latin typeface="Symbol"/>
                <a:cs typeface="Symbol"/>
              </a:rPr>
              <a:t></a:t>
            </a:r>
            <a:endParaRPr sz="44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28181" y="4236809"/>
            <a:ext cx="636905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400" i="1" spc="30" dirty="0">
                <a:latin typeface="Times New Roman"/>
                <a:cs typeface="Times New Roman"/>
              </a:rPr>
              <a:t>E</a:t>
            </a:r>
            <a:r>
              <a:rPr sz="3400" i="1" spc="-30" dirty="0">
                <a:latin typeface="Times New Roman"/>
                <a:cs typeface="Times New Roman"/>
              </a:rPr>
              <a:t> </a:t>
            </a:r>
            <a:r>
              <a:rPr sz="3400" spc="25" dirty="0">
                <a:latin typeface="Symbol"/>
                <a:cs typeface="Symbol"/>
              </a:rPr>
              <a:t></a:t>
            </a:r>
            <a:endParaRPr sz="34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65954" y="4191628"/>
            <a:ext cx="140970" cy="3270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50" spc="30" dirty="0">
                <a:latin typeface="Times New Roman"/>
                <a:cs typeface="Times New Roman"/>
              </a:rPr>
              <a:t>2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10719" y="4654300"/>
            <a:ext cx="180467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950" i="1" spc="15" dirty="0">
                <a:latin typeface="Times New Roman"/>
                <a:cs typeface="Times New Roman"/>
              </a:rPr>
              <a:t>j</a:t>
            </a:r>
            <a:r>
              <a:rPr sz="1950" i="1" spc="-31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Symbol"/>
                <a:cs typeface="Symbol"/>
              </a:rPr>
              <a:t></a:t>
            </a:r>
            <a:r>
              <a:rPr sz="1950" spc="-35" dirty="0">
                <a:latin typeface="Times New Roman"/>
                <a:cs typeface="Times New Roman"/>
              </a:rPr>
              <a:t>1</a:t>
            </a:r>
            <a:r>
              <a:rPr sz="1950" spc="229" dirty="0">
                <a:latin typeface="Times New Roman"/>
                <a:cs typeface="Times New Roman"/>
              </a:rPr>
              <a:t> </a:t>
            </a:r>
            <a:r>
              <a:rPr sz="1950" i="1" spc="5" dirty="0">
                <a:latin typeface="Times New Roman"/>
                <a:cs typeface="Times New Roman"/>
              </a:rPr>
              <a:t>x</a:t>
            </a:r>
            <a:r>
              <a:rPr sz="2100" i="1" spc="7" baseline="-19841" dirty="0">
                <a:latin typeface="Times New Roman"/>
                <a:cs typeface="Times New Roman"/>
              </a:rPr>
              <a:t>i</a:t>
            </a:r>
            <a:r>
              <a:rPr sz="2100" i="1" spc="-300" baseline="-19841" dirty="0">
                <a:latin typeface="Times New Roman"/>
                <a:cs typeface="Times New Roman"/>
              </a:rPr>
              <a:t> </a:t>
            </a:r>
            <a:r>
              <a:rPr sz="1950" spc="-195" dirty="0">
                <a:latin typeface="Symbol"/>
                <a:cs typeface="Symbol"/>
              </a:rPr>
              <a:t></a:t>
            </a:r>
            <a:r>
              <a:rPr sz="3350" spc="-195" dirty="0">
                <a:latin typeface="Symbol"/>
                <a:cs typeface="Symbol"/>
              </a:rPr>
              <a:t></a:t>
            </a:r>
            <a:r>
              <a:rPr sz="1950" i="1" spc="-195" dirty="0">
                <a:latin typeface="Times New Roman"/>
                <a:cs typeface="Times New Roman"/>
              </a:rPr>
              <a:t>L</a:t>
            </a:r>
            <a:r>
              <a:rPr sz="1950" i="1" spc="-285" dirty="0">
                <a:latin typeface="Times New Roman"/>
                <a:cs typeface="Times New Roman"/>
              </a:rPr>
              <a:t> </a:t>
            </a:r>
            <a:r>
              <a:rPr sz="2100" i="1" spc="15" baseline="-19841" dirty="0">
                <a:latin typeface="Times New Roman"/>
                <a:cs typeface="Times New Roman"/>
              </a:rPr>
              <a:t>j</a:t>
            </a:r>
            <a:r>
              <a:rPr sz="2100" i="1" spc="37" baseline="-19841" dirty="0">
                <a:latin typeface="Times New Roman"/>
                <a:cs typeface="Times New Roman"/>
              </a:rPr>
              <a:t> </a:t>
            </a:r>
            <a:r>
              <a:rPr sz="1950" spc="80" dirty="0">
                <a:latin typeface="Times New Roman"/>
                <a:cs typeface="Times New Roman"/>
              </a:rPr>
              <a:t>,</a:t>
            </a:r>
            <a:r>
              <a:rPr sz="1950" i="1" spc="80" dirty="0">
                <a:latin typeface="Times New Roman"/>
                <a:cs typeface="Times New Roman"/>
              </a:rPr>
              <a:t>L</a:t>
            </a:r>
            <a:r>
              <a:rPr sz="2100" i="1" spc="120" baseline="-19841" dirty="0">
                <a:latin typeface="Times New Roman"/>
                <a:cs typeface="Times New Roman"/>
              </a:rPr>
              <a:t>j</a:t>
            </a:r>
            <a:r>
              <a:rPr sz="2100" spc="120" baseline="-19841" dirty="0">
                <a:latin typeface="Symbol"/>
                <a:cs typeface="Symbol"/>
              </a:rPr>
              <a:t></a:t>
            </a:r>
            <a:r>
              <a:rPr sz="2100" spc="120" baseline="-19841" dirty="0">
                <a:latin typeface="Times New Roman"/>
                <a:cs typeface="Times New Roman"/>
              </a:rPr>
              <a:t>1</a:t>
            </a:r>
            <a:r>
              <a:rPr sz="2100" spc="-112" baseline="-19841" dirty="0">
                <a:latin typeface="Times New Roman"/>
                <a:cs typeface="Times New Roman"/>
              </a:rPr>
              <a:t> </a:t>
            </a:r>
            <a:r>
              <a:rPr sz="3200" spc="-409" dirty="0">
                <a:latin typeface="Symbol"/>
                <a:cs typeface="Symbol"/>
              </a:rPr>
              <a:t>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44723" y="3957828"/>
            <a:ext cx="3883660" cy="1336675"/>
          </a:xfrm>
          <a:custGeom>
            <a:avLst/>
            <a:gdLst/>
            <a:ahLst/>
            <a:cxnLst/>
            <a:rect l="l" t="t" r="r" b="b"/>
            <a:pathLst>
              <a:path w="3883659" h="1336675">
                <a:moveTo>
                  <a:pt x="0" y="1336548"/>
                </a:moveTo>
                <a:lnTo>
                  <a:pt x="3883152" y="1336548"/>
                </a:lnTo>
                <a:lnTo>
                  <a:pt x="3883152" y="0"/>
                </a:lnTo>
                <a:lnTo>
                  <a:pt x="0" y="0"/>
                </a:lnTo>
                <a:lnTo>
                  <a:pt x="0" y="133654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133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301990" cy="1637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Chúng ta </a:t>
            </a:r>
            <a:r>
              <a:rPr sz="2800" b="1" dirty="0">
                <a:latin typeface="Times New Roman"/>
                <a:cs typeface="Times New Roman"/>
              </a:rPr>
              <a:t>muốn </a:t>
            </a:r>
            <a:r>
              <a:rPr sz="2800" b="1" spc="-5" dirty="0">
                <a:latin typeface="Times New Roman"/>
                <a:cs typeface="Times New Roman"/>
              </a:rPr>
              <a:t>giảm thiểu E </a:t>
            </a:r>
            <a:r>
              <a:rPr sz="2800" b="1" dirty="0">
                <a:latin typeface="Times New Roman"/>
                <a:cs typeface="Times New Roman"/>
              </a:rPr>
              <a:t>vậy </a:t>
            </a:r>
            <a:r>
              <a:rPr sz="2800" b="1" spc="-5" dirty="0">
                <a:latin typeface="Times New Roman"/>
                <a:cs typeface="Times New Roman"/>
              </a:rPr>
              <a:t>nên </a:t>
            </a:r>
            <a:r>
              <a:rPr sz="2800" b="1" dirty="0">
                <a:latin typeface="Times New Roman"/>
                <a:cs typeface="Times New Roman"/>
              </a:rPr>
              <a:t>tất </a:t>
            </a:r>
            <a:r>
              <a:rPr sz="2800" b="1" spc="-5" dirty="0">
                <a:latin typeface="Times New Roman"/>
                <a:cs typeface="Times New Roman"/>
              </a:rPr>
              <a:t>cả các </a:t>
            </a:r>
            <a:r>
              <a:rPr sz="2800" b="1" dirty="0">
                <a:latin typeface="Times New Roman"/>
                <a:cs typeface="Times New Roman"/>
              </a:rPr>
              <a:t>đạo  hàm từng phần phải </a:t>
            </a:r>
            <a:r>
              <a:rPr sz="2800" b="1" spc="-5" dirty="0">
                <a:latin typeface="Times New Roman"/>
                <a:cs typeface="Times New Roman"/>
              </a:rPr>
              <a:t>là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97" y="3437294"/>
            <a:ext cx="608965" cy="0"/>
          </a:xfrm>
          <a:custGeom>
            <a:avLst/>
            <a:gdLst/>
            <a:ahLst/>
            <a:cxnLst/>
            <a:rect l="l" t="t" r="r" b="b"/>
            <a:pathLst>
              <a:path w="608965">
                <a:moveTo>
                  <a:pt x="0" y="0"/>
                </a:moveTo>
                <a:lnTo>
                  <a:pt x="608722" y="0"/>
                </a:lnTo>
              </a:path>
            </a:pathLst>
          </a:custGeom>
          <a:ln w="168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2845" y="3513827"/>
            <a:ext cx="129159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850" i="1" spc="10" dirty="0">
                <a:latin typeface="Times New Roman"/>
                <a:cs typeface="Times New Roman"/>
              </a:rPr>
              <a:t>x</a:t>
            </a:r>
            <a:r>
              <a:rPr sz="1950" i="1" spc="15" baseline="-19230" dirty="0">
                <a:latin typeface="Times New Roman"/>
                <a:cs typeface="Times New Roman"/>
              </a:rPr>
              <a:t>i</a:t>
            </a:r>
            <a:r>
              <a:rPr sz="1950" i="1" spc="-300" baseline="-19230" dirty="0">
                <a:latin typeface="Times New Roman"/>
                <a:cs typeface="Times New Roman"/>
              </a:rPr>
              <a:t> </a:t>
            </a:r>
            <a:r>
              <a:rPr sz="1850" spc="-185" dirty="0">
                <a:latin typeface="Symbol"/>
                <a:cs typeface="Symbol"/>
              </a:rPr>
              <a:t></a:t>
            </a:r>
            <a:r>
              <a:rPr sz="3150" spc="-185" dirty="0">
                <a:latin typeface="Symbol"/>
                <a:cs typeface="Symbol"/>
              </a:rPr>
              <a:t></a:t>
            </a:r>
            <a:r>
              <a:rPr sz="1850" i="1" spc="-185" dirty="0">
                <a:latin typeface="Times New Roman"/>
                <a:cs typeface="Times New Roman"/>
              </a:rPr>
              <a:t>L</a:t>
            </a:r>
            <a:r>
              <a:rPr sz="1850" i="1" spc="-275" dirty="0">
                <a:latin typeface="Times New Roman"/>
                <a:cs typeface="Times New Roman"/>
              </a:rPr>
              <a:t> </a:t>
            </a:r>
            <a:r>
              <a:rPr sz="1950" i="1" spc="22" baseline="-19230" dirty="0">
                <a:latin typeface="Times New Roman"/>
                <a:cs typeface="Times New Roman"/>
              </a:rPr>
              <a:t>j </a:t>
            </a:r>
            <a:r>
              <a:rPr sz="1850" spc="80" dirty="0">
                <a:latin typeface="Times New Roman"/>
                <a:cs typeface="Times New Roman"/>
              </a:rPr>
              <a:t>,</a:t>
            </a:r>
            <a:r>
              <a:rPr sz="1850" i="1" spc="80" dirty="0">
                <a:latin typeface="Times New Roman"/>
                <a:cs typeface="Times New Roman"/>
              </a:rPr>
              <a:t>L</a:t>
            </a:r>
            <a:r>
              <a:rPr sz="1950" i="1" spc="120" baseline="-19230" dirty="0">
                <a:latin typeface="Times New Roman"/>
                <a:cs typeface="Times New Roman"/>
              </a:rPr>
              <a:t>j</a:t>
            </a:r>
            <a:r>
              <a:rPr sz="1950" spc="120" baseline="-19230" dirty="0">
                <a:latin typeface="Symbol"/>
                <a:cs typeface="Symbol"/>
              </a:rPr>
              <a:t></a:t>
            </a:r>
            <a:r>
              <a:rPr sz="1950" spc="120" baseline="-19230" dirty="0">
                <a:latin typeface="Times New Roman"/>
                <a:cs typeface="Times New Roman"/>
              </a:rPr>
              <a:t>1</a:t>
            </a:r>
            <a:r>
              <a:rPr sz="1950" spc="-112" baseline="-19230" dirty="0">
                <a:latin typeface="Times New Roman"/>
                <a:cs typeface="Times New Roman"/>
              </a:rPr>
              <a:t> </a:t>
            </a:r>
            <a:r>
              <a:rPr sz="3000" spc="-380" dirty="0">
                <a:latin typeface="Symbol"/>
                <a:cs typeface="Symbol"/>
              </a:rPr>
              <a:t>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8526" y="3390837"/>
            <a:ext cx="80772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727075" algn="l"/>
              </a:tabLst>
            </a:pPr>
            <a:r>
              <a:rPr sz="1850" i="1" spc="10" dirty="0">
                <a:latin typeface="Times New Roman"/>
                <a:cs typeface="Times New Roman"/>
              </a:rPr>
              <a:t>i	i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9854" y="3708299"/>
            <a:ext cx="8001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850" i="1" spc="10" dirty="0">
                <a:latin typeface="Times New Roman"/>
                <a:cs typeface="Times New Roman"/>
              </a:rPr>
              <a:t>j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9707" y="2916680"/>
            <a:ext cx="2649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221105" algn="l"/>
              </a:tabLst>
            </a:pPr>
            <a:r>
              <a:rPr sz="7200" spc="67" baseline="-8680" dirty="0">
                <a:latin typeface="Symbol"/>
                <a:cs typeface="Symbol"/>
              </a:rPr>
              <a:t></a:t>
            </a:r>
            <a:r>
              <a:rPr sz="3200" spc="45" dirty="0">
                <a:latin typeface="Times New Roman"/>
                <a:cs typeface="Times New Roman"/>
              </a:rPr>
              <a:t>2</a:t>
            </a:r>
            <a:r>
              <a:rPr sz="4200" spc="45" dirty="0">
                <a:latin typeface="Symbol"/>
                <a:cs typeface="Symbol"/>
              </a:rPr>
              <a:t></a:t>
            </a:r>
            <a:r>
              <a:rPr sz="3200" i="1" spc="45" dirty="0">
                <a:latin typeface="Times New Roman"/>
                <a:cs typeface="Times New Roman"/>
              </a:rPr>
              <a:t>x	</a:t>
            </a:r>
            <a:r>
              <a:rPr sz="3200" spc="35" dirty="0">
                <a:latin typeface="Symbol"/>
                <a:cs typeface="Symbol"/>
              </a:rPr>
              <a:t></a:t>
            </a:r>
            <a:r>
              <a:rPr sz="3200" spc="35" dirty="0">
                <a:latin typeface="Times New Roman"/>
                <a:cs typeface="Times New Roman"/>
              </a:rPr>
              <a:t> </a:t>
            </a:r>
            <a:r>
              <a:rPr sz="3200" i="1" spc="30" dirty="0">
                <a:latin typeface="Times New Roman"/>
                <a:cs typeface="Times New Roman"/>
              </a:rPr>
              <a:t>p </a:t>
            </a:r>
            <a:r>
              <a:rPr sz="4200" spc="-330" dirty="0">
                <a:latin typeface="Symbol"/>
                <a:cs typeface="Symbol"/>
              </a:rPr>
              <a:t></a:t>
            </a:r>
            <a:r>
              <a:rPr sz="4200" spc="-330" dirty="0">
                <a:latin typeface="Times New Roman"/>
                <a:cs typeface="Times New Roman"/>
              </a:rPr>
              <a:t> </a:t>
            </a:r>
            <a:r>
              <a:rPr sz="3200" spc="35" dirty="0">
                <a:latin typeface="Symbol"/>
                <a:cs typeface="Symbol"/>
              </a:rPr>
              <a:t></a:t>
            </a:r>
            <a:r>
              <a:rPr sz="3200" spc="-254" dirty="0">
                <a:latin typeface="Times New Roman"/>
                <a:cs typeface="Times New Roman"/>
              </a:rPr>
              <a:t> </a:t>
            </a:r>
            <a:r>
              <a:rPr sz="3200" spc="30" dirty="0">
                <a:latin typeface="Times New Roman"/>
                <a:cs typeface="Times New Roman"/>
              </a:rPr>
              <a:t>0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699" y="3437468"/>
            <a:ext cx="4171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200" spc="-35" dirty="0">
                <a:latin typeface="Symbol"/>
                <a:cs typeface="Symbol"/>
              </a:rPr>
              <a:t></a:t>
            </a:r>
            <a:r>
              <a:rPr sz="3200" i="1" spc="30" dirty="0">
                <a:latin typeface="Times New Roman"/>
                <a:cs typeface="Times New Roman"/>
              </a:rPr>
              <a:t>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092" y="2863641"/>
            <a:ext cx="9359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669925" algn="l"/>
              </a:tabLst>
            </a:pPr>
            <a:r>
              <a:rPr sz="3200" dirty="0">
                <a:latin typeface="Symbol"/>
                <a:cs typeface="Symbol"/>
              </a:rPr>
              <a:t></a:t>
            </a:r>
            <a:r>
              <a:rPr sz="3200" i="1" dirty="0">
                <a:latin typeface="Times New Roman"/>
                <a:cs typeface="Times New Roman"/>
              </a:rPr>
              <a:t>E	</a:t>
            </a:r>
            <a:r>
              <a:rPr sz="4800" spc="52" baseline="-34722" dirty="0">
                <a:latin typeface="Symbol"/>
                <a:cs typeface="Symbol"/>
              </a:rPr>
              <a:t></a:t>
            </a:r>
            <a:endParaRPr sz="4800" baseline="-34722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7828" y="2891027"/>
            <a:ext cx="4140835" cy="1228725"/>
          </a:xfrm>
          <a:custGeom>
            <a:avLst/>
            <a:gdLst/>
            <a:ahLst/>
            <a:cxnLst/>
            <a:rect l="l" t="t" r="r" b="b"/>
            <a:pathLst>
              <a:path w="4140835" h="1228725">
                <a:moveTo>
                  <a:pt x="0" y="1228344"/>
                </a:moveTo>
                <a:lnTo>
                  <a:pt x="4140708" y="1228344"/>
                </a:lnTo>
                <a:lnTo>
                  <a:pt x="4140708" y="0"/>
                </a:lnTo>
                <a:lnTo>
                  <a:pt x="0" y="0"/>
                </a:lnTo>
                <a:lnTo>
                  <a:pt x="0" y="122834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55036" y="3420950"/>
            <a:ext cx="2945765" cy="0"/>
          </a:xfrm>
          <a:custGeom>
            <a:avLst/>
            <a:gdLst/>
            <a:ahLst/>
            <a:cxnLst/>
            <a:rect l="l" t="t" r="r" b="b"/>
            <a:pathLst>
              <a:path w="2945765">
                <a:moveTo>
                  <a:pt x="0" y="0"/>
                </a:moveTo>
                <a:lnTo>
                  <a:pt x="2945284" y="0"/>
                </a:lnTo>
              </a:path>
            </a:pathLst>
          </a:custGeom>
          <a:ln w="17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48790" y="3696306"/>
            <a:ext cx="907415" cy="3136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560070" algn="l"/>
              </a:tabLst>
            </a:pPr>
            <a:r>
              <a:rPr sz="1850" i="1" spc="15" dirty="0">
                <a:latin typeface="Times New Roman"/>
                <a:cs typeface="Times New Roman"/>
              </a:rPr>
              <a:t>j	j</a:t>
            </a:r>
            <a:r>
              <a:rPr sz="1850" i="1" spc="-345" dirty="0">
                <a:latin typeface="Times New Roman"/>
                <a:cs typeface="Times New Roman"/>
              </a:rPr>
              <a:t> </a:t>
            </a:r>
            <a:r>
              <a:rPr sz="1850" spc="-15" dirty="0">
                <a:latin typeface="Symbol"/>
                <a:cs typeface="Symbol"/>
              </a:rPr>
              <a:t></a:t>
            </a:r>
            <a:r>
              <a:rPr sz="1850" spc="-15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3670" y="3696306"/>
            <a:ext cx="93345" cy="3136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50" i="1" spc="15" dirty="0">
                <a:latin typeface="Times New Roman"/>
                <a:cs typeface="Times New Roman"/>
              </a:rPr>
              <a:t>i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4690" y="3374791"/>
            <a:ext cx="93345" cy="3136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50" i="1" spc="15" dirty="0">
                <a:latin typeface="Times New Roman"/>
                <a:cs typeface="Times New Roman"/>
              </a:rPr>
              <a:t>i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70444" y="3164269"/>
            <a:ext cx="3000375" cy="827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82040" algn="l"/>
                <a:tab pos="2711450" algn="l"/>
              </a:tabLst>
            </a:pPr>
            <a:r>
              <a:rPr sz="3200" spc="270" dirty="0">
                <a:latin typeface="Times New Roman"/>
                <a:cs typeface="Times New Roman"/>
              </a:rPr>
              <a:t>#</a:t>
            </a:r>
            <a:r>
              <a:rPr sz="5050" spc="-1515" dirty="0">
                <a:latin typeface="Symbol"/>
                <a:cs typeface="Symbol"/>
              </a:rPr>
              <a:t></a:t>
            </a:r>
            <a:r>
              <a:rPr sz="3200" i="1" spc="20" dirty="0">
                <a:latin typeface="Times New Roman"/>
                <a:cs typeface="Times New Roman"/>
              </a:rPr>
              <a:t>i</a:t>
            </a:r>
            <a:r>
              <a:rPr sz="3200" i="1" spc="-204" dirty="0">
                <a:latin typeface="Times New Roman"/>
                <a:cs typeface="Times New Roman"/>
              </a:rPr>
              <a:t> </a:t>
            </a:r>
            <a:r>
              <a:rPr sz="3200" spc="15" dirty="0">
                <a:latin typeface="Times New Roman"/>
                <a:cs typeface="Times New Roman"/>
              </a:rPr>
              <a:t>|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i="1" spc="35" dirty="0">
                <a:latin typeface="Times New Roman"/>
                <a:cs typeface="Times New Roman"/>
              </a:rPr>
              <a:t>x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3200" spc="335" dirty="0">
                <a:latin typeface="Symbol"/>
                <a:cs typeface="Symbol"/>
              </a:rPr>
              <a:t></a:t>
            </a:r>
            <a:r>
              <a:rPr sz="5250" spc="-865" dirty="0">
                <a:latin typeface="Symbol"/>
                <a:cs typeface="Symbol"/>
              </a:rPr>
              <a:t></a:t>
            </a:r>
            <a:r>
              <a:rPr sz="3200" i="1" spc="45" dirty="0">
                <a:latin typeface="Times New Roman"/>
                <a:cs typeface="Times New Roman"/>
              </a:rPr>
              <a:t>L</a:t>
            </a:r>
            <a:r>
              <a:rPr sz="3200" i="1" spc="370" dirty="0">
                <a:latin typeface="Times New Roman"/>
                <a:cs typeface="Times New Roman"/>
              </a:rPr>
              <a:t> </a:t>
            </a:r>
            <a:r>
              <a:rPr sz="3200" spc="20" dirty="0">
                <a:latin typeface="Times New Roman"/>
                <a:cs typeface="Times New Roman"/>
              </a:rPr>
              <a:t>,</a:t>
            </a:r>
            <a:r>
              <a:rPr sz="3200" spc="-305" dirty="0">
                <a:latin typeface="Times New Roman"/>
                <a:cs typeface="Times New Roman"/>
              </a:rPr>
              <a:t> </a:t>
            </a:r>
            <a:r>
              <a:rPr sz="3200" i="1" spc="45" dirty="0">
                <a:latin typeface="Times New Roman"/>
                <a:cs typeface="Times New Roman"/>
              </a:rPr>
              <a:t>L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5050" spc="-1065" dirty="0">
                <a:latin typeface="Symbol"/>
                <a:cs typeface="Symbol"/>
              </a:rPr>
              <a:t></a:t>
            </a:r>
            <a:r>
              <a:rPr sz="5050" spc="-869" dirty="0">
                <a:latin typeface="Symbol"/>
                <a:cs typeface="Symbol"/>
              </a:rPr>
              <a:t></a:t>
            </a:r>
            <a:endParaRPr sz="50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01217" y="3100623"/>
            <a:ext cx="668020" cy="519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084" algn="l"/>
              </a:tabLst>
            </a:pPr>
            <a:r>
              <a:rPr sz="3200" i="1" spc="40" dirty="0">
                <a:latin typeface="Times New Roman"/>
                <a:cs typeface="Times New Roman"/>
              </a:rPr>
              <a:t>p	</a:t>
            </a:r>
            <a:r>
              <a:rPr sz="3200" spc="45" dirty="0">
                <a:latin typeface="Symbol"/>
                <a:cs typeface="Symbol"/>
              </a:rPr>
              <a:t>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1839" y="2642845"/>
            <a:ext cx="2068830" cy="765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4790"/>
              </a:lnSpc>
              <a:spcBef>
                <a:spcPts val="105"/>
              </a:spcBef>
              <a:tabLst>
                <a:tab pos="1654810" algn="l"/>
              </a:tabLst>
            </a:pPr>
            <a:r>
              <a:rPr sz="7275" spc="202" baseline="6872" dirty="0">
                <a:latin typeface="Symbol"/>
                <a:cs typeface="Symbol"/>
              </a:rPr>
              <a:t></a:t>
            </a:r>
            <a:r>
              <a:rPr sz="1850" i="1" spc="25" dirty="0">
                <a:latin typeface="Times New Roman"/>
                <a:cs typeface="Times New Roman"/>
              </a:rPr>
              <a:t>x</a:t>
            </a:r>
            <a:r>
              <a:rPr sz="1850" i="1" spc="40" dirty="0">
                <a:latin typeface="Times New Roman"/>
                <a:cs typeface="Times New Roman"/>
              </a:rPr>
              <a:t> </a:t>
            </a:r>
            <a:r>
              <a:rPr sz="1850" spc="-120" dirty="0">
                <a:latin typeface="Symbol"/>
                <a:cs typeface="Symbol"/>
              </a:rPr>
              <a:t></a:t>
            </a:r>
            <a:r>
              <a:rPr sz="3200" spc="-465" dirty="0">
                <a:latin typeface="Symbol"/>
                <a:cs typeface="Symbol"/>
              </a:rPr>
              <a:t></a:t>
            </a:r>
            <a:r>
              <a:rPr sz="1850" i="1" spc="35" dirty="0">
                <a:latin typeface="Times New Roman"/>
                <a:cs typeface="Times New Roman"/>
              </a:rPr>
              <a:t>L</a:t>
            </a:r>
            <a:r>
              <a:rPr sz="1850" i="1" dirty="0">
                <a:latin typeface="Times New Roman"/>
                <a:cs typeface="Times New Roman"/>
              </a:rPr>
              <a:t> </a:t>
            </a:r>
            <a:r>
              <a:rPr sz="1850" i="1" spc="25" dirty="0">
                <a:latin typeface="Times New Roman"/>
                <a:cs typeface="Times New Roman"/>
              </a:rPr>
              <a:t> </a:t>
            </a:r>
            <a:r>
              <a:rPr sz="1850" spc="140" dirty="0">
                <a:latin typeface="Times New Roman"/>
                <a:cs typeface="Times New Roman"/>
              </a:rPr>
              <a:t>,</a:t>
            </a:r>
            <a:r>
              <a:rPr sz="1850" i="1" spc="35" dirty="0">
                <a:latin typeface="Times New Roman"/>
                <a:cs typeface="Times New Roman"/>
              </a:rPr>
              <a:t>L</a:t>
            </a:r>
            <a:r>
              <a:rPr sz="1850" i="1" dirty="0">
                <a:latin typeface="Times New Roman"/>
                <a:cs typeface="Times New Roman"/>
              </a:rPr>
              <a:t>	</a:t>
            </a:r>
            <a:r>
              <a:rPr sz="3050" spc="-390" dirty="0">
                <a:latin typeface="Symbol"/>
                <a:cs typeface="Symbol"/>
              </a:rPr>
              <a:t></a:t>
            </a:r>
            <a:r>
              <a:rPr sz="3050" spc="-370" dirty="0">
                <a:latin typeface="Times New Roman"/>
                <a:cs typeface="Times New Roman"/>
              </a:rPr>
              <a:t> </a:t>
            </a:r>
            <a:r>
              <a:rPr sz="4800" i="1" spc="-37" baseline="23437" dirty="0">
                <a:latin typeface="Times New Roman"/>
                <a:cs typeface="Times New Roman"/>
              </a:rPr>
              <a:t>x</a:t>
            </a:r>
            <a:r>
              <a:rPr sz="2775" i="1" spc="22" baseline="16516" dirty="0">
                <a:latin typeface="Times New Roman"/>
                <a:cs typeface="Times New Roman"/>
              </a:rPr>
              <a:t>i</a:t>
            </a:r>
            <a:endParaRPr sz="2775" baseline="16516">
              <a:latin typeface="Times New Roman"/>
              <a:cs typeface="Times New Roman"/>
            </a:endParaRPr>
          </a:p>
          <a:p>
            <a:pPr marL="600075">
              <a:lnSpc>
                <a:spcPts val="795"/>
              </a:lnSpc>
              <a:tabLst>
                <a:tab pos="1057275" algn="l"/>
                <a:tab pos="1391920" algn="l"/>
              </a:tabLst>
            </a:pPr>
            <a:r>
              <a:rPr sz="1350" i="1" spc="5" dirty="0">
                <a:latin typeface="Times New Roman"/>
                <a:cs typeface="Times New Roman"/>
              </a:rPr>
              <a:t>i	j	</a:t>
            </a:r>
            <a:r>
              <a:rPr sz="1350" i="1" spc="-5" dirty="0">
                <a:latin typeface="Times New Roman"/>
                <a:cs typeface="Times New Roman"/>
              </a:rPr>
              <a:t>j</a:t>
            </a:r>
            <a:r>
              <a:rPr sz="1350" spc="-5" dirty="0">
                <a:latin typeface="Symbol"/>
                <a:cs typeface="Symbol"/>
              </a:rPr>
              <a:t></a:t>
            </a:r>
            <a:r>
              <a:rPr sz="1350" spc="-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96028" y="2662427"/>
            <a:ext cx="3909060" cy="1414780"/>
          </a:xfrm>
          <a:custGeom>
            <a:avLst/>
            <a:gdLst/>
            <a:ahLst/>
            <a:cxnLst/>
            <a:rect l="l" t="t" r="r" b="b"/>
            <a:pathLst>
              <a:path w="3909059" h="1414779">
                <a:moveTo>
                  <a:pt x="0" y="1414272"/>
                </a:moveTo>
                <a:lnTo>
                  <a:pt x="3909060" y="1414272"/>
                </a:lnTo>
                <a:lnTo>
                  <a:pt x="3909060" y="0"/>
                </a:lnTo>
                <a:lnTo>
                  <a:pt x="0" y="0"/>
                </a:lnTo>
                <a:lnTo>
                  <a:pt x="0" y="141427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815857" y="5038287"/>
            <a:ext cx="5867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3200" spc="75" dirty="0">
                <a:latin typeface="Symbol"/>
                <a:cs typeface="Symbol"/>
              </a:rPr>
              <a:t></a:t>
            </a:r>
            <a:r>
              <a:rPr sz="3200" i="1" spc="75" dirty="0">
                <a:latin typeface="Times New Roman"/>
                <a:cs typeface="Times New Roman"/>
              </a:rPr>
              <a:t>L</a:t>
            </a:r>
            <a:r>
              <a:rPr sz="2775" i="1" spc="112" baseline="-24024" dirty="0">
                <a:latin typeface="Times New Roman"/>
                <a:cs typeface="Times New Roman"/>
              </a:rPr>
              <a:t>j</a:t>
            </a:r>
            <a:endParaRPr sz="2775" baseline="-2402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71470" y="4464684"/>
            <a:ext cx="12274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673100" algn="l"/>
              </a:tabLst>
            </a:pPr>
            <a:r>
              <a:rPr sz="3200" u="heavy" spc="-1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3200" i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200" i="1" spc="-15" dirty="0">
                <a:latin typeface="Times New Roman"/>
                <a:cs typeface="Times New Roman"/>
              </a:rPr>
              <a:t>	</a:t>
            </a:r>
            <a:r>
              <a:rPr sz="4800" spc="7" baseline="-34722" dirty="0">
                <a:latin typeface="Symbol"/>
                <a:cs typeface="Symbol"/>
              </a:rPr>
              <a:t></a:t>
            </a:r>
            <a:r>
              <a:rPr sz="4800" spc="-270" baseline="-34722" dirty="0">
                <a:latin typeface="Times New Roman"/>
                <a:cs typeface="Times New Roman"/>
              </a:rPr>
              <a:t> </a:t>
            </a:r>
            <a:r>
              <a:rPr sz="4800" spc="7" baseline="-34722" dirty="0">
                <a:latin typeface="Times New Roman"/>
                <a:cs typeface="Times New Roman"/>
              </a:rPr>
              <a:t>0</a:t>
            </a:r>
            <a:endParaRPr sz="4800" baseline="-34722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48027" y="4491228"/>
            <a:ext cx="1363980" cy="1193800"/>
          </a:xfrm>
          <a:custGeom>
            <a:avLst/>
            <a:gdLst/>
            <a:ahLst/>
            <a:cxnLst/>
            <a:rect l="l" t="t" r="r" b="b"/>
            <a:pathLst>
              <a:path w="1363980" h="1193800">
                <a:moveTo>
                  <a:pt x="0" y="1193292"/>
                </a:moveTo>
                <a:lnTo>
                  <a:pt x="1363980" y="1193292"/>
                </a:lnTo>
                <a:lnTo>
                  <a:pt x="1363980" y="0"/>
                </a:lnTo>
                <a:lnTo>
                  <a:pt x="0" y="0"/>
                </a:lnTo>
                <a:lnTo>
                  <a:pt x="0" y="119329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70699" y="5181819"/>
            <a:ext cx="1486535" cy="0"/>
          </a:xfrm>
          <a:custGeom>
            <a:avLst/>
            <a:gdLst/>
            <a:ahLst/>
            <a:cxnLst/>
            <a:rect l="l" t="t" r="r" b="b"/>
            <a:pathLst>
              <a:path w="1486534">
                <a:moveTo>
                  <a:pt x="0" y="0"/>
                </a:moveTo>
                <a:lnTo>
                  <a:pt x="1486055" y="0"/>
                </a:lnTo>
              </a:path>
            </a:pathLst>
          </a:custGeom>
          <a:ln w="16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318414" y="5181943"/>
            <a:ext cx="2197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200" spc="25" dirty="0">
                <a:latin typeface="Times New Roman"/>
                <a:cs typeface="Times New Roman"/>
              </a:rPr>
              <a:t>2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18261" y="4829335"/>
            <a:ext cx="8001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850" i="1" spc="10" dirty="0">
                <a:latin typeface="Times New Roman"/>
                <a:cs typeface="Times New Roman"/>
              </a:rPr>
              <a:t>j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33818" y="5134671"/>
            <a:ext cx="8001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850" i="1" spc="10" dirty="0">
                <a:latin typeface="Times New Roman"/>
                <a:cs typeface="Times New Roman"/>
              </a:rPr>
              <a:t>j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48912" y="4558474"/>
            <a:ext cx="12369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68020" algn="l"/>
              </a:tabLst>
            </a:pPr>
            <a:r>
              <a:rPr sz="3200" i="1" spc="25" dirty="0">
                <a:latin typeface="Times New Roman"/>
                <a:cs typeface="Times New Roman"/>
              </a:rPr>
              <a:t>p	</a:t>
            </a:r>
            <a:r>
              <a:rPr sz="3200" spc="25" dirty="0">
                <a:latin typeface="Symbol"/>
                <a:cs typeface="Symbol"/>
              </a:rPr>
              <a:t>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i="1" spc="25" dirty="0">
                <a:latin typeface="Times New Roman"/>
                <a:cs typeface="Times New Roman"/>
              </a:rPr>
              <a:t>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74739" y="4863796"/>
            <a:ext cx="711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71170" algn="l"/>
              </a:tabLst>
            </a:pPr>
            <a:r>
              <a:rPr sz="3200" i="1" spc="25" dirty="0">
                <a:latin typeface="Times New Roman"/>
                <a:cs typeface="Times New Roman"/>
              </a:rPr>
              <a:t>L	</a:t>
            </a:r>
            <a:r>
              <a:rPr sz="3200" spc="25" dirty="0">
                <a:latin typeface="Symbol"/>
                <a:cs typeface="Symbol"/>
              </a:rPr>
              <a:t>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00685" y="4829335"/>
            <a:ext cx="34036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850" i="1" spc="10" dirty="0">
                <a:latin typeface="Times New Roman"/>
                <a:cs typeface="Times New Roman"/>
              </a:rPr>
              <a:t>j</a:t>
            </a:r>
            <a:r>
              <a:rPr sz="1850" i="1" spc="-350" dirty="0">
                <a:latin typeface="Times New Roman"/>
                <a:cs typeface="Times New Roman"/>
              </a:rPr>
              <a:t> </a:t>
            </a:r>
            <a:r>
              <a:rPr sz="1850" spc="-35" dirty="0">
                <a:latin typeface="Symbol"/>
                <a:cs typeface="Symbol"/>
              </a:rPr>
              <a:t></a:t>
            </a:r>
            <a:r>
              <a:rPr sz="1850" spc="-35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96028" y="4567428"/>
            <a:ext cx="2447925" cy="1126490"/>
          </a:xfrm>
          <a:custGeom>
            <a:avLst/>
            <a:gdLst/>
            <a:ahLst/>
            <a:cxnLst/>
            <a:rect l="l" t="t" r="r" b="b"/>
            <a:pathLst>
              <a:path w="2447925" h="1126489">
                <a:moveTo>
                  <a:pt x="0" y="1126236"/>
                </a:moveTo>
                <a:lnTo>
                  <a:pt x="2447544" y="1126236"/>
                </a:lnTo>
                <a:lnTo>
                  <a:pt x="2447544" y="0"/>
                </a:lnTo>
                <a:lnTo>
                  <a:pt x="0" y="0"/>
                </a:lnTo>
                <a:lnTo>
                  <a:pt x="0" y="1126236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134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640" y="100076"/>
            <a:ext cx="8376920" cy="257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93700" marR="43180" indent="-343535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943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Thông thường các phương trình trên </a:t>
            </a:r>
            <a:r>
              <a:rPr sz="2800" b="1" dirty="0">
                <a:latin typeface="Times New Roman"/>
                <a:cs typeface="Times New Roman"/>
              </a:rPr>
              <a:t>không thể </a:t>
            </a:r>
            <a:r>
              <a:rPr sz="2800" b="1" spc="-5" dirty="0">
                <a:latin typeface="Times New Roman"/>
                <a:cs typeface="Times New Roman"/>
              </a:rPr>
              <a:t>giải  </a:t>
            </a:r>
            <a:r>
              <a:rPr sz="2800" b="1" spc="-10" dirty="0">
                <a:latin typeface="Times New Roman"/>
                <a:cs typeface="Times New Roman"/>
              </a:rPr>
              <a:t>được mà </a:t>
            </a:r>
            <a:r>
              <a:rPr sz="2800" b="1" spc="-5" dirty="0">
                <a:latin typeface="Times New Roman"/>
                <a:cs typeface="Times New Roman"/>
              </a:rPr>
              <a:t>chúng ta sử </a:t>
            </a:r>
            <a:r>
              <a:rPr sz="2800" b="1" dirty="0">
                <a:latin typeface="Times New Roman"/>
                <a:cs typeface="Times New Roman"/>
              </a:rPr>
              <a:t>dụng thuật </a:t>
            </a:r>
            <a:r>
              <a:rPr sz="2800" b="1" spc="-5" dirty="0">
                <a:latin typeface="Times New Roman"/>
                <a:cs typeface="Times New Roman"/>
              </a:rPr>
              <a:t>toán sau </a:t>
            </a:r>
            <a:r>
              <a:rPr sz="2800" b="1" dirty="0">
                <a:latin typeface="Times New Roman"/>
                <a:cs typeface="Times New Roman"/>
              </a:rPr>
              <a:t>để </a:t>
            </a:r>
            <a:r>
              <a:rPr sz="2800" b="1" spc="-5" dirty="0">
                <a:latin typeface="Times New Roman"/>
                <a:cs typeface="Times New Roman"/>
              </a:rPr>
              <a:t>làm  gần đúng (chính là k-trung</a:t>
            </a:r>
            <a:r>
              <a:rPr sz="2800" b="1" spc="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bình)</a:t>
            </a:r>
            <a:endParaRPr sz="2800">
              <a:latin typeface="Times New Roman"/>
              <a:cs typeface="Times New Roman"/>
            </a:endParaRPr>
          </a:p>
          <a:p>
            <a:pPr marL="790575" lvl="1" indent="-283210" algn="just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912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Bước 1: </a:t>
            </a:r>
            <a:r>
              <a:rPr sz="2800" b="1" spc="-10" dirty="0">
                <a:latin typeface="Times New Roman"/>
                <a:cs typeface="Times New Roman"/>
              </a:rPr>
              <a:t>Cập </a:t>
            </a:r>
            <a:r>
              <a:rPr sz="2800" b="1" spc="-5" dirty="0">
                <a:latin typeface="Times New Roman"/>
                <a:cs typeface="Times New Roman"/>
              </a:rPr>
              <a:t>nhật </a:t>
            </a:r>
            <a:r>
              <a:rPr sz="2800" b="1" spc="10" dirty="0">
                <a:latin typeface="Times New Roman"/>
                <a:cs typeface="Times New Roman"/>
              </a:rPr>
              <a:t>p</a:t>
            </a:r>
            <a:r>
              <a:rPr sz="2775" b="1" spc="15" baseline="-21021" dirty="0">
                <a:latin typeface="Times New Roman"/>
                <a:cs typeface="Times New Roman"/>
              </a:rPr>
              <a:t>j</a:t>
            </a:r>
            <a:r>
              <a:rPr sz="2775" b="1" spc="412" baseline="-21021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mới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90071" y="3146413"/>
            <a:ext cx="782320" cy="271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0059" algn="l"/>
              </a:tabLst>
            </a:pPr>
            <a:r>
              <a:rPr sz="1600" i="1" spc="20" dirty="0">
                <a:latin typeface="Times New Roman"/>
                <a:cs typeface="Times New Roman"/>
              </a:rPr>
              <a:t>j	</a:t>
            </a:r>
            <a:r>
              <a:rPr sz="1600" i="1" spc="150" dirty="0">
                <a:latin typeface="Times New Roman"/>
                <a:cs typeface="Times New Roman"/>
              </a:rPr>
              <a:t>j</a:t>
            </a:r>
            <a:r>
              <a:rPr sz="1600" spc="-50" dirty="0">
                <a:latin typeface="Symbol"/>
                <a:cs typeface="Symbol"/>
              </a:rPr>
              <a:t></a:t>
            </a:r>
            <a:r>
              <a:rPr sz="1600" spc="35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9027" y="3146413"/>
            <a:ext cx="548640" cy="271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75615" algn="l"/>
              </a:tabLst>
            </a:pPr>
            <a:r>
              <a:rPr sz="1600" i="1" spc="20" dirty="0">
                <a:latin typeface="Times New Roman"/>
                <a:cs typeface="Times New Roman"/>
              </a:rPr>
              <a:t>i	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1274" y="2692262"/>
            <a:ext cx="2540635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8309" algn="l"/>
                <a:tab pos="895350" algn="l"/>
                <a:tab pos="2287270" algn="l"/>
              </a:tabLst>
            </a:pPr>
            <a:r>
              <a:rPr sz="4300" spc="-1075" dirty="0">
                <a:latin typeface="Symbol"/>
                <a:cs typeface="Symbol"/>
              </a:rPr>
              <a:t></a:t>
            </a:r>
            <a:r>
              <a:rPr sz="2750" i="1" spc="55" dirty="0">
                <a:latin typeface="Times New Roman"/>
                <a:cs typeface="Times New Roman"/>
              </a:rPr>
              <a:t>x</a:t>
            </a:r>
            <a:r>
              <a:rPr sz="2750" i="1" dirty="0">
                <a:latin typeface="Times New Roman"/>
                <a:cs typeface="Times New Roman"/>
              </a:rPr>
              <a:t>	</a:t>
            </a:r>
            <a:r>
              <a:rPr sz="2750" spc="25" dirty="0">
                <a:latin typeface="Times New Roman"/>
                <a:cs typeface="Times New Roman"/>
              </a:rPr>
              <a:t>|</a:t>
            </a:r>
            <a:r>
              <a:rPr sz="2750" spc="-55" dirty="0">
                <a:latin typeface="Times New Roman"/>
                <a:cs typeface="Times New Roman"/>
              </a:rPr>
              <a:t> </a:t>
            </a:r>
            <a:r>
              <a:rPr sz="2750" i="1" spc="55" dirty="0">
                <a:latin typeface="Times New Roman"/>
                <a:cs typeface="Times New Roman"/>
              </a:rPr>
              <a:t>x</a:t>
            </a:r>
            <a:r>
              <a:rPr sz="2750" i="1" dirty="0">
                <a:latin typeface="Times New Roman"/>
                <a:cs typeface="Times New Roman"/>
              </a:rPr>
              <a:t>	</a:t>
            </a:r>
            <a:r>
              <a:rPr sz="2750" spc="275" dirty="0">
                <a:latin typeface="Symbol"/>
                <a:cs typeface="Symbol"/>
              </a:rPr>
              <a:t></a:t>
            </a:r>
            <a:r>
              <a:rPr sz="4500" spc="-735" dirty="0">
                <a:latin typeface="Symbol"/>
                <a:cs typeface="Symbol"/>
              </a:rPr>
              <a:t></a:t>
            </a:r>
            <a:r>
              <a:rPr sz="2750" i="1" spc="70" dirty="0">
                <a:latin typeface="Times New Roman"/>
                <a:cs typeface="Times New Roman"/>
              </a:rPr>
              <a:t>L</a:t>
            </a:r>
            <a:r>
              <a:rPr sz="2750" i="1" spc="270" dirty="0">
                <a:latin typeface="Times New Roman"/>
                <a:cs typeface="Times New Roman"/>
              </a:rPr>
              <a:t> </a:t>
            </a:r>
            <a:r>
              <a:rPr sz="2750" spc="30" dirty="0">
                <a:latin typeface="Times New Roman"/>
                <a:cs typeface="Times New Roman"/>
              </a:rPr>
              <a:t>,</a:t>
            </a:r>
            <a:r>
              <a:rPr sz="2750" spc="-285" dirty="0">
                <a:latin typeface="Times New Roman"/>
                <a:cs typeface="Times New Roman"/>
              </a:rPr>
              <a:t> </a:t>
            </a:r>
            <a:r>
              <a:rPr sz="2750" i="1" spc="70" dirty="0">
                <a:latin typeface="Times New Roman"/>
                <a:cs typeface="Times New Roman"/>
              </a:rPr>
              <a:t>L</a:t>
            </a:r>
            <a:r>
              <a:rPr sz="2750" i="1" dirty="0">
                <a:latin typeface="Times New Roman"/>
                <a:cs typeface="Times New Roman"/>
              </a:rPr>
              <a:t>	</a:t>
            </a:r>
            <a:r>
              <a:rPr sz="4300" spc="-910" dirty="0">
                <a:latin typeface="Symbol"/>
                <a:cs typeface="Symbol"/>
              </a:rPr>
              <a:t></a:t>
            </a:r>
            <a:r>
              <a:rPr sz="4300" spc="-705" dirty="0">
                <a:latin typeface="Symbol"/>
                <a:cs typeface="Symbol"/>
              </a:rPr>
              <a:t></a:t>
            </a:r>
            <a:endParaRPr sz="43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7539" y="2912193"/>
            <a:ext cx="1443990" cy="447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spc="70" dirty="0">
                <a:latin typeface="Symbol"/>
                <a:cs typeface="Symbol"/>
              </a:rPr>
              <a:t></a:t>
            </a:r>
            <a:r>
              <a:rPr sz="2750" spc="-165" dirty="0">
                <a:latin typeface="Times New Roman"/>
                <a:cs typeface="Times New Roman"/>
              </a:rPr>
              <a:t> </a:t>
            </a:r>
            <a:r>
              <a:rPr sz="2750" i="1" spc="-10" dirty="0">
                <a:latin typeface="Times New Roman"/>
                <a:cs typeface="Times New Roman"/>
              </a:rPr>
              <a:t>average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65572" y="2912193"/>
            <a:ext cx="208279" cy="447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i="1" spc="60" dirty="0">
                <a:latin typeface="Times New Roman"/>
                <a:cs typeface="Times New Roman"/>
              </a:rPr>
              <a:t>p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5393" y="2901302"/>
            <a:ext cx="372745" cy="556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i="1" spc="110" dirty="0">
                <a:latin typeface="Times New Roman"/>
                <a:cs typeface="Times New Roman"/>
              </a:rPr>
              <a:t>n</a:t>
            </a:r>
            <a:r>
              <a:rPr sz="1600" i="1" spc="-20" dirty="0">
                <a:latin typeface="Times New Roman"/>
                <a:cs typeface="Times New Roman"/>
              </a:rPr>
              <a:t>e</a:t>
            </a:r>
            <a:r>
              <a:rPr sz="1600" i="1" spc="50" dirty="0"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  <a:spcBef>
                <a:spcPts val="865"/>
              </a:spcBef>
            </a:pPr>
            <a:r>
              <a:rPr sz="1150" i="1" spc="10" dirty="0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76627" y="2891027"/>
            <a:ext cx="4657725" cy="623570"/>
          </a:xfrm>
          <a:custGeom>
            <a:avLst/>
            <a:gdLst/>
            <a:ahLst/>
            <a:cxnLst/>
            <a:rect l="l" t="t" r="r" b="b"/>
            <a:pathLst>
              <a:path w="4657725" h="623570">
                <a:moveTo>
                  <a:pt x="0" y="623315"/>
                </a:moveTo>
                <a:lnTo>
                  <a:pt x="4657344" y="623315"/>
                </a:lnTo>
                <a:lnTo>
                  <a:pt x="465734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9140" y="3831716"/>
            <a:ext cx="8058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0675" indent="-283210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3213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Bước 2: </a:t>
            </a:r>
            <a:r>
              <a:rPr sz="2800" b="1" spc="-10" dirty="0">
                <a:latin typeface="Times New Roman"/>
                <a:cs typeface="Times New Roman"/>
              </a:rPr>
              <a:t>Cập </a:t>
            </a:r>
            <a:r>
              <a:rPr sz="2800" b="1" spc="-5" dirty="0">
                <a:latin typeface="Times New Roman"/>
                <a:cs typeface="Times New Roman"/>
              </a:rPr>
              <a:t>nhật L mới (giữ </a:t>
            </a:r>
            <a:r>
              <a:rPr sz="2800" b="1" spc="15" dirty="0">
                <a:latin typeface="Times New Roman"/>
                <a:cs typeface="Times New Roman"/>
              </a:rPr>
              <a:t>L</a:t>
            </a:r>
            <a:r>
              <a:rPr sz="2775" b="1" spc="22" baseline="-21021" dirty="0">
                <a:latin typeface="Times New Roman"/>
                <a:cs typeface="Times New Roman"/>
              </a:rPr>
              <a:t>1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5" dirty="0">
                <a:latin typeface="Times New Roman"/>
                <a:cs typeface="Times New Roman"/>
              </a:rPr>
              <a:t>L</a:t>
            </a:r>
            <a:r>
              <a:rPr sz="2775" b="1" spc="7" baseline="-21021" dirty="0">
                <a:latin typeface="Times New Roman"/>
                <a:cs typeface="Times New Roman"/>
              </a:rPr>
              <a:t>n+1 </a:t>
            </a:r>
            <a:r>
              <a:rPr sz="2800" b="1" spc="-10" dirty="0">
                <a:latin typeface="Times New Roman"/>
                <a:cs typeface="Times New Roman"/>
              </a:rPr>
              <a:t>không</a:t>
            </a:r>
            <a:r>
              <a:rPr sz="2800" b="1" spc="-114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đổi)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77908" y="5415863"/>
            <a:ext cx="1569085" cy="0"/>
          </a:xfrm>
          <a:custGeom>
            <a:avLst/>
            <a:gdLst/>
            <a:ahLst/>
            <a:cxnLst/>
            <a:rect l="l" t="t" r="r" b="b"/>
            <a:pathLst>
              <a:path w="1569085">
                <a:moveTo>
                  <a:pt x="0" y="0"/>
                </a:moveTo>
                <a:lnTo>
                  <a:pt x="1568689" y="0"/>
                </a:lnTo>
              </a:path>
            </a:pathLst>
          </a:custGeom>
          <a:ln w="145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118832" y="5483794"/>
            <a:ext cx="5461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50" i="1" spc="5" dirty="0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80133" y="5414288"/>
            <a:ext cx="19240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750" spc="35" dirty="0">
                <a:latin typeface="Times New Roman"/>
                <a:cs typeface="Times New Roman"/>
              </a:rPr>
              <a:t>2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6159" y="5139693"/>
            <a:ext cx="1282700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750" spc="15" dirty="0">
                <a:latin typeface="Times New Roman"/>
                <a:cs typeface="Times New Roman"/>
              </a:rPr>
              <a:t>, </a:t>
            </a:r>
            <a:r>
              <a:rPr sz="2750" i="1" spc="15" dirty="0">
                <a:latin typeface="Times New Roman"/>
                <a:cs typeface="Times New Roman"/>
              </a:rPr>
              <a:t>j </a:t>
            </a:r>
            <a:r>
              <a:rPr sz="2750" spc="35" dirty="0">
                <a:latin typeface="Symbol"/>
                <a:cs typeface="Symbol"/>
              </a:rPr>
              <a:t></a:t>
            </a:r>
            <a:r>
              <a:rPr sz="2750" spc="10" dirty="0">
                <a:latin typeface="Times New Roman"/>
                <a:cs typeface="Times New Roman"/>
              </a:rPr>
              <a:t> </a:t>
            </a:r>
            <a:r>
              <a:rPr sz="2750" spc="-10" dirty="0">
                <a:latin typeface="Times New Roman"/>
                <a:cs typeface="Times New Roman"/>
              </a:rPr>
              <a:t>2...</a:t>
            </a:r>
            <a:r>
              <a:rPr sz="2750" i="1" spc="-10" dirty="0">
                <a:latin typeface="Times New Roman"/>
                <a:cs typeface="Times New Roman"/>
              </a:rPr>
              <a:t>n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7711" y="4981885"/>
            <a:ext cx="87566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4125" i="1" spc="-22" baseline="-25252" dirty="0">
                <a:latin typeface="Times New Roman"/>
                <a:cs typeface="Times New Roman"/>
              </a:rPr>
              <a:t>L</a:t>
            </a:r>
            <a:r>
              <a:rPr sz="1600" i="1" spc="-15" dirty="0">
                <a:latin typeface="Times New Roman"/>
                <a:cs typeface="Times New Roman"/>
              </a:rPr>
              <a:t>new</a:t>
            </a:r>
            <a:r>
              <a:rPr sz="1600" i="1" spc="315" dirty="0">
                <a:latin typeface="Times New Roman"/>
                <a:cs typeface="Times New Roman"/>
              </a:rPr>
              <a:t> </a:t>
            </a:r>
            <a:r>
              <a:rPr sz="4125" spc="52" baseline="-25252" dirty="0">
                <a:latin typeface="Symbol"/>
                <a:cs typeface="Symbol"/>
              </a:rPr>
              <a:t></a:t>
            </a:r>
            <a:endParaRPr sz="4125" baseline="-25252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07767" y="4487394"/>
            <a:ext cx="1555750" cy="894715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625"/>
              </a:spcBef>
            </a:pPr>
            <a:r>
              <a:rPr sz="4125" i="1" spc="120" baseline="-25252" dirty="0">
                <a:latin typeface="Times New Roman"/>
                <a:cs typeface="Times New Roman"/>
              </a:rPr>
              <a:t>p</a:t>
            </a:r>
            <a:r>
              <a:rPr sz="1600" i="1" spc="80" dirty="0">
                <a:latin typeface="Times New Roman"/>
                <a:cs typeface="Times New Roman"/>
              </a:rPr>
              <a:t>new </a:t>
            </a:r>
            <a:r>
              <a:rPr sz="4125" spc="52" baseline="-25252" dirty="0">
                <a:latin typeface="Symbol"/>
                <a:cs typeface="Symbol"/>
              </a:rPr>
              <a:t></a:t>
            </a:r>
            <a:r>
              <a:rPr sz="4125" spc="284" baseline="-25252" dirty="0">
                <a:latin typeface="Times New Roman"/>
                <a:cs typeface="Times New Roman"/>
              </a:rPr>
              <a:t> </a:t>
            </a:r>
            <a:r>
              <a:rPr sz="4125" i="1" spc="120" baseline="-25252" dirty="0">
                <a:latin typeface="Times New Roman"/>
                <a:cs typeface="Times New Roman"/>
              </a:rPr>
              <a:t>p</a:t>
            </a:r>
            <a:r>
              <a:rPr sz="1600" i="1" spc="80" dirty="0">
                <a:latin typeface="Times New Roman"/>
                <a:cs typeface="Times New Roman"/>
              </a:rPr>
              <a:t>new</a:t>
            </a:r>
            <a:endParaRPr sz="1600">
              <a:latin typeface="Times New Roman"/>
              <a:cs typeface="Times New Roman"/>
            </a:endParaRPr>
          </a:p>
          <a:p>
            <a:pPr marR="48260" algn="ctr">
              <a:lnSpc>
                <a:spcPct val="100000"/>
              </a:lnSpc>
              <a:spcBef>
                <a:spcPts val="635"/>
              </a:spcBef>
              <a:tabLst>
                <a:tab pos="922019" algn="l"/>
              </a:tabLst>
            </a:pPr>
            <a:r>
              <a:rPr sz="1150" i="1" spc="-10" dirty="0">
                <a:latin typeface="Times New Roman"/>
                <a:cs typeface="Times New Roman"/>
              </a:rPr>
              <a:t>j</a:t>
            </a:r>
            <a:r>
              <a:rPr sz="1150" spc="-10" dirty="0">
                <a:latin typeface="Symbol"/>
                <a:cs typeface="Symbol"/>
              </a:rPr>
              <a:t></a:t>
            </a:r>
            <a:r>
              <a:rPr sz="1150" spc="-10" dirty="0">
                <a:latin typeface="Times New Roman"/>
                <a:cs typeface="Times New Roman"/>
              </a:rPr>
              <a:t>1	</a:t>
            </a:r>
            <a:r>
              <a:rPr sz="1150" i="1" spc="5" dirty="0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14827" y="4796028"/>
            <a:ext cx="3927475" cy="1064260"/>
          </a:xfrm>
          <a:custGeom>
            <a:avLst/>
            <a:gdLst/>
            <a:ahLst/>
            <a:cxnLst/>
            <a:rect l="l" t="t" r="r" b="b"/>
            <a:pathLst>
              <a:path w="3927475" h="1064260">
                <a:moveTo>
                  <a:pt x="0" y="1063752"/>
                </a:moveTo>
                <a:lnTo>
                  <a:pt x="3927348" y="1063752"/>
                </a:lnTo>
                <a:lnTo>
                  <a:pt x="3927348" y="0"/>
                </a:lnTo>
                <a:lnTo>
                  <a:pt x="0" y="0"/>
                </a:lnTo>
                <a:lnTo>
                  <a:pt x="0" y="106375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135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939" y="594483"/>
            <a:ext cx="8760460" cy="485457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76555" indent="-364490" algn="just">
              <a:lnSpc>
                <a:spcPct val="100000"/>
              </a:lnSpc>
              <a:spcBef>
                <a:spcPts val="96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Đặc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điểm:</a:t>
            </a:r>
            <a:endParaRPr sz="3600">
              <a:latin typeface="Times New Roman"/>
              <a:cs typeface="Times New Roman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Mô </a:t>
            </a:r>
            <a:r>
              <a:rPr sz="3600" b="1" dirty="0">
                <a:latin typeface="Times New Roman"/>
                <a:cs typeface="Times New Roman"/>
              </a:rPr>
              <a:t>hình Raster thuận lợi cho </a:t>
            </a:r>
            <a:r>
              <a:rPr sz="3600" b="1" spc="-5" dirty="0">
                <a:latin typeface="Times New Roman"/>
                <a:cs typeface="Times New Roman"/>
              </a:rPr>
              <a:t>hiển </a:t>
            </a:r>
            <a:r>
              <a:rPr sz="3600" b="1" dirty="0">
                <a:latin typeface="Times New Roman"/>
                <a:cs typeface="Times New Roman"/>
              </a:rPr>
              <a:t>thị </a:t>
            </a:r>
            <a:r>
              <a:rPr sz="3600" b="1" spc="-5" dirty="0">
                <a:latin typeface="Times New Roman"/>
                <a:cs typeface="Times New Roman"/>
              </a:rPr>
              <a:t>và  in</a:t>
            </a:r>
            <a:r>
              <a:rPr sz="3600" b="1" dirty="0">
                <a:latin typeface="Times New Roman"/>
                <a:cs typeface="Times New Roman"/>
              </a:rPr>
              <a:t> ấn.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Thiết </a:t>
            </a:r>
            <a:r>
              <a:rPr sz="3600" b="1" dirty="0">
                <a:latin typeface="Times New Roman"/>
                <a:cs typeface="Times New Roman"/>
              </a:rPr>
              <a:t>bị </a:t>
            </a:r>
            <a:r>
              <a:rPr sz="3600" b="1" spc="-5" dirty="0">
                <a:latin typeface="Times New Roman"/>
                <a:cs typeface="Times New Roman"/>
              </a:rPr>
              <a:t>thu nhận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Raster phù </a:t>
            </a:r>
            <a:r>
              <a:rPr sz="3600" b="1" spc="-10" dirty="0">
                <a:latin typeface="Times New Roman"/>
                <a:cs typeface="Times New Roman"/>
              </a:rPr>
              <a:t>hợp </a:t>
            </a:r>
            <a:r>
              <a:rPr sz="3600" b="1" spc="-5" dirty="0">
                <a:latin typeface="Times New Roman"/>
                <a:cs typeface="Times New Roman"/>
              </a:rPr>
              <a:t>với  </a:t>
            </a:r>
            <a:r>
              <a:rPr sz="3600" b="1" dirty="0">
                <a:latin typeface="Times New Roman"/>
                <a:cs typeface="Times New Roman"/>
              </a:rPr>
              <a:t>tốc độ </a:t>
            </a:r>
            <a:r>
              <a:rPr sz="3600" b="1" spc="-5" dirty="0">
                <a:latin typeface="Times New Roman"/>
                <a:cs typeface="Times New Roman"/>
              </a:rPr>
              <a:t>nhanh </a:t>
            </a:r>
            <a:r>
              <a:rPr sz="3600" b="1" dirty="0">
                <a:latin typeface="Times New Roman"/>
                <a:cs typeface="Times New Roman"/>
              </a:rPr>
              <a:t>và chất lượng cao </a:t>
            </a:r>
            <a:r>
              <a:rPr sz="3600" b="1" spc="-5" dirty="0">
                <a:latin typeface="Times New Roman"/>
                <a:cs typeface="Times New Roman"/>
              </a:rPr>
              <a:t>cho cả đầu  </a:t>
            </a:r>
            <a:r>
              <a:rPr sz="3600" b="1" dirty="0">
                <a:latin typeface="Times New Roman"/>
                <a:cs typeface="Times New Roman"/>
              </a:rPr>
              <a:t>vào và </a:t>
            </a:r>
            <a:r>
              <a:rPr sz="3600" b="1" spc="-5" dirty="0">
                <a:latin typeface="Times New Roman"/>
                <a:cs typeface="Times New Roman"/>
              </a:rPr>
              <a:t>đầu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ra.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Một thuận lợi cho việc </a:t>
            </a:r>
            <a:r>
              <a:rPr sz="3600" b="1" spc="-5" dirty="0">
                <a:latin typeface="Times New Roman"/>
                <a:cs typeface="Times New Roman"/>
              </a:rPr>
              <a:t>hiển </a:t>
            </a:r>
            <a:r>
              <a:rPr sz="3600" b="1" dirty="0">
                <a:latin typeface="Times New Roman"/>
                <a:cs typeface="Times New Roman"/>
              </a:rPr>
              <a:t>thị trong </a:t>
            </a:r>
            <a:r>
              <a:rPr sz="3600" b="1" spc="-5" dirty="0">
                <a:latin typeface="Times New Roman"/>
                <a:cs typeface="Times New Roman"/>
              </a:rPr>
              <a:t>môi  </a:t>
            </a:r>
            <a:r>
              <a:rPr sz="3600" b="1" dirty="0">
                <a:latin typeface="Times New Roman"/>
                <a:cs typeface="Times New Roman"/>
              </a:rPr>
              <a:t>trường</a:t>
            </a:r>
            <a:r>
              <a:rPr sz="3600" b="1" spc="-5" dirty="0">
                <a:latin typeface="Times New Roman"/>
                <a:cs typeface="Times New Roman"/>
              </a:rPr>
              <a:t> Windows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290" dirty="0">
                <a:latin typeface="Times New Roman"/>
                <a:cs typeface="Times New Roman"/>
              </a:rPr>
              <a:t>KTD</a:t>
            </a:r>
            <a:r>
              <a:rPr sz="3000" b="1" spc="-434" baseline="-13888" dirty="0">
                <a:latin typeface="Times New Roman"/>
                <a:cs typeface="Times New Roman"/>
              </a:rPr>
              <a:t>36</a:t>
            </a:r>
            <a:r>
              <a:rPr sz="1600" b="1" spc="-290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303259" cy="52933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Lượng tử hóa trong nén</a:t>
            </a:r>
            <a:r>
              <a:rPr sz="3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JPEG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Thông </a:t>
            </a:r>
            <a:r>
              <a:rPr sz="3200" b="1" spc="-5" dirty="0">
                <a:latin typeface="Times New Roman"/>
                <a:cs typeface="Times New Roman"/>
              </a:rPr>
              <a:t>thường </a:t>
            </a:r>
            <a:r>
              <a:rPr sz="3200" b="1" dirty="0">
                <a:latin typeface="Times New Roman"/>
                <a:cs typeface="Times New Roman"/>
              </a:rPr>
              <a:t>trong thực tế, như là </a:t>
            </a:r>
            <a:r>
              <a:rPr sz="3200" b="1" spc="-5" dirty="0">
                <a:latin typeface="Times New Roman"/>
                <a:cs typeface="Times New Roman"/>
              </a:rPr>
              <a:t>một </a:t>
            </a:r>
            <a:r>
              <a:rPr sz="3200" b="1" dirty="0">
                <a:latin typeface="Times New Roman"/>
                <a:cs typeface="Times New Roman"/>
              </a:rPr>
              <a:t>cách  </a:t>
            </a:r>
            <a:r>
              <a:rPr sz="3200" b="1" spc="-5" dirty="0">
                <a:latin typeface="Times New Roman"/>
                <a:cs typeface="Times New Roman"/>
              </a:rPr>
              <a:t>đơn giản hơn nén JPEG </a:t>
            </a:r>
            <a:r>
              <a:rPr sz="3200" b="1" dirty="0">
                <a:latin typeface="Times New Roman"/>
                <a:cs typeface="Times New Roman"/>
              </a:rPr>
              <a:t>sử </a:t>
            </a:r>
            <a:r>
              <a:rPr sz="3200" b="1" spc="-10" dirty="0">
                <a:latin typeface="Times New Roman"/>
                <a:cs typeface="Times New Roman"/>
              </a:rPr>
              <a:t>dụng ma </a:t>
            </a:r>
            <a:r>
              <a:rPr sz="3200" b="1" dirty="0">
                <a:latin typeface="Times New Roman"/>
                <a:cs typeface="Times New Roman"/>
              </a:rPr>
              <a:t>trận  lượng tử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hóa</a:t>
            </a:r>
            <a:endParaRPr sz="3200">
              <a:latin typeface="Times New Roman"/>
              <a:cs typeface="Times New Roman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hệ số </a:t>
            </a:r>
            <a:r>
              <a:rPr sz="3200" b="1" dirty="0">
                <a:latin typeface="Times New Roman"/>
                <a:cs typeface="Times New Roman"/>
              </a:rPr>
              <a:t>sẽ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dirty="0">
                <a:latin typeface="Times New Roman"/>
                <a:cs typeface="Times New Roman"/>
              </a:rPr>
              <a:t>chia </a:t>
            </a:r>
            <a:r>
              <a:rPr sz="3200" b="1" spc="-5" dirty="0">
                <a:latin typeface="Times New Roman"/>
                <a:cs typeface="Times New Roman"/>
              </a:rPr>
              <a:t>cho đối số </a:t>
            </a:r>
            <a:r>
              <a:rPr sz="3200" b="1" dirty="0">
                <a:latin typeface="Times New Roman"/>
                <a:cs typeface="Times New Roman"/>
              </a:rPr>
              <a:t>tương </a:t>
            </a:r>
            <a:r>
              <a:rPr sz="3200" b="1" spc="-10" dirty="0">
                <a:latin typeface="Times New Roman"/>
                <a:cs typeface="Times New Roman"/>
              </a:rPr>
              <a:t>ứng  </a:t>
            </a:r>
            <a:r>
              <a:rPr sz="3200" b="1" dirty="0">
                <a:latin typeface="Times New Roman"/>
                <a:cs typeface="Times New Roman"/>
              </a:rPr>
              <a:t>trên ma trận </a:t>
            </a:r>
            <a:r>
              <a:rPr sz="3200" b="1" spc="-5" dirty="0">
                <a:latin typeface="Times New Roman"/>
                <a:cs typeface="Times New Roman"/>
              </a:rPr>
              <a:t>này </a:t>
            </a: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5" dirty="0">
                <a:latin typeface="Times New Roman"/>
                <a:cs typeface="Times New Roman"/>
              </a:rPr>
              <a:t>làm </a:t>
            </a:r>
            <a:r>
              <a:rPr sz="3200" b="1" dirty="0">
                <a:latin typeface="Times New Roman"/>
                <a:cs typeface="Times New Roman"/>
              </a:rPr>
              <a:t>tròn </a:t>
            </a:r>
            <a:r>
              <a:rPr sz="3200" b="1" spc="-5" dirty="0">
                <a:latin typeface="Times New Roman"/>
                <a:cs typeface="Times New Roman"/>
              </a:rPr>
              <a:t>đến một </a:t>
            </a:r>
            <a:r>
              <a:rPr sz="3200" b="1" dirty="0">
                <a:latin typeface="Times New Roman"/>
                <a:cs typeface="Times New Roman"/>
              </a:rPr>
              <a:t>số  </a:t>
            </a:r>
            <a:r>
              <a:rPr sz="3200" b="1" spc="-5" dirty="0">
                <a:latin typeface="Times New Roman"/>
                <a:cs typeface="Times New Roman"/>
              </a:rPr>
              <a:t>nguyên </a:t>
            </a:r>
            <a:r>
              <a:rPr sz="3200" b="1" spc="5" dirty="0">
                <a:latin typeface="Times New Roman"/>
                <a:cs typeface="Times New Roman"/>
              </a:rPr>
              <a:t>gần </a:t>
            </a:r>
            <a:r>
              <a:rPr sz="3200" b="1" spc="-10" dirty="0">
                <a:latin typeface="Times New Roman"/>
                <a:cs typeface="Times New Roman"/>
              </a:rPr>
              <a:t>nhất. </a:t>
            </a:r>
            <a:r>
              <a:rPr sz="3200" b="1" spc="-5" dirty="0">
                <a:latin typeface="Times New Roman"/>
                <a:cs typeface="Times New Roman"/>
              </a:rPr>
              <a:t>Như </a:t>
            </a:r>
            <a:r>
              <a:rPr sz="3200" b="1" dirty="0">
                <a:latin typeface="Times New Roman"/>
                <a:cs typeface="Times New Roman"/>
              </a:rPr>
              <a:t>vậy với </a:t>
            </a:r>
            <a:r>
              <a:rPr sz="3200" b="1" spc="-10" dirty="0">
                <a:latin typeface="Times New Roman"/>
                <a:cs typeface="Times New Roman"/>
              </a:rPr>
              <a:t>những </a:t>
            </a:r>
            <a:r>
              <a:rPr sz="3200" b="1" spc="-5" dirty="0">
                <a:latin typeface="Times New Roman"/>
                <a:cs typeface="Times New Roman"/>
              </a:rPr>
              <a:t>hệ </a:t>
            </a:r>
            <a:r>
              <a:rPr sz="3200" b="1" dirty="0">
                <a:latin typeface="Times New Roman"/>
                <a:cs typeface="Times New Roman"/>
              </a:rPr>
              <a:t>số  của tấn số cao </a:t>
            </a:r>
            <a:r>
              <a:rPr sz="3200" b="1" spc="-5" dirty="0">
                <a:latin typeface="Times New Roman"/>
                <a:cs typeface="Times New Roman"/>
              </a:rPr>
              <a:t>thì khả năng được </a:t>
            </a:r>
            <a:r>
              <a:rPr sz="3200" b="1" dirty="0">
                <a:latin typeface="Times New Roman"/>
                <a:cs typeface="Times New Roman"/>
              </a:rPr>
              <a:t>làm </a:t>
            </a:r>
            <a:r>
              <a:rPr sz="3200" b="1" spc="-5" dirty="0">
                <a:latin typeface="Times New Roman"/>
                <a:cs typeface="Times New Roman"/>
              </a:rPr>
              <a:t>tròn  đến </a:t>
            </a:r>
            <a:r>
              <a:rPr sz="3200" b="1" dirty="0">
                <a:latin typeface="Times New Roman"/>
                <a:cs typeface="Times New Roman"/>
              </a:rPr>
              <a:t>0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spc="5" dirty="0">
                <a:latin typeface="Times New Roman"/>
                <a:cs typeface="Times New Roman"/>
              </a:rPr>
              <a:t>rất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cao.</a:t>
            </a:r>
            <a:endParaRPr sz="32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77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Như </a:t>
            </a:r>
            <a:r>
              <a:rPr sz="3200" b="1" spc="5" dirty="0">
                <a:latin typeface="Times New Roman"/>
                <a:cs typeface="Times New Roman"/>
              </a:rPr>
              <a:t>vậy </a:t>
            </a:r>
            <a:r>
              <a:rPr sz="3200" b="1" dirty="0">
                <a:latin typeface="Times New Roman"/>
                <a:cs typeface="Times New Roman"/>
              </a:rPr>
              <a:t>sẽ chỉ </a:t>
            </a:r>
            <a:r>
              <a:rPr sz="3200" b="1" spc="5" dirty="0">
                <a:latin typeface="Times New Roman"/>
                <a:cs typeface="Times New Roman"/>
              </a:rPr>
              <a:t>còn các </a:t>
            </a:r>
            <a:r>
              <a:rPr sz="3200" b="1" spc="-5" dirty="0">
                <a:latin typeface="Times New Roman"/>
                <a:cs typeface="Times New Roman"/>
              </a:rPr>
              <a:t>hệ </a:t>
            </a:r>
            <a:r>
              <a:rPr sz="3200" b="1" dirty="0">
                <a:latin typeface="Times New Roman"/>
                <a:cs typeface="Times New Roman"/>
              </a:rPr>
              <a:t>số của tần số</a:t>
            </a:r>
            <a:r>
              <a:rPr sz="3200" b="1" spc="-1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cao.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136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714" y="3886200"/>
            <a:ext cx="4180085" cy="2084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4657" y="3886200"/>
            <a:ext cx="4323142" cy="2122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0911" y="1219200"/>
            <a:ext cx="7104888" cy="2309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5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137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46883"/>
            <a:ext cx="8302625" cy="485457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77190" indent="-365125" algn="just">
              <a:lnSpc>
                <a:spcPct val="100000"/>
              </a:lnSpc>
              <a:spcBef>
                <a:spcPts val="96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Mã</a:t>
            </a:r>
            <a:r>
              <a:rPr sz="3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hóa</a:t>
            </a:r>
            <a:endParaRPr sz="3600">
              <a:latin typeface="Times New Roman"/>
              <a:cs typeface="Times New Roman"/>
            </a:endParaRPr>
          </a:p>
          <a:p>
            <a:pPr marL="355600" marR="635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Thông thường sau </a:t>
            </a:r>
            <a:r>
              <a:rPr sz="3600" b="1" spc="-10" dirty="0">
                <a:latin typeface="Times New Roman"/>
                <a:cs typeface="Times New Roman"/>
              </a:rPr>
              <a:t>khi </a:t>
            </a:r>
            <a:r>
              <a:rPr sz="3600" b="1" dirty="0">
                <a:latin typeface="Times New Roman"/>
                <a:cs typeface="Times New Roman"/>
              </a:rPr>
              <a:t>đã lượng tử hóa  </a:t>
            </a:r>
            <a:r>
              <a:rPr sz="3600" b="1" spc="-5" dirty="0">
                <a:latin typeface="Times New Roman"/>
                <a:cs typeface="Times New Roman"/>
              </a:rPr>
              <a:t>thì </a:t>
            </a:r>
            <a:r>
              <a:rPr sz="3600" b="1" dirty="0">
                <a:latin typeface="Times New Roman"/>
                <a:cs typeface="Times New Roman"/>
              </a:rPr>
              <a:t>tiến tới mã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hóa</a:t>
            </a:r>
            <a:endParaRPr sz="3600">
              <a:latin typeface="Times New Roman"/>
              <a:cs typeface="Times New Roman"/>
            </a:endParaRPr>
          </a:p>
          <a:p>
            <a:pPr marL="355600" marR="6985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Việc </a:t>
            </a:r>
            <a:r>
              <a:rPr sz="3600" b="1" spc="5" dirty="0">
                <a:latin typeface="Times New Roman"/>
                <a:cs typeface="Times New Roman"/>
              </a:rPr>
              <a:t>mã </a:t>
            </a:r>
            <a:r>
              <a:rPr sz="3600" b="1" dirty="0">
                <a:latin typeface="Times New Roman"/>
                <a:cs typeface="Times New Roman"/>
              </a:rPr>
              <a:t>hóa </a:t>
            </a:r>
            <a:r>
              <a:rPr sz="3600" b="1" spc="-5" dirty="0">
                <a:latin typeface="Times New Roman"/>
                <a:cs typeface="Times New Roman"/>
              </a:rPr>
              <a:t>sẽ được </a:t>
            </a:r>
            <a:r>
              <a:rPr sz="3600" b="1" dirty="0">
                <a:latin typeface="Times New Roman"/>
                <a:cs typeface="Times New Roman"/>
              </a:rPr>
              <a:t>tiến hành để tối </a:t>
            </a:r>
            <a:r>
              <a:rPr sz="3600" b="1" spc="-5" dirty="0">
                <a:latin typeface="Times New Roman"/>
                <a:cs typeface="Times New Roman"/>
              </a:rPr>
              <a:t>ưu  hóa </a:t>
            </a:r>
            <a:r>
              <a:rPr sz="3600" b="1" dirty="0">
                <a:latin typeface="Times New Roman"/>
                <a:cs typeface="Times New Roman"/>
              </a:rPr>
              <a:t>việc lưu trữ dữ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liệu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Sắp </a:t>
            </a:r>
            <a:r>
              <a:rPr sz="3600" b="1" dirty="0">
                <a:latin typeface="Times New Roman"/>
                <a:cs typeface="Times New Roman"/>
              </a:rPr>
              <a:t>xếp theo </a:t>
            </a:r>
            <a:r>
              <a:rPr sz="3600" b="1" spc="-5" dirty="0">
                <a:latin typeface="Times New Roman"/>
                <a:cs typeface="Times New Roman"/>
              </a:rPr>
              <a:t>hình Zig-Zag </a:t>
            </a:r>
            <a:r>
              <a:rPr sz="3600" b="1" dirty="0">
                <a:latin typeface="Times New Roman"/>
                <a:cs typeface="Times New Roman"/>
              </a:rPr>
              <a:t>trước </a:t>
            </a:r>
            <a:r>
              <a:rPr sz="3600" b="1" spc="-5" dirty="0">
                <a:latin typeface="Times New Roman"/>
                <a:cs typeface="Times New Roman"/>
              </a:rPr>
              <a:t>khi </a:t>
            </a:r>
            <a:r>
              <a:rPr sz="3600" b="1" dirty="0">
                <a:latin typeface="Times New Roman"/>
                <a:cs typeface="Times New Roman"/>
              </a:rPr>
              <a:t>mã  hóa </a:t>
            </a:r>
            <a:r>
              <a:rPr sz="3600" b="1" spc="-5" dirty="0">
                <a:latin typeface="Times New Roman"/>
                <a:cs typeface="Times New Roman"/>
              </a:rPr>
              <a:t>giúp </a:t>
            </a:r>
            <a:r>
              <a:rPr sz="3600" b="1" dirty="0">
                <a:latin typeface="Times New Roman"/>
                <a:cs typeface="Times New Roman"/>
              </a:rPr>
              <a:t>các hệ số </a:t>
            </a:r>
            <a:r>
              <a:rPr sz="3600" b="1" spc="-5" dirty="0">
                <a:latin typeface="Times New Roman"/>
                <a:cs typeface="Times New Roman"/>
              </a:rPr>
              <a:t>được sắp </a:t>
            </a:r>
            <a:r>
              <a:rPr sz="3600" b="1" dirty="0">
                <a:latin typeface="Times New Roman"/>
                <a:cs typeface="Times New Roman"/>
              </a:rPr>
              <a:t>xếp theo tần  số thấp </a:t>
            </a:r>
            <a:r>
              <a:rPr sz="3600" b="1" spc="-5" dirty="0">
                <a:latin typeface="Times New Roman"/>
                <a:cs typeface="Times New Roman"/>
              </a:rPr>
              <a:t>đến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cao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138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898905"/>
            <a:ext cx="1069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Z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Z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06913" y="902208"/>
            <a:ext cx="4323715" cy="5575300"/>
            <a:chOff x="4506913" y="902208"/>
            <a:chExt cx="4323715" cy="5575300"/>
          </a:xfrm>
        </p:grpSpPr>
        <p:sp>
          <p:nvSpPr>
            <p:cNvPr id="6" name="object 6"/>
            <p:cNvSpPr/>
            <p:nvPr/>
          </p:nvSpPr>
          <p:spPr>
            <a:xfrm>
              <a:off x="5334000" y="3048000"/>
              <a:ext cx="3429000" cy="342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06913" y="902208"/>
              <a:ext cx="4323142" cy="21224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270000" y="1524000"/>
            <a:ext cx="2857500" cy="421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5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139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609330" cy="480568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Có 2 </a:t>
            </a:r>
            <a:r>
              <a:rPr sz="3200" b="1" spc="5" dirty="0">
                <a:latin typeface="Times New Roman"/>
                <a:cs typeface="Times New Roman"/>
              </a:rPr>
              <a:t>cách </a:t>
            </a:r>
            <a:r>
              <a:rPr sz="3200" b="1" spc="-5" dirty="0">
                <a:latin typeface="Times New Roman"/>
                <a:cs typeface="Times New Roman"/>
              </a:rPr>
              <a:t>để </a:t>
            </a:r>
            <a:r>
              <a:rPr sz="3200" b="1" dirty="0">
                <a:latin typeface="Times New Roman"/>
                <a:cs typeface="Times New Roman"/>
              </a:rPr>
              <a:t>mã hóa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hệ</a:t>
            </a:r>
            <a:r>
              <a:rPr sz="3200" b="1" spc="-9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số</a:t>
            </a:r>
            <a:endParaRPr sz="3200">
              <a:latin typeface="Times New Roman"/>
              <a:cs typeface="Times New Roman"/>
            </a:endParaRPr>
          </a:p>
          <a:p>
            <a:pPr marL="584200" marR="175260" lvl="1" indent="-114300" algn="just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</a:t>
            </a:r>
            <a:r>
              <a:rPr sz="3200" b="1" dirty="0">
                <a:latin typeface="Times New Roman"/>
                <a:cs typeface="Times New Roman"/>
              </a:rPr>
              <a:t>hệ số của từng </a:t>
            </a:r>
            <a:r>
              <a:rPr sz="3200" b="1" spc="-5" dirty="0">
                <a:latin typeface="Times New Roman"/>
                <a:cs typeface="Times New Roman"/>
              </a:rPr>
              <a:t>khối một </a:t>
            </a:r>
            <a:r>
              <a:rPr sz="3200" b="1" dirty="0">
                <a:latin typeface="Times New Roman"/>
                <a:cs typeface="Times New Roman"/>
              </a:rPr>
              <a:t>theo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đường  </a:t>
            </a:r>
            <a:r>
              <a:rPr sz="3200" b="1" dirty="0">
                <a:latin typeface="Times New Roman"/>
                <a:cs typeface="Times New Roman"/>
              </a:rPr>
              <a:t>Zig-Zag</a:t>
            </a:r>
            <a:endParaRPr sz="3200">
              <a:latin typeface="Times New Roman"/>
              <a:cs typeface="Times New Roman"/>
            </a:endParaRPr>
          </a:p>
          <a:p>
            <a:pPr marL="584200" marR="79375" lvl="1" indent="-114300" algn="just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hệ số tần số thấp </a:t>
            </a:r>
            <a:r>
              <a:rPr sz="3200" b="1" dirty="0">
                <a:latin typeface="Times New Roman"/>
                <a:cs typeface="Times New Roman"/>
              </a:rPr>
              <a:t>trên </a:t>
            </a:r>
            <a:r>
              <a:rPr sz="3200" b="1" spc="-5" dirty="0">
                <a:latin typeface="Times New Roman"/>
                <a:cs typeface="Times New Roman"/>
              </a:rPr>
              <a:t>tất </a:t>
            </a:r>
            <a:r>
              <a:rPr sz="3200" b="1" dirty="0">
                <a:latin typeface="Times New Roman"/>
                <a:cs typeface="Times New Roman"/>
              </a:rPr>
              <a:t>cả </a:t>
            </a:r>
            <a:r>
              <a:rPr sz="3200" b="1" spc="5" dirty="0">
                <a:latin typeface="Times New Roman"/>
                <a:cs typeface="Times New Roman"/>
              </a:rPr>
              <a:t>các</a:t>
            </a:r>
            <a:r>
              <a:rPr sz="3200" b="1" spc="-7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khối  </a:t>
            </a:r>
            <a:r>
              <a:rPr sz="3200" b="1" dirty="0">
                <a:latin typeface="Times New Roman"/>
                <a:cs typeface="Times New Roman"/>
              </a:rPr>
              <a:t>rồi </a:t>
            </a:r>
            <a:r>
              <a:rPr sz="3200" b="1" spc="-5" dirty="0">
                <a:latin typeface="Times New Roman"/>
                <a:cs typeface="Times New Roman"/>
              </a:rPr>
              <a:t>tới tần </a:t>
            </a:r>
            <a:r>
              <a:rPr sz="3200" b="1" dirty="0">
                <a:latin typeface="Times New Roman"/>
                <a:cs typeface="Times New Roman"/>
              </a:rPr>
              <a:t>số </a:t>
            </a:r>
            <a:r>
              <a:rPr sz="3200" b="1" spc="-5" dirty="0">
                <a:latin typeface="Times New Roman"/>
                <a:cs typeface="Times New Roman"/>
              </a:rPr>
              <a:t>tiếp theo (theo hình</a:t>
            </a:r>
            <a:r>
              <a:rPr sz="3200" b="1" spc="-7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Zig-Zag)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Cách </a:t>
            </a:r>
            <a:r>
              <a:rPr sz="3200" b="1" spc="-10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thứ </a:t>
            </a:r>
            <a:r>
              <a:rPr sz="3200" b="1" dirty="0">
                <a:latin typeface="Times New Roman"/>
                <a:cs typeface="Times New Roman"/>
              </a:rPr>
              <a:t>2 </a:t>
            </a:r>
            <a:r>
              <a:rPr sz="3200" b="1" spc="-5" dirty="0">
                <a:latin typeface="Times New Roman"/>
                <a:cs typeface="Times New Roman"/>
              </a:rPr>
              <a:t>cho khả năng </a:t>
            </a:r>
            <a:r>
              <a:rPr sz="3200" b="1" dirty="0">
                <a:latin typeface="Times New Roman"/>
                <a:cs typeface="Times New Roman"/>
              </a:rPr>
              <a:t>nén </a:t>
            </a:r>
            <a:r>
              <a:rPr sz="3200" b="1" spc="-5" dirty="0">
                <a:latin typeface="Times New Roman"/>
                <a:cs typeface="Times New Roman"/>
              </a:rPr>
              <a:t>cao </a:t>
            </a:r>
            <a:r>
              <a:rPr sz="3200" b="1" spc="-10" dirty="0">
                <a:latin typeface="Times New Roman"/>
                <a:cs typeface="Times New Roman"/>
              </a:rPr>
              <a:t>hơn  </a:t>
            </a:r>
            <a:r>
              <a:rPr sz="3200" b="1" dirty="0">
                <a:latin typeface="Times New Roman"/>
                <a:cs typeface="Times New Roman"/>
              </a:rPr>
              <a:t>vì </a:t>
            </a:r>
            <a:r>
              <a:rPr sz="3200" b="1" spc="-10" dirty="0">
                <a:latin typeface="Times New Roman"/>
                <a:cs typeface="Times New Roman"/>
              </a:rPr>
              <a:t>nó </a:t>
            </a:r>
            <a:r>
              <a:rPr sz="3200" b="1" spc="-5" dirty="0">
                <a:latin typeface="Times New Roman"/>
                <a:cs typeface="Times New Roman"/>
              </a:rPr>
              <a:t>cho phép </a:t>
            </a:r>
            <a:r>
              <a:rPr sz="3200" b="1" dirty="0">
                <a:latin typeface="Times New Roman"/>
                <a:cs typeface="Times New Roman"/>
              </a:rPr>
              <a:t>sử </a:t>
            </a:r>
            <a:r>
              <a:rPr sz="3200" b="1" spc="-10" dirty="0">
                <a:latin typeface="Times New Roman"/>
                <a:cs typeface="Times New Roman"/>
              </a:rPr>
              <a:t>dụng </a:t>
            </a: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bảng Huffman  khác nhau cho </a:t>
            </a:r>
            <a:r>
              <a:rPr sz="3200" b="1" dirty="0">
                <a:latin typeface="Times New Roman"/>
                <a:cs typeface="Times New Roman"/>
              </a:rPr>
              <a:t>mỗi </a:t>
            </a:r>
            <a:r>
              <a:rPr sz="3200" b="1" spc="-5" dirty="0">
                <a:latin typeface="Times New Roman"/>
                <a:cs typeface="Times New Roman"/>
              </a:rPr>
              <a:t>tần </a:t>
            </a:r>
            <a:r>
              <a:rPr sz="3200" b="1" dirty="0">
                <a:latin typeface="Times New Roman"/>
                <a:cs typeface="Times New Roman"/>
              </a:rPr>
              <a:t>số giúp </a:t>
            </a:r>
            <a:r>
              <a:rPr sz="3200" b="1" spc="-5" dirty="0">
                <a:latin typeface="Times New Roman"/>
                <a:cs typeface="Times New Roman"/>
              </a:rPr>
              <a:t>tối </a:t>
            </a:r>
            <a:r>
              <a:rPr sz="3200" b="1" dirty="0">
                <a:latin typeface="Times New Roman"/>
                <a:cs typeface="Times New Roman"/>
              </a:rPr>
              <a:t>ưu </a:t>
            </a:r>
            <a:r>
              <a:rPr sz="3200" b="1" spc="-5" dirty="0">
                <a:latin typeface="Times New Roman"/>
                <a:cs typeface="Times New Roman"/>
              </a:rPr>
              <a:t>hóa </a:t>
            </a:r>
            <a:r>
              <a:rPr sz="3200" b="1" spc="-10" dirty="0">
                <a:latin typeface="Times New Roman"/>
                <a:cs typeface="Times New Roman"/>
              </a:rPr>
              <a:t>khả  </a:t>
            </a:r>
            <a:r>
              <a:rPr sz="3200" b="1" spc="-5" dirty="0">
                <a:latin typeface="Times New Roman"/>
                <a:cs typeface="Times New Roman"/>
              </a:rPr>
              <a:t>năng </a:t>
            </a:r>
            <a:r>
              <a:rPr sz="3200" b="1" dirty="0">
                <a:latin typeface="Times New Roman"/>
                <a:cs typeface="Times New Roman"/>
              </a:rPr>
              <a:t>mã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hóa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140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962400"/>
            <a:ext cx="9144000" cy="2895600"/>
            <a:chOff x="0" y="3962400"/>
            <a:chExt cx="9144000" cy="2895600"/>
          </a:xfrm>
        </p:grpSpPr>
        <p:sp>
          <p:nvSpPr>
            <p:cNvPr id="4" name="object 4"/>
            <p:cNvSpPr/>
            <p:nvPr/>
          </p:nvSpPr>
          <p:spPr>
            <a:xfrm>
              <a:off x="0" y="6224016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29000" y="3962400"/>
              <a:ext cx="2286000" cy="22631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72200" y="3962400"/>
              <a:ext cx="2286000" cy="22631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29536" y="868807"/>
            <a:ext cx="1768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Hiệu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quả</a:t>
            </a:r>
            <a:r>
              <a:rPr sz="2400" b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nén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8832" y="1790700"/>
            <a:ext cx="1851660" cy="1874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29171" y="1676400"/>
            <a:ext cx="2011680" cy="2011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1641" y="2462911"/>
            <a:ext cx="924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Ảnh</a:t>
            </a:r>
            <a:r>
              <a:rPr sz="2000" b="1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gốc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6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141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9241" y="4806441"/>
            <a:ext cx="21272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Đã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xử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lý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với</a:t>
            </a:r>
            <a:r>
              <a:rPr sz="2000" b="1" u="heavy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Canny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07994" y="1224533"/>
            <a:ext cx="17710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Nén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có bảo</a:t>
            </a:r>
            <a:r>
              <a:rPr sz="2000" b="1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toàn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6419" y="1224533"/>
            <a:ext cx="22091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Nén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không bảo</a:t>
            </a:r>
            <a:r>
              <a:rPr sz="2000" b="1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toàn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ts val="1975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  <a:p>
            <a:pPr marL="1165860">
              <a:lnSpc>
                <a:spcPts val="2455"/>
              </a:lnSpc>
            </a:pPr>
            <a:r>
              <a:rPr sz="2400" spc="-5" dirty="0">
                <a:solidFill>
                  <a:srgbClr val="008000"/>
                </a:solidFill>
              </a:rPr>
              <a:t>Lena (Ảnh</a:t>
            </a:r>
            <a:r>
              <a:rPr sz="2400" spc="10" dirty="0">
                <a:solidFill>
                  <a:srgbClr val="008000"/>
                </a:solidFill>
              </a:rPr>
              <a:t> </a:t>
            </a:r>
            <a:r>
              <a:rPr sz="2400" dirty="0">
                <a:solidFill>
                  <a:srgbClr val="008000"/>
                </a:solidFill>
              </a:rPr>
              <a:t>gốc)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0" y="1371600"/>
            <a:ext cx="9144000" cy="5486400"/>
            <a:chOff x="0" y="1371600"/>
            <a:chExt cx="9144000" cy="5486400"/>
          </a:xfrm>
        </p:grpSpPr>
        <p:sp>
          <p:nvSpPr>
            <p:cNvPr id="4" name="object 4"/>
            <p:cNvSpPr/>
            <p:nvPr/>
          </p:nvSpPr>
          <p:spPr>
            <a:xfrm>
              <a:off x="0" y="6224015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0" y="1371600"/>
              <a:ext cx="4876800" cy="4876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142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ts val="1975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  <a:p>
            <a:pPr marL="1424940">
              <a:lnSpc>
                <a:spcPts val="2455"/>
              </a:lnSpc>
            </a:pPr>
            <a:r>
              <a:rPr sz="2400" spc="-5" dirty="0">
                <a:solidFill>
                  <a:srgbClr val="008000"/>
                </a:solidFill>
              </a:rPr>
              <a:t>Lena </a:t>
            </a:r>
            <a:r>
              <a:rPr sz="2400" dirty="0">
                <a:solidFill>
                  <a:srgbClr val="008000"/>
                </a:solidFill>
              </a:rPr>
              <a:t>(12:1)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0" y="1371600"/>
            <a:ext cx="9144000" cy="5486400"/>
            <a:chOff x="0" y="1371600"/>
            <a:chExt cx="9144000" cy="5486400"/>
          </a:xfrm>
        </p:grpSpPr>
        <p:sp>
          <p:nvSpPr>
            <p:cNvPr id="4" name="object 4"/>
            <p:cNvSpPr/>
            <p:nvPr/>
          </p:nvSpPr>
          <p:spPr>
            <a:xfrm>
              <a:off x="0" y="6224015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0" y="1371600"/>
              <a:ext cx="4876800" cy="4876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143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ts val="1975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  <a:p>
            <a:pPr marL="1424940">
              <a:lnSpc>
                <a:spcPts val="2455"/>
              </a:lnSpc>
            </a:pPr>
            <a:r>
              <a:rPr sz="2400" spc="-5" dirty="0">
                <a:solidFill>
                  <a:srgbClr val="008000"/>
                </a:solidFill>
              </a:rPr>
              <a:t>Lena </a:t>
            </a:r>
            <a:r>
              <a:rPr sz="2400" dirty="0">
                <a:solidFill>
                  <a:srgbClr val="008000"/>
                </a:solidFill>
              </a:rPr>
              <a:t>(20:1)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0" y="1371600"/>
            <a:ext cx="9144000" cy="5486400"/>
            <a:chOff x="0" y="1371600"/>
            <a:chExt cx="9144000" cy="5486400"/>
          </a:xfrm>
        </p:grpSpPr>
        <p:sp>
          <p:nvSpPr>
            <p:cNvPr id="4" name="object 4"/>
            <p:cNvSpPr/>
            <p:nvPr/>
          </p:nvSpPr>
          <p:spPr>
            <a:xfrm>
              <a:off x="0" y="6224015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0" y="1371600"/>
              <a:ext cx="4876800" cy="4876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144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ts val="1975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  <a:p>
            <a:pPr marL="1424940">
              <a:lnSpc>
                <a:spcPts val="2455"/>
              </a:lnSpc>
            </a:pPr>
            <a:r>
              <a:rPr sz="2400" spc="-5" dirty="0">
                <a:solidFill>
                  <a:srgbClr val="008000"/>
                </a:solidFill>
              </a:rPr>
              <a:t>Lena </a:t>
            </a:r>
            <a:r>
              <a:rPr sz="2400" dirty="0">
                <a:solidFill>
                  <a:srgbClr val="008000"/>
                </a:solidFill>
              </a:rPr>
              <a:t>(32:1)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0" y="1371600"/>
            <a:ext cx="9144000" cy="5486400"/>
            <a:chOff x="0" y="1371600"/>
            <a:chExt cx="9144000" cy="5486400"/>
          </a:xfrm>
        </p:grpSpPr>
        <p:sp>
          <p:nvSpPr>
            <p:cNvPr id="4" name="object 4"/>
            <p:cNvSpPr/>
            <p:nvPr/>
          </p:nvSpPr>
          <p:spPr>
            <a:xfrm>
              <a:off x="0" y="6224015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0" y="1371600"/>
              <a:ext cx="4876800" cy="4876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145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140" y="609933"/>
            <a:ext cx="8608695" cy="499745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2.3.2. Mô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hình</a:t>
            </a:r>
            <a:r>
              <a:rPr sz="32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Vector</a:t>
            </a:r>
            <a:endParaRPr sz="3200">
              <a:latin typeface="Times New Roman"/>
              <a:cs typeface="Times New Roman"/>
            </a:endParaRPr>
          </a:p>
          <a:p>
            <a:pPr marL="376555" indent="-364490">
              <a:lnSpc>
                <a:spcPct val="100000"/>
              </a:lnSpc>
              <a:spcBef>
                <a:spcPts val="844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Bao </a:t>
            </a:r>
            <a:r>
              <a:rPr sz="3600" b="1" spc="-5" dirty="0">
                <a:latin typeface="Times New Roman"/>
                <a:cs typeface="Times New Roman"/>
              </a:rPr>
              <a:t>gồm </a:t>
            </a:r>
            <a:r>
              <a:rPr sz="3600" b="1" dirty="0">
                <a:latin typeface="Times New Roman"/>
                <a:cs typeface="Times New Roman"/>
              </a:rPr>
              <a:t>các </a:t>
            </a:r>
            <a:r>
              <a:rPr sz="3600" b="1" spc="-5" dirty="0">
                <a:latin typeface="Times New Roman"/>
                <a:cs typeface="Times New Roman"/>
              </a:rPr>
              <a:t>đối </a:t>
            </a:r>
            <a:r>
              <a:rPr sz="3600" b="1" dirty="0">
                <a:latin typeface="Times New Roman"/>
                <a:cs typeface="Times New Roman"/>
              </a:rPr>
              <a:t>tượng hình</a:t>
            </a:r>
            <a:r>
              <a:rPr sz="3600" b="1" spc="-3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học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190" algn="l"/>
                <a:tab pos="1395095" algn="l"/>
                <a:tab pos="2489200" algn="l"/>
                <a:tab pos="3812540" algn="l"/>
                <a:tab pos="5059045" algn="l"/>
                <a:tab pos="6280150" algn="l"/>
                <a:tab pos="7145655" algn="l"/>
                <a:tab pos="7883525" algn="l"/>
              </a:tabLst>
            </a:pPr>
            <a:r>
              <a:rPr sz="3600" b="1" dirty="0">
                <a:latin typeface="Times New Roman"/>
                <a:cs typeface="Times New Roman"/>
              </a:rPr>
              <a:t>Phổ	</a:t>
            </a:r>
            <a:r>
              <a:rPr sz="3600" b="1" spc="-5" dirty="0">
                <a:latin typeface="Times New Roman"/>
                <a:cs typeface="Times New Roman"/>
              </a:rPr>
              <a:t>biế</a:t>
            </a:r>
            <a:r>
              <a:rPr sz="3600" b="1" dirty="0">
                <a:latin typeface="Times New Roman"/>
                <a:cs typeface="Times New Roman"/>
              </a:rPr>
              <a:t>n	trong	</a:t>
            </a:r>
            <a:r>
              <a:rPr sz="3600" b="1" spc="-5" dirty="0">
                <a:latin typeface="Times New Roman"/>
                <a:cs typeface="Times New Roman"/>
              </a:rPr>
              <a:t>phầ</a:t>
            </a:r>
            <a:r>
              <a:rPr sz="3600" b="1" dirty="0">
                <a:latin typeface="Times New Roman"/>
                <a:cs typeface="Times New Roman"/>
              </a:rPr>
              <a:t>n	mềm	mà	đồ	</a:t>
            </a:r>
            <a:r>
              <a:rPr sz="3600" b="1" spc="-5" dirty="0">
                <a:latin typeface="Times New Roman"/>
                <a:cs typeface="Times New Roman"/>
              </a:rPr>
              <a:t>họa  động (2D </a:t>
            </a:r>
            <a:r>
              <a:rPr sz="3600" b="1" dirty="0">
                <a:latin typeface="Times New Roman"/>
                <a:cs typeface="Times New Roman"/>
              </a:rPr>
              <a:t>và </a:t>
            </a:r>
            <a:r>
              <a:rPr sz="3600" b="1" spc="-5" dirty="0">
                <a:latin typeface="Times New Roman"/>
                <a:cs typeface="Times New Roman"/>
              </a:rPr>
              <a:t>đặc biệt </a:t>
            </a:r>
            <a:r>
              <a:rPr sz="3600" b="1" dirty="0">
                <a:latin typeface="Times New Roman"/>
                <a:cs typeface="Times New Roman"/>
              </a:rPr>
              <a:t>mô </a:t>
            </a:r>
            <a:r>
              <a:rPr sz="3600" b="1" spc="-5" dirty="0">
                <a:latin typeface="Times New Roman"/>
                <a:cs typeface="Times New Roman"/>
              </a:rPr>
              <a:t>hình</a:t>
            </a:r>
            <a:r>
              <a:rPr sz="3600" b="1" spc="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3D)</a:t>
            </a:r>
            <a:endParaRPr sz="3600">
              <a:latin typeface="Times New Roman"/>
              <a:cs typeface="Times New Roman"/>
            </a:endParaRPr>
          </a:p>
          <a:p>
            <a:pPr marL="355600" marR="5715" indent="-3429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  <a:tab pos="1585595" algn="l"/>
                <a:tab pos="2994025" algn="l"/>
                <a:tab pos="3871595" algn="l"/>
                <a:tab pos="5514975" algn="l"/>
                <a:tab pos="6546850" algn="l"/>
                <a:tab pos="7909559" algn="l"/>
              </a:tabLst>
            </a:pPr>
            <a:r>
              <a:rPr sz="3600" b="1" dirty="0">
                <a:latin typeface="Times New Roman"/>
                <a:cs typeface="Times New Roman"/>
              </a:rPr>
              <a:t>Kích	</a:t>
            </a:r>
            <a:r>
              <a:rPr sz="3600" b="1" spc="10" dirty="0">
                <a:latin typeface="Times New Roman"/>
                <a:cs typeface="Times New Roman"/>
              </a:rPr>
              <a:t>t</a:t>
            </a:r>
            <a:r>
              <a:rPr sz="3600" b="1" spc="-5" dirty="0">
                <a:latin typeface="Times New Roman"/>
                <a:cs typeface="Times New Roman"/>
              </a:rPr>
              <a:t>hướ</a:t>
            </a:r>
            <a:r>
              <a:rPr sz="3600" b="1" dirty="0">
                <a:latin typeface="Times New Roman"/>
                <a:cs typeface="Times New Roman"/>
              </a:rPr>
              <a:t>c	file	(</a:t>
            </a:r>
            <a:r>
              <a:rPr sz="3600" b="1" spc="-5" dirty="0">
                <a:latin typeface="Times New Roman"/>
                <a:cs typeface="Times New Roman"/>
              </a:rPr>
              <a:t>kh</a:t>
            </a:r>
            <a:r>
              <a:rPr sz="3600" b="1" dirty="0">
                <a:latin typeface="Times New Roman"/>
                <a:cs typeface="Times New Roman"/>
              </a:rPr>
              <a:t>ô</a:t>
            </a:r>
            <a:r>
              <a:rPr sz="3600" b="1" spc="-5" dirty="0">
                <a:latin typeface="Times New Roman"/>
                <a:cs typeface="Times New Roman"/>
              </a:rPr>
              <a:t>ng</a:t>
            </a:r>
            <a:r>
              <a:rPr sz="3600" b="1" dirty="0">
                <a:latin typeface="Times New Roman"/>
                <a:cs typeface="Times New Roman"/>
              </a:rPr>
              <a:t>	phụ	thuộc	v</a:t>
            </a:r>
            <a:r>
              <a:rPr sz="3600" b="1" spc="-15" dirty="0">
                <a:latin typeface="Times New Roman"/>
                <a:cs typeface="Times New Roman"/>
              </a:rPr>
              <a:t>à</a:t>
            </a:r>
            <a:r>
              <a:rPr sz="3600" b="1" dirty="0">
                <a:latin typeface="Times New Roman"/>
                <a:cs typeface="Times New Roman"/>
              </a:rPr>
              <a:t>o  </a:t>
            </a:r>
            <a:r>
              <a:rPr sz="3600" b="1" spc="-5" dirty="0">
                <a:latin typeface="Times New Roman"/>
                <a:cs typeface="Times New Roman"/>
              </a:rPr>
              <a:t>kích cỡ)</a:t>
            </a:r>
            <a:endParaRPr sz="3600">
              <a:latin typeface="Times New Roman"/>
              <a:cs typeface="Times New Roman"/>
            </a:endParaRPr>
          </a:p>
          <a:p>
            <a:pPr marL="376555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Zoom tùy ý (không bị</a:t>
            </a:r>
            <a:r>
              <a:rPr sz="3600" b="1" spc="-4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vỡ)</a:t>
            </a:r>
            <a:endParaRPr sz="3600">
              <a:latin typeface="Times New Roman"/>
              <a:cs typeface="Times New Roman"/>
            </a:endParaRPr>
          </a:p>
          <a:p>
            <a:pPr marL="376555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Thuận lợi trong lưu trữ và thiết</a:t>
            </a:r>
            <a:r>
              <a:rPr sz="3600" b="1" spc="-6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kế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035290" cy="45129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Các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pháp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thế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hệ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thứ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</a:t>
            </a:r>
            <a:r>
              <a:rPr sz="3200" b="1" dirty="0">
                <a:latin typeface="Times New Roman"/>
                <a:cs typeface="Times New Roman"/>
              </a:rPr>
              <a:t>Kim tự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tháp</a:t>
            </a:r>
            <a:endParaRPr sz="3200">
              <a:latin typeface="Times New Roman"/>
              <a:cs typeface="Times New Roman"/>
            </a:endParaRPr>
          </a:p>
          <a:p>
            <a:pPr marL="584200" marR="1161415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</a:t>
            </a:r>
            <a:r>
              <a:rPr sz="3200" b="1" dirty="0">
                <a:latin typeface="Times New Roman"/>
                <a:cs typeface="Times New Roman"/>
              </a:rPr>
              <a:t>Kim </a:t>
            </a:r>
            <a:r>
              <a:rPr sz="3200" b="1" spc="-5" dirty="0">
                <a:latin typeface="Times New Roman"/>
                <a:cs typeface="Times New Roman"/>
              </a:rPr>
              <a:t>tự tháp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Laplace  (Laplacian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pyramid)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mã </a:t>
            </a:r>
            <a:r>
              <a:rPr sz="3200" b="1" dirty="0">
                <a:latin typeface="Times New Roman"/>
                <a:cs typeface="Times New Roman"/>
              </a:rPr>
              <a:t>hóa </a:t>
            </a:r>
            <a:r>
              <a:rPr sz="3200" b="1" spc="-5" dirty="0">
                <a:latin typeface="Times New Roman"/>
                <a:cs typeface="Times New Roman"/>
              </a:rPr>
              <a:t>dựa </a:t>
            </a:r>
            <a:r>
              <a:rPr sz="3200" b="1" dirty="0">
                <a:latin typeface="Times New Roman"/>
                <a:cs typeface="Times New Roman"/>
              </a:rPr>
              <a:t>vào </a:t>
            </a:r>
            <a:r>
              <a:rPr sz="3200" b="1" spc="-5" dirty="0">
                <a:latin typeface="Times New Roman"/>
                <a:cs typeface="Times New Roman"/>
              </a:rPr>
              <a:t>biểu diễn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ảnh</a:t>
            </a:r>
            <a:endParaRPr sz="3200">
              <a:latin typeface="Times New Roman"/>
              <a:cs typeface="Times New Roman"/>
            </a:endParaRPr>
          </a:p>
          <a:p>
            <a:pPr marL="584200" marR="440055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 </a:t>
            </a:r>
            <a:r>
              <a:rPr sz="3200" b="1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</a:t>
            </a:r>
            <a:r>
              <a:rPr sz="3200" b="1" spc="-10" dirty="0">
                <a:latin typeface="Times New Roman"/>
                <a:cs typeface="Times New Roman"/>
              </a:rPr>
              <a:t>dựa </a:t>
            </a:r>
            <a:r>
              <a:rPr sz="3200" b="1" dirty="0">
                <a:latin typeface="Times New Roman"/>
                <a:cs typeface="Times New Roman"/>
              </a:rPr>
              <a:t>vào vùng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gia  tăng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pháp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tách-hợp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146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303259" cy="54883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pháp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kim tự</a:t>
            </a:r>
            <a:r>
              <a:rPr sz="32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tháp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Với </a:t>
            </a:r>
            <a:r>
              <a:rPr sz="3200" b="1" spc="-5" dirty="0">
                <a:latin typeface="Times New Roman"/>
                <a:cs typeface="Times New Roman"/>
              </a:rPr>
              <a:t>phương pháp </a:t>
            </a:r>
            <a:r>
              <a:rPr sz="3200" b="1" dirty="0">
                <a:latin typeface="Times New Roman"/>
                <a:cs typeface="Times New Roman"/>
              </a:rPr>
              <a:t>kim tự tháp </a:t>
            </a:r>
            <a:r>
              <a:rPr sz="3200" b="1" spc="-5" dirty="0">
                <a:latin typeface="Times New Roman"/>
                <a:cs typeface="Times New Roman"/>
              </a:rPr>
              <a:t>ảnh được biến  đổi bằng </a:t>
            </a:r>
            <a:r>
              <a:rPr sz="3200" b="1" dirty="0">
                <a:latin typeface="Times New Roman"/>
                <a:cs typeface="Times New Roman"/>
              </a:rPr>
              <a:t>một </a:t>
            </a:r>
            <a:r>
              <a:rPr sz="3200" b="1" spc="-5" dirty="0">
                <a:latin typeface="Times New Roman"/>
                <a:cs typeface="Times New Roman"/>
              </a:rPr>
              <a:t>phép biến đổi </a:t>
            </a:r>
            <a:r>
              <a:rPr sz="3200" b="1" dirty="0">
                <a:latin typeface="Times New Roman"/>
                <a:cs typeface="Times New Roman"/>
              </a:rPr>
              <a:t>(lọc low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pass)</a:t>
            </a:r>
            <a:endParaRPr sz="3200">
              <a:latin typeface="Times New Roman"/>
              <a:cs typeface="Times New Roman"/>
            </a:endParaRPr>
          </a:p>
          <a:p>
            <a:pPr marL="355600" marR="635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Sau </a:t>
            </a:r>
            <a:r>
              <a:rPr sz="3200" b="1" spc="-10" dirty="0">
                <a:latin typeface="Times New Roman"/>
                <a:cs typeface="Times New Roman"/>
              </a:rPr>
              <a:t>đó </a:t>
            </a:r>
            <a:r>
              <a:rPr sz="3200" b="1" spc="-5" dirty="0">
                <a:latin typeface="Times New Roman"/>
                <a:cs typeface="Times New Roman"/>
              </a:rPr>
              <a:t>lấy </a:t>
            </a:r>
            <a:r>
              <a:rPr sz="3200" b="1" dirty="0">
                <a:latin typeface="Times New Roman"/>
                <a:cs typeface="Times New Roman"/>
              </a:rPr>
              <a:t>ảnh gốc trừ </a:t>
            </a:r>
            <a:r>
              <a:rPr sz="3200" b="1" spc="-5" dirty="0">
                <a:latin typeface="Times New Roman"/>
                <a:cs typeface="Times New Roman"/>
              </a:rPr>
              <a:t>đi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10" dirty="0">
                <a:latin typeface="Times New Roman"/>
                <a:cs typeface="Times New Roman"/>
              </a:rPr>
              <a:t>đã </a:t>
            </a:r>
            <a:r>
              <a:rPr sz="3200" b="1" spc="-5" dirty="0">
                <a:latin typeface="Times New Roman"/>
                <a:cs typeface="Times New Roman"/>
              </a:rPr>
              <a:t>lọc low pass  được </a:t>
            </a:r>
            <a:r>
              <a:rPr sz="3200" b="1" dirty="0">
                <a:latin typeface="Times New Roman"/>
                <a:cs typeface="Times New Roman"/>
              </a:rPr>
              <a:t>ảnh lọc high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pass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Ảnh </a:t>
            </a:r>
            <a:r>
              <a:rPr sz="3200" b="1" dirty="0">
                <a:latin typeface="Times New Roman"/>
                <a:cs typeface="Times New Roman"/>
              </a:rPr>
              <a:t>lọc low pass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dirty="0">
                <a:latin typeface="Times New Roman"/>
                <a:cs typeface="Times New Roman"/>
              </a:rPr>
              <a:t>thu </a:t>
            </a:r>
            <a:r>
              <a:rPr sz="3200" b="1" spc="-5" dirty="0">
                <a:latin typeface="Times New Roman"/>
                <a:cs typeface="Times New Roman"/>
              </a:rPr>
              <a:t>nhỏ </a:t>
            </a:r>
            <a:r>
              <a:rPr sz="3200" b="1" dirty="0">
                <a:latin typeface="Times New Roman"/>
                <a:cs typeface="Times New Roman"/>
              </a:rPr>
              <a:t>thành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1/4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Việc này được </a:t>
            </a:r>
            <a:r>
              <a:rPr sz="3200" b="1" dirty="0">
                <a:latin typeface="Times New Roman"/>
                <a:cs typeface="Times New Roman"/>
              </a:rPr>
              <a:t>lặp </a:t>
            </a:r>
            <a:r>
              <a:rPr sz="3200" b="1" spc="-5" dirty="0">
                <a:latin typeface="Times New Roman"/>
                <a:cs typeface="Times New Roman"/>
              </a:rPr>
              <a:t>đi </a:t>
            </a:r>
            <a:r>
              <a:rPr sz="3200" b="1" dirty="0">
                <a:latin typeface="Times New Roman"/>
                <a:cs typeface="Times New Roman"/>
              </a:rPr>
              <a:t>lặp lại một </a:t>
            </a:r>
            <a:r>
              <a:rPr sz="3200" b="1" spc="-10" dirty="0">
                <a:latin typeface="Times New Roman"/>
                <a:cs typeface="Times New Roman"/>
              </a:rPr>
              <a:t>số </a:t>
            </a:r>
            <a:r>
              <a:rPr sz="3200" b="1" spc="-5" dirty="0">
                <a:latin typeface="Times New Roman"/>
                <a:cs typeface="Times New Roman"/>
              </a:rPr>
              <a:t>lần </a:t>
            </a:r>
            <a:r>
              <a:rPr sz="3200" b="1" spc="-10" dirty="0">
                <a:latin typeface="Times New Roman"/>
                <a:cs typeface="Times New Roman"/>
              </a:rPr>
              <a:t>nhất  </a:t>
            </a:r>
            <a:r>
              <a:rPr sz="3200" b="1" spc="-5" dirty="0">
                <a:latin typeface="Times New Roman"/>
                <a:cs typeface="Times New Roman"/>
              </a:rPr>
              <a:t>định</a:t>
            </a:r>
            <a:endParaRPr sz="3200">
              <a:latin typeface="Times New Roman"/>
              <a:cs typeface="Times New Roman"/>
            </a:endParaRPr>
          </a:p>
          <a:p>
            <a:pPr marL="355600" marR="5715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Cuối cùng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5" dirty="0">
                <a:latin typeface="Times New Roman"/>
                <a:cs typeface="Times New Roman"/>
              </a:rPr>
              <a:t>lọc low pass nhỏ nhất và </a:t>
            </a:r>
            <a:r>
              <a:rPr sz="3200" b="1" spc="5" dirty="0">
                <a:latin typeface="Times New Roman"/>
                <a:cs typeface="Times New Roman"/>
              </a:rPr>
              <a:t>các  </a:t>
            </a:r>
            <a:r>
              <a:rPr sz="3200" b="1" dirty="0">
                <a:latin typeface="Times New Roman"/>
                <a:cs typeface="Times New Roman"/>
              </a:rPr>
              <a:t>ảnh lọc high pass cao hơn sẽ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dirty="0">
                <a:latin typeface="Times New Roman"/>
                <a:cs typeface="Times New Roman"/>
              </a:rPr>
              <a:t>giữ</a:t>
            </a:r>
            <a:r>
              <a:rPr sz="3200" b="1" spc="-10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lại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147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933957"/>
            <a:ext cx="8303895" cy="3050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985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Phương </a:t>
            </a:r>
            <a:r>
              <a:rPr sz="3200" b="1" dirty="0">
                <a:latin typeface="Times New Roman"/>
                <a:cs typeface="Times New Roman"/>
              </a:rPr>
              <a:t>pháp </a:t>
            </a:r>
            <a:r>
              <a:rPr sz="3200" b="1" spc="-5" dirty="0">
                <a:latin typeface="Times New Roman"/>
                <a:cs typeface="Times New Roman"/>
              </a:rPr>
              <a:t>kim </a:t>
            </a:r>
            <a:r>
              <a:rPr sz="3200" b="1" dirty="0">
                <a:latin typeface="Times New Roman"/>
                <a:cs typeface="Times New Roman"/>
              </a:rPr>
              <a:t>tự </a:t>
            </a:r>
            <a:r>
              <a:rPr sz="3200" b="1" spc="-5" dirty="0">
                <a:latin typeface="Times New Roman"/>
                <a:cs typeface="Times New Roman"/>
              </a:rPr>
              <a:t>tháp </a:t>
            </a:r>
            <a:r>
              <a:rPr sz="3200" b="1" spc="-10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một cách </a:t>
            </a:r>
            <a:r>
              <a:rPr sz="3200" b="1" spc="-10" dirty="0">
                <a:latin typeface="Times New Roman"/>
                <a:cs typeface="Times New Roman"/>
              </a:rPr>
              <a:t>để  </a:t>
            </a:r>
            <a:r>
              <a:rPr sz="3200" b="1" spc="-5" dirty="0">
                <a:latin typeface="Times New Roman"/>
                <a:cs typeface="Times New Roman"/>
              </a:rPr>
              <a:t>biến đổi </a:t>
            </a:r>
            <a:r>
              <a:rPr sz="3200" b="1" dirty="0">
                <a:latin typeface="Times New Roman"/>
                <a:cs typeface="Times New Roman"/>
              </a:rPr>
              <a:t>ảnh từ miền này </a:t>
            </a:r>
            <a:r>
              <a:rPr sz="3200" b="1" spc="-5" dirty="0">
                <a:latin typeface="Times New Roman"/>
                <a:cs typeface="Times New Roman"/>
              </a:rPr>
              <a:t>sang miền kia  </a:t>
            </a:r>
            <a:r>
              <a:rPr sz="3200" b="1" dirty="0">
                <a:latin typeface="Times New Roman"/>
                <a:cs typeface="Times New Roman"/>
              </a:rPr>
              <a:t>(giống </a:t>
            </a:r>
            <a:r>
              <a:rPr sz="3200" b="1" spc="-5" dirty="0">
                <a:latin typeface="Times New Roman"/>
                <a:cs typeface="Times New Roman"/>
              </a:rPr>
              <a:t>biến đổi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DCT)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Biến </a:t>
            </a:r>
            <a:r>
              <a:rPr sz="3200" b="1" spc="-5" dirty="0">
                <a:latin typeface="Times New Roman"/>
                <a:cs typeface="Times New Roman"/>
              </a:rPr>
              <a:t>đổi </a:t>
            </a:r>
            <a:r>
              <a:rPr sz="3200" b="1" dirty="0">
                <a:latin typeface="Times New Roman"/>
                <a:cs typeface="Times New Roman"/>
              </a:rPr>
              <a:t>một </a:t>
            </a:r>
            <a:r>
              <a:rPr sz="3200" b="1" spc="-10" dirty="0">
                <a:latin typeface="Times New Roman"/>
                <a:cs typeface="Times New Roman"/>
              </a:rPr>
              <a:t>bức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5" dirty="0">
                <a:latin typeface="Times New Roman"/>
                <a:cs typeface="Times New Roman"/>
              </a:rPr>
              <a:t>gốc thành </a:t>
            </a:r>
            <a:r>
              <a:rPr sz="3200" b="1" dirty="0">
                <a:latin typeface="Times New Roman"/>
                <a:cs typeface="Times New Roman"/>
              </a:rPr>
              <a:t>một loạt các  </a:t>
            </a:r>
            <a:r>
              <a:rPr sz="3200" b="1" spc="-5" dirty="0">
                <a:latin typeface="Times New Roman"/>
                <a:cs typeface="Times New Roman"/>
              </a:rPr>
              <a:t>bức </a:t>
            </a:r>
            <a:r>
              <a:rPr sz="3200" b="1" dirty="0">
                <a:latin typeface="Times New Roman"/>
                <a:cs typeface="Times New Roman"/>
              </a:rPr>
              <a:t>ảnh kích </a:t>
            </a:r>
            <a:r>
              <a:rPr sz="3200" b="1" spc="-5" dirty="0">
                <a:latin typeface="Times New Roman"/>
                <a:cs typeface="Times New Roman"/>
              </a:rPr>
              <a:t>thước nhỏ </a:t>
            </a:r>
            <a:r>
              <a:rPr sz="3200" b="1" dirty="0">
                <a:latin typeface="Times New Roman"/>
                <a:cs typeface="Times New Roman"/>
              </a:rPr>
              <a:t>dần </a:t>
            </a:r>
            <a:r>
              <a:rPr sz="3200" b="1" spc="-5" dirty="0">
                <a:latin typeface="Times New Roman"/>
                <a:cs typeface="Times New Roman"/>
              </a:rPr>
              <a:t>(nếu </a:t>
            </a:r>
            <a:r>
              <a:rPr sz="3200" b="1" dirty="0">
                <a:latin typeface="Times New Roman"/>
                <a:cs typeface="Times New Roman"/>
              </a:rPr>
              <a:t>xếp chồng  lên </a:t>
            </a:r>
            <a:r>
              <a:rPr sz="3200" b="1" spc="-5" dirty="0">
                <a:latin typeface="Times New Roman"/>
                <a:cs typeface="Times New Roman"/>
              </a:rPr>
              <a:t>nhau </a:t>
            </a:r>
            <a:r>
              <a:rPr sz="3200" b="1" dirty="0">
                <a:latin typeface="Times New Roman"/>
                <a:cs typeface="Times New Roman"/>
              </a:rPr>
              <a:t>ta sẽ có </a:t>
            </a:r>
            <a:r>
              <a:rPr sz="3200" b="1" spc="-5" dirty="0">
                <a:latin typeface="Times New Roman"/>
                <a:cs typeface="Times New Roman"/>
              </a:rPr>
              <a:t>hình </a:t>
            </a:r>
            <a:r>
              <a:rPr sz="3200" b="1" dirty="0">
                <a:latin typeface="Times New Roman"/>
                <a:cs typeface="Times New Roman"/>
              </a:rPr>
              <a:t>kim tự</a:t>
            </a:r>
            <a:r>
              <a:rPr sz="3200" b="1" spc="-7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tháp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148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0" y="1138118"/>
            <a:ext cx="5212582" cy="4966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149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720851"/>
            <a:ext cx="9144000" cy="6137275"/>
            <a:chOff x="0" y="720851"/>
            <a:chExt cx="9144000" cy="6137275"/>
          </a:xfrm>
        </p:grpSpPr>
        <p:sp>
          <p:nvSpPr>
            <p:cNvPr id="4" name="object 4"/>
            <p:cNvSpPr/>
            <p:nvPr/>
          </p:nvSpPr>
          <p:spPr>
            <a:xfrm>
              <a:off x="0" y="6224016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3000" y="720851"/>
              <a:ext cx="6172200" cy="55351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150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302625" cy="43173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Nén ảnh với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phương pháp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kim tự</a:t>
            </a:r>
            <a:r>
              <a:rPr sz="3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tháp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Khi cần tạo </a:t>
            </a:r>
            <a:r>
              <a:rPr sz="3200" b="1" spc="-5" dirty="0">
                <a:latin typeface="Times New Roman"/>
                <a:cs typeface="Times New Roman"/>
              </a:rPr>
              <a:t>lại bức </a:t>
            </a:r>
            <a:r>
              <a:rPr sz="3200" b="1" dirty="0">
                <a:latin typeface="Times New Roman"/>
                <a:cs typeface="Times New Roman"/>
              </a:rPr>
              <a:t>ảnh gốc, </a:t>
            </a:r>
            <a:r>
              <a:rPr sz="3200" b="1" spc="-5" dirty="0">
                <a:latin typeface="Times New Roman"/>
                <a:cs typeface="Times New Roman"/>
              </a:rPr>
              <a:t>ta chỉ </a:t>
            </a:r>
            <a:r>
              <a:rPr sz="3200" b="1" dirty="0">
                <a:latin typeface="Times New Roman"/>
                <a:cs typeface="Times New Roman"/>
              </a:rPr>
              <a:t>việc </a:t>
            </a:r>
            <a:r>
              <a:rPr sz="3200" b="1" spc="-5" dirty="0">
                <a:latin typeface="Times New Roman"/>
                <a:cs typeface="Times New Roman"/>
              </a:rPr>
              <a:t>thực  hiện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bước </a:t>
            </a:r>
            <a:r>
              <a:rPr sz="3200" b="1" dirty="0">
                <a:latin typeface="Times New Roman"/>
                <a:cs typeface="Times New Roman"/>
              </a:rPr>
              <a:t>theo chiều </a:t>
            </a:r>
            <a:r>
              <a:rPr sz="3200" b="1" spc="-5" dirty="0">
                <a:latin typeface="Times New Roman"/>
                <a:cs typeface="Times New Roman"/>
              </a:rPr>
              <a:t>ngược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lại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Với </a:t>
            </a:r>
            <a:r>
              <a:rPr sz="3200" b="1" dirty="0">
                <a:latin typeface="Times New Roman"/>
                <a:cs typeface="Times New Roman"/>
              </a:rPr>
              <a:t>cách mã </a:t>
            </a:r>
            <a:r>
              <a:rPr sz="3200" b="1" spc="-5" dirty="0">
                <a:latin typeface="Times New Roman"/>
                <a:cs typeface="Times New Roman"/>
              </a:rPr>
              <a:t>hóa này </a:t>
            </a:r>
            <a:r>
              <a:rPr sz="3200" b="1" spc="-10" dirty="0">
                <a:latin typeface="Times New Roman"/>
                <a:cs typeface="Times New Roman"/>
              </a:rPr>
              <a:t>khi </a:t>
            </a:r>
            <a:r>
              <a:rPr sz="3200" b="1" spc="-5" dirty="0">
                <a:latin typeface="Times New Roman"/>
                <a:cs typeface="Times New Roman"/>
              </a:rPr>
              <a:t>tái tạo </a:t>
            </a:r>
            <a:r>
              <a:rPr sz="3200" b="1" spc="-10" dirty="0">
                <a:latin typeface="Times New Roman"/>
                <a:cs typeface="Times New Roman"/>
              </a:rPr>
              <a:t>lại </a:t>
            </a:r>
            <a:r>
              <a:rPr sz="3200" b="1" spc="-5" dirty="0">
                <a:latin typeface="Times New Roman"/>
                <a:cs typeface="Times New Roman"/>
              </a:rPr>
              <a:t>ảnh </a:t>
            </a:r>
            <a:r>
              <a:rPr sz="3200" b="1" dirty="0">
                <a:latin typeface="Times New Roman"/>
                <a:cs typeface="Times New Roman"/>
              </a:rPr>
              <a:t>các  </a:t>
            </a:r>
            <a:r>
              <a:rPr sz="3200" b="1" spc="-5" dirty="0">
                <a:latin typeface="Times New Roman"/>
                <a:cs typeface="Times New Roman"/>
              </a:rPr>
              <a:t>bức </a:t>
            </a:r>
            <a:r>
              <a:rPr sz="3200" b="1" dirty="0">
                <a:latin typeface="Times New Roman"/>
                <a:cs typeface="Times New Roman"/>
              </a:rPr>
              <a:t>ảnh high </a:t>
            </a:r>
            <a:r>
              <a:rPr sz="3200" b="1" spc="-5" dirty="0">
                <a:latin typeface="Times New Roman"/>
                <a:cs typeface="Times New Roman"/>
              </a:rPr>
              <a:t>pass </a:t>
            </a:r>
            <a:r>
              <a:rPr sz="3200" b="1" dirty="0">
                <a:latin typeface="Times New Roman"/>
                <a:cs typeface="Times New Roman"/>
              </a:rPr>
              <a:t>sẽ </a:t>
            </a:r>
            <a:r>
              <a:rPr sz="3200" b="1" spc="-5" dirty="0">
                <a:latin typeface="Times New Roman"/>
                <a:cs typeface="Times New Roman"/>
              </a:rPr>
              <a:t>giúp </a:t>
            </a:r>
            <a:r>
              <a:rPr sz="3200" b="1" dirty="0">
                <a:latin typeface="Times New Roman"/>
                <a:cs typeface="Times New Roman"/>
              </a:rPr>
              <a:t>giữ lại chi </a:t>
            </a:r>
            <a:r>
              <a:rPr sz="3200" b="1" spc="-5" dirty="0">
                <a:latin typeface="Times New Roman"/>
                <a:cs typeface="Times New Roman"/>
              </a:rPr>
              <a:t>tiết </a:t>
            </a:r>
            <a:r>
              <a:rPr sz="3200" b="1" dirty="0">
                <a:latin typeface="Times New Roman"/>
                <a:cs typeface="Times New Roman"/>
              </a:rPr>
              <a:t>của  </a:t>
            </a:r>
            <a:r>
              <a:rPr sz="3200" b="1" spc="-5" dirty="0">
                <a:latin typeface="Times New Roman"/>
                <a:cs typeface="Times New Roman"/>
              </a:rPr>
              <a:t>bức </a:t>
            </a:r>
            <a:r>
              <a:rPr sz="3200" b="1" dirty="0">
                <a:latin typeface="Times New Roman"/>
                <a:cs typeface="Times New Roman"/>
              </a:rPr>
              <a:t>ảnh</a:t>
            </a:r>
            <a:endParaRPr sz="3200">
              <a:latin typeface="Times New Roman"/>
              <a:cs typeface="Times New Roman"/>
            </a:endParaRPr>
          </a:p>
          <a:p>
            <a:pPr marL="355600" marR="6350" indent="-343535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Trong </a:t>
            </a:r>
            <a:r>
              <a:rPr sz="3200" b="1" spc="-10" dirty="0">
                <a:latin typeface="Times New Roman"/>
                <a:cs typeface="Times New Roman"/>
              </a:rPr>
              <a:t>khi </a:t>
            </a:r>
            <a:r>
              <a:rPr sz="3200" b="1" spc="-5" dirty="0">
                <a:latin typeface="Times New Roman"/>
                <a:cs typeface="Times New Roman"/>
              </a:rPr>
              <a:t>đó </a:t>
            </a:r>
            <a:r>
              <a:rPr sz="3200" b="1" spc="-10" dirty="0">
                <a:latin typeface="Times New Roman"/>
                <a:cs typeface="Times New Roman"/>
              </a:rPr>
              <a:t>bức </a:t>
            </a:r>
            <a:r>
              <a:rPr sz="3200" b="1" dirty="0">
                <a:latin typeface="Times New Roman"/>
                <a:cs typeface="Times New Roman"/>
              </a:rPr>
              <a:t>ảnh low </a:t>
            </a:r>
            <a:r>
              <a:rPr sz="3200" b="1" spc="-5" dirty="0">
                <a:latin typeface="Times New Roman"/>
                <a:cs typeface="Times New Roman"/>
              </a:rPr>
              <a:t>pass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trách  nhiệm </a:t>
            </a:r>
            <a:r>
              <a:rPr sz="3200" b="1" dirty="0">
                <a:latin typeface="Times New Roman"/>
                <a:cs typeface="Times New Roman"/>
              </a:rPr>
              <a:t>cung cấp hình thái </a:t>
            </a:r>
            <a:r>
              <a:rPr sz="3200" b="1" spc="-5" dirty="0">
                <a:latin typeface="Times New Roman"/>
                <a:cs typeface="Times New Roman"/>
              </a:rPr>
              <a:t>chung </a:t>
            </a:r>
            <a:r>
              <a:rPr sz="3200" b="1" dirty="0">
                <a:latin typeface="Times New Roman"/>
                <a:cs typeface="Times New Roman"/>
              </a:rPr>
              <a:t>của </a:t>
            </a:r>
            <a:r>
              <a:rPr sz="3200" b="1" spc="-5" dirty="0">
                <a:latin typeface="Times New Roman"/>
                <a:cs typeface="Times New Roman"/>
              </a:rPr>
              <a:t>bức</a:t>
            </a:r>
            <a:r>
              <a:rPr sz="3200" b="1" spc="-10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ảnh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151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705357"/>
            <a:ext cx="8836660" cy="5684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985" indent="-342900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Mặc </a:t>
            </a:r>
            <a:r>
              <a:rPr sz="3200" b="1" spc="-5" dirty="0">
                <a:latin typeface="Times New Roman"/>
                <a:cs typeface="Times New Roman"/>
              </a:rPr>
              <a:t>dù nếu </a:t>
            </a:r>
            <a:r>
              <a:rPr sz="3200" b="1" dirty="0">
                <a:latin typeface="Times New Roman"/>
                <a:cs typeface="Times New Roman"/>
              </a:rPr>
              <a:t>chỉ </a:t>
            </a:r>
            <a:r>
              <a:rPr sz="3200" b="1" spc="-5" dirty="0">
                <a:latin typeface="Times New Roman"/>
                <a:cs typeface="Times New Roman"/>
              </a:rPr>
              <a:t>biến đổi, </a:t>
            </a:r>
            <a:r>
              <a:rPr sz="3200" b="1" dirty="0">
                <a:latin typeface="Times New Roman"/>
                <a:cs typeface="Times New Roman"/>
              </a:rPr>
              <a:t>kích </a:t>
            </a:r>
            <a:r>
              <a:rPr sz="3200" b="1" spc="-5" dirty="0">
                <a:latin typeface="Times New Roman"/>
                <a:cs typeface="Times New Roman"/>
              </a:rPr>
              <a:t>thước của </a:t>
            </a:r>
            <a:r>
              <a:rPr sz="3200" b="1" dirty="0">
                <a:latin typeface="Times New Roman"/>
                <a:cs typeface="Times New Roman"/>
              </a:rPr>
              <a:t>kim </a:t>
            </a:r>
            <a:r>
              <a:rPr sz="3200" b="1" spc="-15" dirty="0">
                <a:latin typeface="Times New Roman"/>
                <a:cs typeface="Times New Roman"/>
              </a:rPr>
              <a:t>tự </a:t>
            </a:r>
            <a:r>
              <a:rPr sz="3200" b="1" spc="7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tháp sẽ lớn </a:t>
            </a:r>
            <a:r>
              <a:rPr sz="3200" b="1" spc="-5" dirty="0">
                <a:latin typeface="Times New Roman"/>
                <a:cs typeface="Times New Roman"/>
              </a:rPr>
              <a:t>hơn </a:t>
            </a:r>
            <a:r>
              <a:rPr sz="3200" b="1" dirty="0">
                <a:latin typeface="Times New Roman"/>
                <a:cs typeface="Times New Roman"/>
              </a:rPr>
              <a:t>ảnh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gốc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Tuy </a:t>
            </a:r>
            <a:r>
              <a:rPr sz="3200" b="1" spc="-10" dirty="0">
                <a:latin typeface="Times New Roman"/>
                <a:cs typeface="Times New Roman"/>
              </a:rPr>
              <a:t>nhiên do đã </a:t>
            </a:r>
            <a:r>
              <a:rPr sz="3200" b="1" spc="-5" dirty="0">
                <a:latin typeface="Times New Roman"/>
                <a:cs typeface="Times New Roman"/>
              </a:rPr>
              <a:t>phân </a:t>
            </a:r>
            <a:r>
              <a:rPr sz="3200" b="1" spc="5" dirty="0">
                <a:latin typeface="Times New Roman"/>
                <a:cs typeface="Times New Roman"/>
              </a:rPr>
              <a:t>cấp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spc="-10" dirty="0">
                <a:latin typeface="Times New Roman"/>
                <a:cs typeface="Times New Roman"/>
              </a:rPr>
              <a:t>thông </a:t>
            </a:r>
            <a:r>
              <a:rPr sz="3200" b="1" dirty="0">
                <a:latin typeface="Times New Roman"/>
                <a:cs typeface="Times New Roman"/>
              </a:rPr>
              <a:t>tin </a:t>
            </a:r>
            <a:r>
              <a:rPr sz="3200" b="1" spc="-5" dirty="0">
                <a:latin typeface="Times New Roman"/>
                <a:cs typeface="Times New Roman"/>
              </a:rPr>
              <a:t>theo  </a:t>
            </a:r>
            <a:r>
              <a:rPr sz="3200" b="1" spc="5" dirty="0">
                <a:latin typeface="Times New Roman"/>
                <a:cs typeface="Times New Roman"/>
              </a:rPr>
              <a:t>các cấp </a:t>
            </a:r>
            <a:r>
              <a:rPr sz="3200" b="1" spc="-5" dirty="0">
                <a:latin typeface="Times New Roman"/>
                <a:cs typeface="Times New Roman"/>
              </a:rPr>
              <a:t>lượng </a:t>
            </a:r>
            <a:r>
              <a:rPr sz="3200" b="1" dirty="0">
                <a:latin typeface="Times New Roman"/>
                <a:cs typeface="Times New Roman"/>
              </a:rPr>
              <a:t>tử hóa </a:t>
            </a:r>
            <a:r>
              <a:rPr sz="3200" b="1" spc="-5" dirty="0">
                <a:latin typeface="Times New Roman"/>
                <a:cs typeface="Times New Roman"/>
              </a:rPr>
              <a:t>và </a:t>
            </a:r>
            <a:r>
              <a:rPr sz="3200" b="1" dirty="0">
                <a:latin typeface="Times New Roman"/>
                <a:cs typeface="Times New Roman"/>
              </a:rPr>
              <a:t>mã </a:t>
            </a:r>
            <a:r>
              <a:rPr sz="3200" b="1" spc="-5" dirty="0">
                <a:latin typeface="Times New Roman"/>
                <a:cs typeface="Times New Roman"/>
              </a:rPr>
              <a:t>hóa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thể giúp </a:t>
            </a:r>
            <a:r>
              <a:rPr sz="3200" b="1" dirty="0">
                <a:latin typeface="Times New Roman"/>
                <a:cs typeface="Times New Roman"/>
              </a:rPr>
              <a:t>giảm  lượng </a:t>
            </a:r>
            <a:r>
              <a:rPr sz="3200" b="1" spc="-5" dirty="0">
                <a:latin typeface="Times New Roman"/>
                <a:cs typeface="Times New Roman"/>
              </a:rPr>
              <a:t>dữ </a:t>
            </a:r>
            <a:r>
              <a:rPr sz="3200" b="1" dirty="0">
                <a:latin typeface="Times New Roman"/>
                <a:cs typeface="Times New Roman"/>
              </a:rPr>
              <a:t>liệu </a:t>
            </a:r>
            <a:r>
              <a:rPr sz="3200" b="1" spc="5" dirty="0">
                <a:latin typeface="Times New Roman"/>
                <a:cs typeface="Times New Roman"/>
              </a:rPr>
              <a:t>cần </a:t>
            </a:r>
            <a:r>
              <a:rPr sz="3200" b="1" spc="-5" dirty="0">
                <a:latin typeface="Times New Roman"/>
                <a:cs typeface="Times New Roman"/>
              </a:rPr>
              <a:t>để </a:t>
            </a:r>
            <a:r>
              <a:rPr sz="3200" b="1" dirty="0">
                <a:latin typeface="Times New Roman"/>
                <a:cs typeface="Times New Roman"/>
              </a:rPr>
              <a:t>lưu trữ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ảnh</a:t>
            </a:r>
            <a:endParaRPr sz="3200">
              <a:latin typeface="Times New Roman"/>
              <a:cs typeface="Times New Roman"/>
            </a:endParaRPr>
          </a:p>
          <a:p>
            <a:pPr marL="584200" marR="217804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Lưu </a:t>
            </a:r>
            <a:r>
              <a:rPr sz="3200" b="1" spc="-5" dirty="0">
                <a:latin typeface="Times New Roman"/>
                <a:cs typeface="Times New Roman"/>
              </a:rPr>
              <a:t>trữ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high pass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kích thước lớn </a:t>
            </a:r>
            <a:r>
              <a:rPr sz="3200" b="1" dirty="0">
                <a:latin typeface="Times New Roman"/>
                <a:cs typeface="Times New Roman"/>
              </a:rPr>
              <a:t>với  sai </a:t>
            </a:r>
            <a:r>
              <a:rPr sz="3200" b="1" spc="-5" dirty="0">
                <a:latin typeface="Times New Roman"/>
                <a:cs typeface="Times New Roman"/>
              </a:rPr>
              <a:t>số nhiều hơn (mắt người phân biệt kém </a:t>
            </a:r>
            <a:r>
              <a:rPr sz="3200" b="1" dirty="0">
                <a:latin typeface="Times New Roman"/>
                <a:cs typeface="Times New Roman"/>
              </a:rPr>
              <a:t>chi  tiết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nhỏ)</a:t>
            </a:r>
            <a:endParaRPr sz="3200">
              <a:latin typeface="Times New Roman"/>
              <a:cs typeface="Times New Roman"/>
            </a:endParaRPr>
          </a:p>
          <a:p>
            <a:pPr marL="584200" marR="344805" lvl="1" indent="-1143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Lưu </a:t>
            </a:r>
            <a:r>
              <a:rPr sz="3200" b="1" spc="-5" dirty="0">
                <a:latin typeface="Times New Roman"/>
                <a:cs typeface="Times New Roman"/>
              </a:rPr>
              <a:t>trữ </a:t>
            </a:r>
            <a:r>
              <a:rPr sz="3200" b="1" spc="5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high pass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kích thước </a:t>
            </a:r>
            <a:r>
              <a:rPr sz="3200" b="1" spc="-10" dirty="0">
                <a:latin typeface="Times New Roman"/>
                <a:cs typeface="Times New Roman"/>
              </a:rPr>
              <a:t>nhỏvới  </a:t>
            </a:r>
            <a:r>
              <a:rPr sz="3200" b="1" dirty="0">
                <a:latin typeface="Times New Roman"/>
                <a:cs typeface="Times New Roman"/>
              </a:rPr>
              <a:t>sai </a:t>
            </a:r>
            <a:r>
              <a:rPr sz="3200" b="1" spc="-5" dirty="0">
                <a:latin typeface="Times New Roman"/>
                <a:cs typeface="Times New Roman"/>
              </a:rPr>
              <a:t>số </a:t>
            </a:r>
            <a:r>
              <a:rPr sz="3200" b="1" dirty="0">
                <a:latin typeface="Times New Roman"/>
                <a:cs typeface="Times New Roman"/>
              </a:rPr>
              <a:t>ít </a:t>
            </a:r>
            <a:r>
              <a:rPr sz="3200" b="1" spc="-5" dirty="0">
                <a:latin typeface="Times New Roman"/>
                <a:cs typeface="Times New Roman"/>
              </a:rPr>
              <a:t>hơn hơn </a:t>
            </a:r>
            <a:r>
              <a:rPr sz="3200" b="1" dirty="0">
                <a:latin typeface="Times New Roman"/>
                <a:cs typeface="Times New Roman"/>
              </a:rPr>
              <a:t>(mắt </a:t>
            </a:r>
            <a:r>
              <a:rPr sz="3200" b="1" spc="-5" dirty="0">
                <a:latin typeface="Times New Roman"/>
                <a:cs typeface="Times New Roman"/>
              </a:rPr>
              <a:t>người phân biệt </a:t>
            </a:r>
            <a:r>
              <a:rPr sz="3200" b="1" dirty="0">
                <a:latin typeface="Times New Roman"/>
                <a:cs typeface="Times New Roman"/>
              </a:rPr>
              <a:t>chi </a:t>
            </a:r>
            <a:r>
              <a:rPr sz="3200" b="1" spc="-5" dirty="0">
                <a:latin typeface="Times New Roman"/>
                <a:cs typeface="Times New Roman"/>
              </a:rPr>
              <a:t>tiết  </a:t>
            </a:r>
            <a:r>
              <a:rPr sz="3200" b="1" dirty="0">
                <a:latin typeface="Times New Roman"/>
                <a:cs typeface="Times New Roman"/>
              </a:rPr>
              <a:t>lớn tốt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hơn)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152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300720" cy="590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Mã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hóa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dựa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vào vùng gia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tăng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6235" algn="l"/>
                <a:tab pos="1158875" algn="l"/>
                <a:tab pos="2073275" algn="l"/>
                <a:tab pos="2854960" algn="l"/>
                <a:tab pos="3577590" algn="l"/>
                <a:tab pos="4580890" algn="l"/>
                <a:tab pos="5482590" algn="l"/>
                <a:tab pos="5967730" algn="l"/>
                <a:tab pos="6731634" algn="l"/>
                <a:tab pos="7534909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Ản</a:t>
            </a:r>
            <a:r>
              <a:rPr sz="2800" b="1" spc="-5" dirty="0">
                <a:latin typeface="Times New Roman"/>
                <a:cs typeface="Times New Roman"/>
              </a:rPr>
              <a:t>h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đượ</a:t>
            </a:r>
            <a:r>
              <a:rPr sz="2800" b="1" spc="-5" dirty="0">
                <a:latin typeface="Times New Roman"/>
                <a:cs typeface="Times New Roman"/>
              </a:rPr>
              <a:t>c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chia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l</a:t>
            </a:r>
            <a:r>
              <a:rPr sz="2800" b="1" dirty="0">
                <a:latin typeface="Times New Roman"/>
                <a:cs typeface="Times New Roman"/>
              </a:rPr>
              <a:t>à</a:t>
            </a:r>
            <a:r>
              <a:rPr sz="2800" b="1" spc="-5" dirty="0">
                <a:latin typeface="Times New Roman"/>
                <a:cs typeface="Times New Roman"/>
              </a:rPr>
              <a:t>m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800" b="1" spc="-10" dirty="0">
                <a:latin typeface="Times New Roman"/>
                <a:cs typeface="Times New Roman"/>
              </a:rPr>
              <a:t>hiề</a:t>
            </a:r>
            <a:r>
              <a:rPr sz="2800" b="1" spc="-5" dirty="0">
                <a:latin typeface="Times New Roman"/>
                <a:cs typeface="Times New Roman"/>
              </a:rPr>
              <a:t>u</a:t>
            </a:r>
            <a:r>
              <a:rPr sz="2800" b="1" dirty="0">
                <a:latin typeface="Times New Roman"/>
                <a:cs typeface="Times New Roman"/>
              </a:rPr>
              <a:t>	vùn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c</a:t>
            </a:r>
            <a:r>
              <a:rPr sz="2800" b="1" spc="-5" dirty="0">
                <a:latin typeface="Times New Roman"/>
                <a:cs typeface="Times New Roman"/>
              </a:rPr>
              <a:t>ó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tí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h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chất</a:t>
            </a:r>
            <a:r>
              <a:rPr sz="2800" b="1" dirty="0">
                <a:latin typeface="Times New Roman"/>
                <a:cs typeface="Times New Roman"/>
              </a:rPr>
              <a:t>	đồng  nhất</a:t>
            </a:r>
            <a:endParaRPr sz="2800">
              <a:latin typeface="Times New Roman"/>
              <a:cs typeface="Times New Roman"/>
            </a:endParaRPr>
          </a:p>
          <a:p>
            <a:pPr marL="355600" marR="6985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Lưu ý là cách </a:t>
            </a:r>
            <a:r>
              <a:rPr sz="2800" b="1" dirty="0">
                <a:latin typeface="Times New Roman"/>
                <a:cs typeface="Times New Roman"/>
              </a:rPr>
              <a:t>xác </a:t>
            </a:r>
            <a:r>
              <a:rPr sz="2800" b="1" spc="-5" dirty="0">
                <a:latin typeface="Times New Roman"/>
                <a:cs typeface="Times New Roman"/>
              </a:rPr>
              <a:t>định miền </a:t>
            </a:r>
            <a:r>
              <a:rPr sz="2800" b="1" dirty="0">
                <a:latin typeface="Times New Roman"/>
                <a:cs typeface="Times New Roman"/>
              </a:rPr>
              <a:t>đồng nhất </a:t>
            </a:r>
            <a:r>
              <a:rPr sz="2800" b="1" spc="-5" dirty="0">
                <a:latin typeface="Times New Roman"/>
                <a:cs typeface="Times New Roman"/>
              </a:rPr>
              <a:t>sẽ </a:t>
            </a:r>
            <a:r>
              <a:rPr sz="2800" b="1" dirty="0">
                <a:latin typeface="Times New Roman"/>
                <a:cs typeface="Times New Roman"/>
              </a:rPr>
              <a:t>xác định  độ </a:t>
            </a:r>
            <a:r>
              <a:rPr sz="2800" b="1" spc="-5" dirty="0">
                <a:latin typeface="Times New Roman"/>
                <a:cs typeface="Times New Roman"/>
              </a:rPr>
              <a:t>phức tạp của thuật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toán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thể sử </a:t>
            </a:r>
            <a:r>
              <a:rPr sz="2800" b="1" dirty="0">
                <a:latin typeface="Times New Roman"/>
                <a:cs typeface="Times New Roman"/>
              </a:rPr>
              <a:t>dụng </a:t>
            </a:r>
            <a:r>
              <a:rPr sz="2800" b="1" spc="-5" dirty="0">
                <a:latin typeface="Times New Roman"/>
                <a:cs typeface="Times New Roman"/>
              </a:rPr>
              <a:t>phương </a:t>
            </a:r>
            <a:r>
              <a:rPr sz="2800" b="1" dirty="0">
                <a:latin typeface="Times New Roman"/>
                <a:cs typeface="Times New Roman"/>
              </a:rPr>
              <a:t>pháp đạo hàm để đảm bảo  </a:t>
            </a: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dirty="0">
                <a:latin typeface="Times New Roman"/>
                <a:cs typeface="Times New Roman"/>
              </a:rPr>
              <a:t>vùng </a:t>
            </a:r>
            <a:r>
              <a:rPr sz="2800" b="1" spc="-10" dirty="0">
                <a:latin typeface="Times New Roman"/>
                <a:cs typeface="Times New Roman"/>
              </a:rPr>
              <a:t>không </a:t>
            </a:r>
            <a:r>
              <a:rPr sz="2800" b="1" dirty="0">
                <a:latin typeface="Times New Roman"/>
                <a:cs typeface="Times New Roman"/>
              </a:rPr>
              <a:t>bị </a:t>
            </a:r>
            <a:r>
              <a:rPr sz="2800" b="1" spc="-5" dirty="0">
                <a:latin typeface="Times New Roman"/>
                <a:cs typeface="Times New Roman"/>
              </a:rPr>
              <a:t>chia </a:t>
            </a:r>
            <a:r>
              <a:rPr sz="2800" b="1" dirty="0">
                <a:latin typeface="Times New Roman"/>
                <a:cs typeface="Times New Roman"/>
              </a:rPr>
              <a:t>quá</a:t>
            </a:r>
            <a:r>
              <a:rPr sz="2800" b="1" spc="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nhỏ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6235" algn="l"/>
                <a:tab pos="1069975" algn="l"/>
                <a:tab pos="1702435" algn="l"/>
                <a:tab pos="2176780" algn="l"/>
                <a:tab pos="2807970" algn="l"/>
                <a:tab pos="3931285" algn="l"/>
                <a:tab pos="4723765" algn="l"/>
                <a:tab pos="5614035" algn="l"/>
                <a:tab pos="6246495" algn="l"/>
                <a:tab pos="6802755" algn="l"/>
                <a:tab pos="7515225" algn="l"/>
              </a:tabLst>
            </a:pPr>
            <a:r>
              <a:rPr sz="2800" b="1" dirty="0">
                <a:latin typeface="Times New Roman"/>
                <a:cs typeface="Times New Roman"/>
              </a:rPr>
              <a:t>Sa</a:t>
            </a:r>
            <a:r>
              <a:rPr sz="2800" b="1" spc="-5" dirty="0">
                <a:latin typeface="Times New Roman"/>
                <a:cs typeface="Times New Roman"/>
              </a:rPr>
              <a:t>u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khi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5" dirty="0">
                <a:latin typeface="Times New Roman"/>
                <a:cs typeface="Times New Roman"/>
              </a:rPr>
              <a:t>c</a:t>
            </a:r>
            <a:r>
              <a:rPr sz="2800" b="1" spc="-5" dirty="0">
                <a:latin typeface="Times New Roman"/>
                <a:cs typeface="Times New Roman"/>
              </a:rPr>
              <a:t>ó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các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đườ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biên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khép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k</a:t>
            </a:r>
            <a:r>
              <a:rPr sz="2800" b="1" spc="5" dirty="0">
                <a:latin typeface="Times New Roman"/>
                <a:cs typeface="Times New Roman"/>
              </a:rPr>
              <a:t>ì</a:t>
            </a:r>
            <a:r>
              <a:rPr sz="2800" b="1" spc="-5" dirty="0">
                <a:latin typeface="Times New Roman"/>
                <a:cs typeface="Times New Roman"/>
              </a:rPr>
              <a:t>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5" dirty="0">
                <a:latin typeface="Times New Roman"/>
                <a:cs typeface="Times New Roman"/>
              </a:rPr>
              <a:t>t</a:t>
            </a:r>
            <a:r>
              <a:rPr sz="2800" b="1" spc="-5" dirty="0">
                <a:latin typeface="Times New Roman"/>
                <a:cs typeface="Times New Roman"/>
              </a:rPr>
              <a:t>hì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tiến</a:t>
            </a:r>
            <a:r>
              <a:rPr sz="2800" b="1" dirty="0">
                <a:latin typeface="Times New Roman"/>
                <a:cs typeface="Times New Roman"/>
              </a:rPr>
              <a:t>	hành  </a:t>
            </a:r>
            <a:r>
              <a:rPr sz="2800" b="1" spc="-5" dirty="0">
                <a:latin typeface="Times New Roman"/>
                <a:cs typeface="Times New Roman"/>
              </a:rPr>
              <a:t>mã hóa các đường biên này bằng </a:t>
            </a:r>
            <a:r>
              <a:rPr sz="2800" b="1" dirty="0">
                <a:latin typeface="Times New Roman"/>
                <a:cs typeface="Times New Roman"/>
              </a:rPr>
              <a:t>xấp </a:t>
            </a:r>
            <a:r>
              <a:rPr sz="2800" b="1" spc="-5" dirty="0">
                <a:latin typeface="Times New Roman"/>
                <a:cs typeface="Times New Roman"/>
              </a:rPr>
              <a:t>xỉ </a:t>
            </a:r>
            <a:r>
              <a:rPr sz="2800" b="1" dirty="0">
                <a:latin typeface="Times New Roman"/>
                <a:cs typeface="Times New Roman"/>
              </a:rPr>
              <a:t>hình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học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  <a:tab pos="1727200" algn="l"/>
                <a:tab pos="2334260" algn="l"/>
                <a:tab pos="3021330" algn="l"/>
                <a:tab pos="3729990" algn="l"/>
                <a:tab pos="4060825" algn="l"/>
                <a:tab pos="4947920" algn="l"/>
                <a:tab pos="6028690" algn="l"/>
                <a:tab pos="7145655" algn="l"/>
                <a:tab pos="793115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Tiến</a:t>
            </a:r>
            <a:r>
              <a:rPr sz="2800" b="1" spc="3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tới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m</a:t>
            </a:r>
            <a:r>
              <a:rPr sz="2800" b="1" spc="-5" dirty="0">
                <a:latin typeface="Times New Roman"/>
                <a:cs typeface="Times New Roman"/>
              </a:rPr>
              <a:t>ã</a:t>
            </a:r>
            <a:r>
              <a:rPr sz="2800" b="1" dirty="0">
                <a:latin typeface="Times New Roman"/>
                <a:cs typeface="Times New Roman"/>
              </a:rPr>
              <a:t>	hó</a:t>
            </a:r>
            <a:r>
              <a:rPr sz="2800" b="1" spc="-5" dirty="0">
                <a:latin typeface="Times New Roman"/>
                <a:cs typeface="Times New Roman"/>
              </a:rPr>
              <a:t>a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5" dirty="0">
                <a:latin typeface="Times New Roman"/>
                <a:cs typeface="Times New Roman"/>
              </a:rPr>
              <a:t>ả</a:t>
            </a:r>
            <a:r>
              <a:rPr sz="2800" b="1" spc="-10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h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ở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d</a:t>
            </a:r>
            <a:r>
              <a:rPr sz="2800" b="1" dirty="0">
                <a:latin typeface="Times New Roman"/>
                <a:cs typeface="Times New Roman"/>
              </a:rPr>
              <a:t>ạ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vector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đườ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biên</a:t>
            </a:r>
            <a:r>
              <a:rPr sz="2800" b="1" dirty="0">
                <a:latin typeface="Times New Roman"/>
                <a:cs typeface="Times New Roman"/>
              </a:rPr>
              <a:t>	và  </a:t>
            </a:r>
            <a:r>
              <a:rPr sz="2800" b="1" spc="-5" dirty="0">
                <a:latin typeface="Times New Roman"/>
                <a:cs typeface="Times New Roman"/>
              </a:rPr>
              <a:t>texture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153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640" y="100076"/>
            <a:ext cx="8378190" cy="580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Times New Roman"/>
              <a:cs typeface="Times New Roman"/>
            </a:endParaRPr>
          </a:p>
          <a:p>
            <a:pPr marL="393700" indent="-343535">
              <a:lnSpc>
                <a:spcPct val="100000"/>
              </a:lnSpc>
              <a:buFont typeface="Wingdings"/>
              <a:buChar char=""/>
              <a:tabLst>
                <a:tab pos="394335" algn="l"/>
              </a:tabLst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Mã hóa bằng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tách-hợp (fractal</a:t>
            </a:r>
            <a:r>
              <a:rPr sz="26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compression)</a:t>
            </a:r>
            <a:endParaRPr sz="2600">
              <a:latin typeface="Times New Roman"/>
              <a:cs typeface="Times New Roman"/>
            </a:endParaRPr>
          </a:p>
          <a:p>
            <a:pPr marL="393700" marR="43815" indent="-343535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94335" algn="l"/>
              </a:tabLst>
            </a:pPr>
            <a:r>
              <a:rPr sz="2600" b="1" dirty="0">
                <a:latin typeface="Times New Roman"/>
                <a:cs typeface="Times New Roman"/>
              </a:rPr>
              <a:t>Như đã </a:t>
            </a:r>
            <a:r>
              <a:rPr sz="2600" b="1" spc="-5" dirty="0">
                <a:latin typeface="Times New Roman"/>
                <a:cs typeface="Times New Roman"/>
              </a:rPr>
              <a:t>học </a:t>
            </a:r>
            <a:r>
              <a:rPr sz="2600" b="1" dirty="0">
                <a:latin typeface="Times New Roman"/>
                <a:cs typeface="Times New Roman"/>
              </a:rPr>
              <a:t>việc tách và </a:t>
            </a:r>
            <a:r>
              <a:rPr sz="2600" b="1" spc="-5" dirty="0">
                <a:latin typeface="Times New Roman"/>
                <a:cs typeface="Times New Roman"/>
              </a:rPr>
              <a:t>hợp </a:t>
            </a:r>
            <a:r>
              <a:rPr sz="2600" b="1" dirty="0">
                <a:latin typeface="Times New Roman"/>
                <a:cs typeface="Times New Roman"/>
              </a:rPr>
              <a:t>khắc phục </a:t>
            </a:r>
            <a:r>
              <a:rPr sz="2600" b="1" spc="-5" dirty="0">
                <a:latin typeface="Times New Roman"/>
                <a:cs typeface="Times New Roman"/>
              </a:rPr>
              <a:t>điểm </a:t>
            </a:r>
            <a:r>
              <a:rPr sz="2600" b="1" dirty="0">
                <a:latin typeface="Times New Roman"/>
                <a:cs typeface="Times New Roman"/>
              </a:rPr>
              <a:t>yếu </a:t>
            </a:r>
            <a:r>
              <a:rPr sz="2600" b="1" spc="-5" dirty="0">
                <a:latin typeface="Times New Roman"/>
                <a:cs typeface="Times New Roman"/>
              </a:rPr>
              <a:t>của cả  phương </a:t>
            </a:r>
            <a:r>
              <a:rPr sz="2600" b="1" dirty="0">
                <a:latin typeface="Times New Roman"/>
                <a:cs typeface="Times New Roman"/>
              </a:rPr>
              <a:t>pháp tách và</a:t>
            </a:r>
            <a:r>
              <a:rPr sz="2600" b="1" spc="-5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hợp</a:t>
            </a:r>
            <a:endParaRPr sz="2600">
              <a:latin typeface="Times New Roman"/>
              <a:cs typeface="Times New Roman"/>
            </a:endParaRPr>
          </a:p>
          <a:p>
            <a:pPr marL="393700" indent="-343535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94335" algn="l"/>
              </a:tabLst>
            </a:pPr>
            <a:r>
              <a:rPr sz="2600" b="1" dirty="0">
                <a:latin typeface="Times New Roman"/>
                <a:cs typeface="Times New Roman"/>
              </a:rPr>
              <a:t>Phương pháp này cũng </a:t>
            </a:r>
            <a:r>
              <a:rPr sz="2600" b="1" spc="-5" dirty="0">
                <a:latin typeface="Times New Roman"/>
                <a:cs typeface="Times New Roman"/>
              </a:rPr>
              <a:t>sử </a:t>
            </a:r>
            <a:r>
              <a:rPr sz="2600" b="1" dirty="0">
                <a:latin typeface="Times New Roman"/>
                <a:cs typeface="Times New Roman"/>
              </a:rPr>
              <a:t>dụng mô hình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biên-texture</a:t>
            </a:r>
            <a:endParaRPr sz="2600">
              <a:latin typeface="Times New Roman"/>
              <a:cs typeface="Times New Roman"/>
            </a:endParaRPr>
          </a:p>
          <a:p>
            <a:pPr marL="771525" lvl="1" indent="-26416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772160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Đường biên </a:t>
            </a:r>
            <a:r>
              <a:rPr sz="2600" b="1" dirty="0">
                <a:latin typeface="Times New Roman"/>
                <a:cs typeface="Times New Roman"/>
              </a:rPr>
              <a:t>cần chính </a:t>
            </a:r>
            <a:r>
              <a:rPr sz="2600" b="1" spc="5" dirty="0">
                <a:latin typeface="Times New Roman"/>
                <a:cs typeface="Times New Roman"/>
              </a:rPr>
              <a:t>xác </a:t>
            </a:r>
            <a:r>
              <a:rPr sz="2600" b="1" dirty="0">
                <a:latin typeface="Times New Roman"/>
                <a:cs typeface="Times New Roman"/>
              </a:rPr>
              <a:t>(nhạy cảm với mắt</a:t>
            </a:r>
            <a:r>
              <a:rPr sz="2600" b="1" spc="-10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người)</a:t>
            </a:r>
            <a:endParaRPr sz="2600">
              <a:latin typeface="Times New Roman"/>
              <a:cs typeface="Times New Roman"/>
            </a:endParaRPr>
          </a:p>
          <a:p>
            <a:pPr marL="622300" marR="107950" lvl="1" indent="-11430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772160" algn="l"/>
              </a:tabLst>
            </a:pPr>
            <a:r>
              <a:rPr sz="2600" b="1" dirty="0">
                <a:latin typeface="Times New Roman"/>
                <a:cs typeface="Times New Roman"/>
              </a:rPr>
              <a:t>Texture </a:t>
            </a:r>
            <a:r>
              <a:rPr sz="2600" b="1" spc="-5" dirty="0">
                <a:latin typeface="Times New Roman"/>
                <a:cs typeface="Times New Roman"/>
              </a:rPr>
              <a:t>(thay đổi </a:t>
            </a:r>
            <a:r>
              <a:rPr sz="2600" b="1" dirty="0">
                <a:latin typeface="Times New Roman"/>
                <a:cs typeface="Times New Roman"/>
              </a:rPr>
              <a:t>tương </a:t>
            </a:r>
            <a:r>
              <a:rPr sz="2600" b="1" spc="-5" dirty="0">
                <a:latin typeface="Times New Roman"/>
                <a:cs typeface="Times New Roman"/>
              </a:rPr>
              <a:t>đối </a:t>
            </a:r>
            <a:r>
              <a:rPr sz="2600" b="1" dirty="0">
                <a:latin typeface="Times New Roman"/>
                <a:cs typeface="Times New Roman"/>
              </a:rPr>
              <a:t>nhỏ, ít </a:t>
            </a:r>
            <a:r>
              <a:rPr sz="2600" b="1" spc="-5" dirty="0">
                <a:latin typeface="Times New Roman"/>
                <a:cs typeface="Times New Roman"/>
              </a:rPr>
              <a:t>nhạy </a:t>
            </a:r>
            <a:r>
              <a:rPr sz="2600" b="1" dirty="0">
                <a:latin typeface="Times New Roman"/>
                <a:cs typeface="Times New Roman"/>
              </a:rPr>
              <a:t>cảm với mắt  </a:t>
            </a:r>
            <a:r>
              <a:rPr sz="2600" b="1" spc="-5" dirty="0">
                <a:latin typeface="Times New Roman"/>
                <a:cs typeface="Times New Roman"/>
              </a:rPr>
              <a:t>người)</a:t>
            </a:r>
            <a:endParaRPr sz="2600">
              <a:latin typeface="Times New Roman"/>
              <a:cs typeface="Times New Roman"/>
            </a:endParaRPr>
          </a:p>
          <a:p>
            <a:pPr marL="393700" marR="43180" indent="-343535" algn="just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94335" algn="l"/>
              </a:tabLst>
            </a:pPr>
            <a:r>
              <a:rPr sz="2600" b="1" dirty="0">
                <a:latin typeface="Times New Roman"/>
                <a:cs typeface="Times New Roman"/>
              </a:rPr>
              <a:t>Ý </a:t>
            </a:r>
            <a:r>
              <a:rPr sz="2600" b="1" spc="-5" dirty="0">
                <a:latin typeface="Times New Roman"/>
                <a:cs typeface="Times New Roman"/>
              </a:rPr>
              <a:t>tưởng là </a:t>
            </a:r>
            <a:r>
              <a:rPr sz="2600" b="1" dirty="0">
                <a:latin typeface="Times New Roman"/>
                <a:cs typeface="Times New Roman"/>
              </a:rPr>
              <a:t>ảnh </a:t>
            </a:r>
            <a:r>
              <a:rPr sz="2600" b="1" spc="-5" dirty="0">
                <a:latin typeface="Times New Roman"/>
                <a:cs typeface="Times New Roman"/>
              </a:rPr>
              <a:t>thông </a:t>
            </a:r>
            <a:r>
              <a:rPr sz="2600" b="1" dirty="0">
                <a:latin typeface="Times New Roman"/>
                <a:cs typeface="Times New Roman"/>
              </a:rPr>
              <a:t>thường </a:t>
            </a:r>
            <a:r>
              <a:rPr sz="2600" b="1" spc="-10" dirty="0">
                <a:latin typeface="Times New Roman"/>
                <a:cs typeface="Times New Roman"/>
              </a:rPr>
              <a:t>có </a:t>
            </a:r>
            <a:r>
              <a:rPr sz="2600" b="1" spc="-5" dirty="0">
                <a:latin typeface="Times New Roman"/>
                <a:cs typeface="Times New Roman"/>
              </a:rPr>
              <a:t>sự </a:t>
            </a:r>
            <a:r>
              <a:rPr sz="2600" b="1" dirty="0">
                <a:latin typeface="Times New Roman"/>
                <a:cs typeface="Times New Roman"/>
              </a:rPr>
              <a:t>lặp lại của </a:t>
            </a:r>
            <a:r>
              <a:rPr sz="2600" b="1" spc="-5" dirty="0">
                <a:latin typeface="Times New Roman"/>
                <a:cs typeface="Times New Roman"/>
              </a:rPr>
              <a:t>các mẫu  </a:t>
            </a:r>
            <a:r>
              <a:rPr sz="2600" b="1" dirty="0">
                <a:latin typeface="Times New Roman"/>
                <a:cs typeface="Times New Roman"/>
              </a:rPr>
              <a:t>và </a:t>
            </a:r>
            <a:r>
              <a:rPr sz="2600" b="1" spc="-5" dirty="0">
                <a:latin typeface="Times New Roman"/>
                <a:cs typeface="Times New Roman"/>
              </a:rPr>
              <a:t>một </a:t>
            </a:r>
            <a:r>
              <a:rPr sz="2600" b="1" dirty="0">
                <a:latin typeface="Times New Roman"/>
                <a:cs typeface="Times New Roman"/>
              </a:rPr>
              <a:t>ảnh có </a:t>
            </a:r>
            <a:r>
              <a:rPr sz="2600" b="1" spc="-5" dirty="0">
                <a:latin typeface="Times New Roman"/>
                <a:cs typeface="Times New Roman"/>
              </a:rPr>
              <a:t>thể được </a:t>
            </a:r>
            <a:r>
              <a:rPr sz="2600" b="1" dirty="0">
                <a:latin typeface="Times New Roman"/>
                <a:cs typeface="Times New Roman"/>
              </a:rPr>
              <a:t>coi là </a:t>
            </a:r>
            <a:r>
              <a:rPr sz="2600" b="1" spc="-5" dirty="0">
                <a:latin typeface="Times New Roman"/>
                <a:cs typeface="Times New Roman"/>
              </a:rPr>
              <a:t>sự </a:t>
            </a:r>
            <a:r>
              <a:rPr sz="2600" b="1" dirty="0">
                <a:latin typeface="Times New Roman"/>
                <a:cs typeface="Times New Roman"/>
              </a:rPr>
              <a:t>lặp lại của chính nó  qua các hàm </a:t>
            </a:r>
            <a:r>
              <a:rPr sz="2600" b="1" spc="-5" dirty="0">
                <a:latin typeface="Times New Roman"/>
                <a:cs typeface="Times New Roman"/>
              </a:rPr>
              <a:t>biến</a:t>
            </a:r>
            <a:r>
              <a:rPr sz="2600" b="1" spc="-5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đổi:</a:t>
            </a:r>
            <a:endParaRPr sz="2600">
              <a:latin typeface="Times New Roman"/>
              <a:cs typeface="Times New Roman"/>
            </a:endParaRPr>
          </a:p>
          <a:p>
            <a:pPr marL="2769235">
              <a:lnSpc>
                <a:spcPct val="100000"/>
              </a:lnSpc>
              <a:spcBef>
                <a:spcPts val="1405"/>
              </a:spcBef>
              <a:tabLst>
                <a:tab pos="3481070" algn="l"/>
              </a:tabLst>
            </a:pPr>
            <a:r>
              <a:rPr sz="3150" i="1" spc="70" dirty="0">
                <a:latin typeface="Times New Roman"/>
                <a:cs typeface="Times New Roman"/>
              </a:rPr>
              <a:t>S</a:t>
            </a:r>
            <a:r>
              <a:rPr sz="3150" i="1" spc="114" dirty="0">
                <a:latin typeface="Times New Roman"/>
                <a:cs typeface="Times New Roman"/>
              </a:rPr>
              <a:t> </a:t>
            </a:r>
            <a:r>
              <a:rPr sz="3150" spc="80" dirty="0">
                <a:latin typeface="Symbol"/>
                <a:cs typeface="Symbol"/>
              </a:rPr>
              <a:t></a:t>
            </a:r>
            <a:r>
              <a:rPr sz="3150" spc="80" dirty="0">
                <a:latin typeface="Times New Roman"/>
                <a:cs typeface="Times New Roman"/>
              </a:rPr>
              <a:t>	</a:t>
            </a:r>
            <a:r>
              <a:rPr sz="3150" i="1" spc="135" dirty="0">
                <a:latin typeface="Times New Roman"/>
                <a:cs typeface="Times New Roman"/>
              </a:rPr>
              <a:t>f</a:t>
            </a:r>
            <a:r>
              <a:rPr sz="2700" spc="202" baseline="-24691" dirty="0">
                <a:latin typeface="Times New Roman"/>
                <a:cs typeface="Times New Roman"/>
              </a:rPr>
              <a:t>1</a:t>
            </a:r>
            <a:r>
              <a:rPr sz="3150" spc="135" dirty="0">
                <a:latin typeface="Times New Roman"/>
                <a:cs typeface="Times New Roman"/>
              </a:rPr>
              <a:t>(</a:t>
            </a:r>
            <a:r>
              <a:rPr sz="3150" i="1" spc="135" dirty="0">
                <a:latin typeface="Times New Roman"/>
                <a:cs typeface="Times New Roman"/>
              </a:rPr>
              <a:t>S</a:t>
            </a:r>
            <a:r>
              <a:rPr sz="3150" spc="135" dirty="0">
                <a:latin typeface="Times New Roman"/>
                <a:cs typeface="Times New Roman"/>
              </a:rPr>
              <a:t>)</a:t>
            </a:r>
            <a:r>
              <a:rPr sz="3150" spc="-370" dirty="0">
                <a:latin typeface="Times New Roman"/>
                <a:cs typeface="Times New Roman"/>
              </a:rPr>
              <a:t> </a:t>
            </a:r>
            <a:r>
              <a:rPr sz="3150" spc="110" dirty="0">
                <a:latin typeface="Symbol"/>
                <a:cs typeface="Symbol"/>
              </a:rPr>
              <a:t></a:t>
            </a:r>
            <a:r>
              <a:rPr sz="3150" spc="165" dirty="0">
                <a:latin typeface="Times New Roman"/>
                <a:cs typeface="Times New Roman"/>
              </a:rPr>
              <a:t> </a:t>
            </a:r>
            <a:r>
              <a:rPr sz="3150" i="1" spc="125" dirty="0">
                <a:latin typeface="Times New Roman"/>
                <a:cs typeface="Times New Roman"/>
              </a:rPr>
              <a:t>f</a:t>
            </a:r>
            <a:r>
              <a:rPr sz="2700" spc="187" baseline="-24691" dirty="0">
                <a:latin typeface="Times New Roman"/>
                <a:cs typeface="Times New Roman"/>
              </a:rPr>
              <a:t>2</a:t>
            </a:r>
            <a:r>
              <a:rPr sz="2700" spc="-217" baseline="-24691" dirty="0">
                <a:latin typeface="Times New Roman"/>
                <a:cs typeface="Times New Roman"/>
              </a:rPr>
              <a:t> </a:t>
            </a:r>
            <a:r>
              <a:rPr sz="3150" spc="155" dirty="0">
                <a:latin typeface="Times New Roman"/>
                <a:cs typeface="Times New Roman"/>
              </a:rPr>
              <a:t>(</a:t>
            </a:r>
            <a:r>
              <a:rPr sz="3150" i="1" spc="155" dirty="0">
                <a:latin typeface="Times New Roman"/>
                <a:cs typeface="Times New Roman"/>
              </a:rPr>
              <a:t>S</a:t>
            </a:r>
            <a:r>
              <a:rPr sz="3150" spc="155" dirty="0">
                <a:latin typeface="Times New Roman"/>
                <a:cs typeface="Times New Roman"/>
              </a:rPr>
              <a:t>)</a:t>
            </a:r>
            <a:r>
              <a:rPr sz="3150" spc="-370" dirty="0">
                <a:latin typeface="Times New Roman"/>
                <a:cs typeface="Times New Roman"/>
              </a:rPr>
              <a:t> </a:t>
            </a:r>
            <a:r>
              <a:rPr sz="3150" spc="135" dirty="0">
                <a:latin typeface="Symbol"/>
                <a:cs typeface="Symbol"/>
              </a:rPr>
              <a:t></a:t>
            </a:r>
            <a:r>
              <a:rPr sz="3150" spc="135" dirty="0">
                <a:latin typeface="Times New Roman"/>
                <a:cs typeface="Times New Roman"/>
              </a:rPr>
              <a:t>...</a:t>
            </a:r>
            <a:r>
              <a:rPr sz="3150" spc="135" dirty="0">
                <a:latin typeface="Symbol"/>
                <a:cs typeface="Symbol"/>
              </a:rPr>
              <a:t></a:t>
            </a:r>
            <a:r>
              <a:rPr sz="3150" spc="165" dirty="0">
                <a:latin typeface="Times New Roman"/>
                <a:cs typeface="Times New Roman"/>
              </a:rPr>
              <a:t> </a:t>
            </a:r>
            <a:r>
              <a:rPr sz="3150" i="1" spc="180" dirty="0">
                <a:latin typeface="Times New Roman"/>
                <a:cs typeface="Times New Roman"/>
              </a:rPr>
              <a:t>f</a:t>
            </a:r>
            <a:r>
              <a:rPr sz="2700" i="1" spc="270" baseline="-24691" dirty="0">
                <a:latin typeface="Times New Roman"/>
                <a:cs typeface="Times New Roman"/>
              </a:rPr>
              <a:t>N</a:t>
            </a:r>
            <a:r>
              <a:rPr sz="2700" i="1" spc="75" baseline="-24691" dirty="0">
                <a:latin typeface="Times New Roman"/>
                <a:cs typeface="Times New Roman"/>
              </a:rPr>
              <a:t> </a:t>
            </a:r>
            <a:r>
              <a:rPr sz="3150" spc="155" dirty="0">
                <a:latin typeface="Times New Roman"/>
                <a:cs typeface="Times New Roman"/>
              </a:rPr>
              <a:t>(</a:t>
            </a:r>
            <a:r>
              <a:rPr sz="3150" i="1" spc="155" dirty="0">
                <a:latin typeface="Times New Roman"/>
                <a:cs typeface="Times New Roman"/>
              </a:rPr>
              <a:t>S</a:t>
            </a:r>
            <a:r>
              <a:rPr sz="3150" spc="155" dirty="0">
                <a:latin typeface="Times New Roman"/>
                <a:cs typeface="Times New Roman"/>
              </a:rPr>
              <a:t>)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154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859281"/>
            <a:ext cx="8354695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0480" indent="-34353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Cái </a:t>
            </a:r>
            <a:r>
              <a:rPr sz="2800" b="1" spc="-10" dirty="0">
                <a:latin typeface="Times New Roman"/>
                <a:cs typeface="Times New Roman"/>
              </a:rPr>
              <a:t>khó </a:t>
            </a:r>
            <a:r>
              <a:rPr sz="2800" b="1" spc="-5" dirty="0">
                <a:latin typeface="Times New Roman"/>
                <a:cs typeface="Times New Roman"/>
              </a:rPr>
              <a:t>là tìm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dirty="0">
                <a:latin typeface="Times New Roman"/>
                <a:cs typeface="Times New Roman"/>
              </a:rPr>
              <a:t>hàm f</a:t>
            </a:r>
            <a:r>
              <a:rPr sz="2775" b="1" baseline="-21021" dirty="0">
                <a:latin typeface="Times New Roman"/>
                <a:cs typeface="Times New Roman"/>
              </a:rPr>
              <a:t>1</a:t>
            </a:r>
            <a:r>
              <a:rPr sz="2800" b="1" dirty="0">
                <a:latin typeface="Times New Roman"/>
                <a:cs typeface="Times New Roman"/>
              </a:rPr>
              <a:t>..f</a:t>
            </a:r>
            <a:r>
              <a:rPr sz="2775" b="1" baseline="-21021" dirty="0">
                <a:latin typeface="Times New Roman"/>
                <a:cs typeface="Times New Roman"/>
              </a:rPr>
              <a:t>n </a:t>
            </a:r>
            <a:r>
              <a:rPr sz="2800" b="1" spc="-5" dirty="0">
                <a:latin typeface="Times New Roman"/>
                <a:cs typeface="Times New Roman"/>
              </a:rPr>
              <a:t>với </a:t>
            </a:r>
            <a:r>
              <a:rPr sz="2800" b="1" dirty="0">
                <a:latin typeface="Times New Roman"/>
                <a:cs typeface="Times New Roman"/>
              </a:rPr>
              <a:t>độ </a:t>
            </a:r>
            <a:r>
              <a:rPr sz="2800" b="1" spc="-5" dirty="0">
                <a:latin typeface="Times New Roman"/>
                <a:cs typeface="Times New Roman"/>
              </a:rPr>
              <a:t>chính </a:t>
            </a:r>
            <a:r>
              <a:rPr sz="2800" b="1" dirty="0">
                <a:latin typeface="Times New Roman"/>
                <a:cs typeface="Times New Roman"/>
              </a:rPr>
              <a:t>xác  và </a:t>
            </a:r>
            <a:r>
              <a:rPr sz="2800" b="1" spc="-10" dirty="0">
                <a:latin typeface="Times New Roman"/>
                <a:cs typeface="Times New Roman"/>
              </a:rPr>
              <a:t>hiệu </a:t>
            </a:r>
            <a:r>
              <a:rPr sz="2800" b="1" dirty="0">
                <a:latin typeface="Times New Roman"/>
                <a:cs typeface="Times New Roman"/>
              </a:rPr>
              <a:t>quả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cao</a:t>
            </a:r>
            <a:endParaRPr sz="2800">
              <a:latin typeface="Times New Roman"/>
              <a:cs typeface="Times New Roman"/>
            </a:endParaRPr>
          </a:p>
          <a:p>
            <a:pPr marL="38100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Nhìn chung </a:t>
            </a:r>
            <a:r>
              <a:rPr sz="2800" b="1" dirty="0">
                <a:latin typeface="Times New Roman"/>
                <a:cs typeface="Times New Roman"/>
              </a:rPr>
              <a:t>để </a:t>
            </a:r>
            <a:r>
              <a:rPr sz="2800" b="1" spc="-5" dirty="0">
                <a:latin typeface="Times New Roman"/>
                <a:cs typeface="Times New Roman"/>
              </a:rPr>
              <a:t>tìm các </a:t>
            </a:r>
            <a:r>
              <a:rPr sz="2800" b="1" dirty="0">
                <a:latin typeface="Times New Roman"/>
                <a:cs typeface="Times New Roman"/>
              </a:rPr>
              <a:t>hàm này </a:t>
            </a:r>
            <a:r>
              <a:rPr sz="2800" b="1" spc="-5" dirty="0">
                <a:latin typeface="Times New Roman"/>
                <a:cs typeface="Times New Roman"/>
              </a:rPr>
              <a:t>ta </a:t>
            </a:r>
            <a:r>
              <a:rPr sz="2800" b="1" spc="-10" dirty="0">
                <a:latin typeface="Times New Roman"/>
                <a:cs typeface="Times New Roman"/>
              </a:rPr>
              <a:t>có</a:t>
            </a:r>
            <a:r>
              <a:rPr sz="2800" b="1" spc="6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thể</a:t>
            </a:r>
            <a:endParaRPr sz="2800">
              <a:latin typeface="Times New Roman"/>
              <a:cs typeface="Times New Roman"/>
            </a:endParaRPr>
          </a:p>
          <a:p>
            <a:pPr marL="777875" lvl="1" indent="-28321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7851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Chia </a:t>
            </a:r>
            <a:r>
              <a:rPr sz="2800" b="1" spc="-5" dirty="0">
                <a:latin typeface="Times New Roman"/>
                <a:cs typeface="Times New Roman"/>
              </a:rPr>
              <a:t>nhỏ ảnh thành các vùng </a:t>
            </a:r>
            <a:r>
              <a:rPr sz="2800" b="1" spc="15" dirty="0">
                <a:latin typeface="Times New Roman"/>
                <a:cs typeface="Times New Roman"/>
              </a:rPr>
              <a:t>R</a:t>
            </a:r>
            <a:r>
              <a:rPr sz="2775" b="1" spc="22" baseline="-21021" dirty="0">
                <a:latin typeface="Times New Roman"/>
                <a:cs typeface="Times New Roman"/>
              </a:rPr>
              <a:t>i </a:t>
            </a:r>
            <a:r>
              <a:rPr sz="2800" b="1" spc="-10" dirty="0">
                <a:latin typeface="Times New Roman"/>
                <a:cs typeface="Times New Roman"/>
              </a:rPr>
              <a:t>kích </a:t>
            </a:r>
            <a:r>
              <a:rPr sz="2800" b="1" spc="-5" dirty="0">
                <a:latin typeface="Times New Roman"/>
                <a:cs typeface="Times New Roman"/>
              </a:rPr>
              <a:t>thước</a:t>
            </a:r>
            <a:r>
              <a:rPr sz="2800" b="1" spc="-16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sxs</a:t>
            </a:r>
            <a:endParaRPr sz="2800">
              <a:latin typeface="Times New Roman"/>
              <a:cs typeface="Times New Roman"/>
            </a:endParaRPr>
          </a:p>
          <a:p>
            <a:pPr marL="609600" marR="250825" lvl="1" indent="-1143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7851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Với </a:t>
            </a:r>
            <a:r>
              <a:rPr sz="2800" b="1" dirty="0">
                <a:latin typeface="Times New Roman"/>
                <a:cs typeface="Times New Roman"/>
              </a:rPr>
              <a:t>mỗi R</a:t>
            </a:r>
            <a:r>
              <a:rPr sz="2775" b="1" baseline="-21021" dirty="0">
                <a:latin typeface="Times New Roman"/>
                <a:cs typeface="Times New Roman"/>
              </a:rPr>
              <a:t>i </a:t>
            </a:r>
            <a:r>
              <a:rPr sz="2800" b="1" spc="-5" dirty="0">
                <a:latin typeface="Times New Roman"/>
                <a:cs typeface="Times New Roman"/>
              </a:rPr>
              <a:t>tìm một vùng </a:t>
            </a:r>
            <a:r>
              <a:rPr sz="2800" b="1" dirty="0">
                <a:latin typeface="Times New Roman"/>
                <a:cs typeface="Times New Roman"/>
              </a:rPr>
              <a:t>D</a:t>
            </a:r>
            <a:r>
              <a:rPr sz="2775" b="1" baseline="-21021" dirty="0">
                <a:latin typeface="Times New Roman"/>
                <a:cs typeface="Times New Roman"/>
              </a:rPr>
              <a:t>i </a:t>
            </a:r>
            <a:r>
              <a:rPr sz="2800" b="1" spc="-10" dirty="0">
                <a:latin typeface="Times New Roman"/>
                <a:cs typeface="Times New Roman"/>
              </a:rPr>
              <a:t>kích </a:t>
            </a:r>
            <a:r>
              <a:rPr sz="2800" b="1" spc="-5" dirty="0">
                <a:latin typeface="Times New Roman"/>
                <a:cs typeface="Times New Roman"/>
              </a:rPr>
              <a:t>thước 2sx2s rất  </a:t>
            </a:r>
            <a:r>
              <a:rPr sz="2800" b="1" dirty="0">
                <a:latin typeface="Times New Roman"/>
                <a:cs typeface="Times New Roman"/>
              </a:rPr>
              <a:t>giống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R</a:t>
            </a:r>
            <a:r>
              <a:rPr sz="2775" b="1" baseline="-21021" dirty="0">
                <a:latin typeface="Times New Roman"/>
                <a:cs typeface="Times New Roman"/>
              </a:rPr>
              <a:t>i</a:t>
            </a:r>
            <a:endParaRPr sz="2775" baseline="-21021">
              <a:latin typeface="Times New Roman"/>
              <a:cs typeface="Times New Roman"/>
            </a:endParaRPr>
          </a:p>
          <a:p>
            <a:pPr marL="777875" lvl="1" indent="-28321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785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Tìm một phép </a:t>
            </a:r>
            <a:r>
              <a:rPr sz="2800" b="1" spc="-10" dirty="0">
                <a:latin typeface="Times New Roman"/>
                <a:cs typeface="Times New Roman"/>
              </a:rPr>
              <a:t>biến </a:t>
            </a:r>
            <a:r>
              <a:rPr sz="2800" b="1" spc="-5" dirty="0">
                <a:latin typeface="Times New Roman"/>
                <a:cs typeface="Times New Roman"/>
              </a:rPr>
              <a:t>đổi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H(D</a:t>
            </a:r>
            <a:r>
              <a:rPr sz="2775" b="1" baseline="-21021" dirty="0">
                <a:latin typeface="Times New Roman"/>
                <a:cs typeface="Times New Roman"/>
              </a:rPr>
              <a:t>i</a:t>
            </a:r>
            <a:r>
              <a:rPr sz="2800" b="1" dirty="0">
                <a:latin typeface="Times New Roman"/>
                <a:cs typeface="Times New Roman"/>
              </a:rPr>
              <a:t>)=R</a:t>
            </a:r>
            <a:r>
              <a:rPr sz="2775" b="1" baseline="-21021" dirty="0">
                <a:latin typeface="Times New Roman"/>
                <a:cs typeface="Times New Roman"/>
              </a:rPr>
              <a:t>i</a:t>
            </a:r>
            <a:endParaRPr sz="2775" baseline="-21021">
              <a:latin typeface="Times New Roman"/>
              <a:cs typeface="Times New Roman"/>
            </a:endParaRPr>
          </a:p>
          <a:p>
            <a:pPr marL="381000" marR="33020" indent="-34353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Việc </a:t>
            </a:r>
            <a:r>
              <a:rPr sz="2800" b="1" dirty="0">
                <a:latin typeface="Times New Roman"/>
                <a:cs typeface="Times New Roman"/>
              </a:rPr>
              <a:t>tìm vùng giống </a:t>
            </a:r>
            <a:r>
              <a:rPr sz="2800" b="1" spc="-5" dirty="0">
                <a:latin typeface="Times New Roman"/>
                <a:cs typeface="Times New Roman"/>
              </a:rPr>
              <a:t>một cách chính </a:t>
            </a:r>
            <a:r>
              <a:rPr sz="2800" b="1" dirty="0">
                <a:latin typeface="Times New Roman"/>
                <a:cs typeface="Times New Roman"/>
              </a:rPr>
              <a:t>xác </a:t>
            </a:r>
            <a:r>
              <a:rPr sz="2800" b="1" spc="-5" dirty="0">
                <a:latin typeface="Times New Roman"/>
                <a:cs typeface="Times New Roman"/>
              </a:rPr>
              <a:t>là rất tốn  thời </a:t>
            </a:r>
            <a:r>
              <a:rPr sz="2800" b="1" dirty="0">
                <a:latin typeface="Times New Roman"/>
                <a:cs typeface="Times New Roman"/>
              </a:rPr>
              <a:t>gian, </a:t>
            </a:r>
            <a:r>
              <a:rPr sz="2800" b="1" spc="-5" dirty="0">
                <a:latin typeface="Times New Roman"/>
                <a:cs typeface="Times New Roman"/>
              </a:rPr>
              <a:t>nhưng nếu </a:t>
            </a:r>
            <a:r>
              <a:rPr sz="2800" b="1" dirty="0">
                <a:latin typeface="Times New Roman"/>
                <a:cs typeface="Times New Roman"/>
              </a:rPr>
              <a:t>vùng không </a:t>
            </a:r>
            <a:r>
              <a:rPr sz="2800" b="1" spc="-5" dirty="0">
                <a:latin typeface="Times New Roman"/>
                <a:cs typeface="Times New Roman"/>
              </a:rPr>
              <a:t>chính </a:t>
            </a:r>
            <a:r>
              <a:rPr sz="2800" b="1" dirty="0">
                <a:latin typeface="Times New Roman"/>
                <a:cs typeface="Times New Roman"/>
              </a:rPr>
              <a:t>xác thì ảnh  </a:t>
            </a:r>
            <a:r>
              <a:rPr sz="2800" b="1" spc="-15" dirty="0">
                <a:latin typeface="Times New Roman"/>
                <a:cs typeface="Times New Roman"/>
              </a:rPr>
              <a:t>kế </a:t>
            </a:r>
            <a:r>
              <a:rPr sz="2800" b="1" dirty="0">
                <a:latin typeface="Times New Roman"/>
                <a:cs typeface="Times New Roman"/>
              </a:rPr>
              <a:t>quả </a:t>
            </a:r>
            <a:r>
              <a:rPr sz="2800" b="1" spc="-5" dirty="0">
                <a:latin typeface="Times New Roman"/>
                <a:cs typeface="Times New Roman"/>
              </a:rPr>
              <a:t>sẽ </a:t>
            </a:r>
            <a:r>
              <a:rPr sz="2800" b="1" spc="-10" dirty="0">
                <a:latin typeface="Times New Roman"/>
                <a:cs typeface="Times New Roman"/>
              </a:rPr>
              <a:t>không </a:t>
            </a:r>
            <a:r>
              <a:rPr sz="2800" b="1" dirty="0">
                <a:latin typeface="Times New Roman"/>
                <a:cs typeface="Times New Roman"/>
              </a:rPr>
              <a:t>đạt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spc="-5" dirty="0">
                <a:latin typeface="Times New Roman"/>
                <a:cs typeface="Times New Roman"/>
              </a:rPr>
              <a:t>chi tiết cần</a:t>
            </a:r>
            <a:r>
              <a:rPr sz="2800" b="1" spc="1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thiết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155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1140" y="100076"/>
            <a:ext cx="8681720" cy="604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98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2.4. KHÁI </a:t>
            </a:r>
            <a:r>
              <a:rPr sz="2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NIỆM </a:t>
            </a:r>
            <a:r>
              <a:rPr sz="2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ẢNH </a:t>
            </a:r>
            <a:r>
              <a:rPr sz="2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ĐEN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TRẮNG, ẢNH</a:t>
            </a:r>
            <a:r>
              <a:rPr sz="2000" b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MÀU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64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là tập </a:t>
            </a:r>
            <a:r>
              <a:rPr sz="2800" b="1" spc="-10" dirty="0">
                <a:latin typeface="Times New Roman"/>
                <a:cs typeface="Times New Roman"/>
              </a:rPr>
              <a:t>hợp </a:t>
            </a:r>
            <a:r>
              <a:rPr sz="2800" b="1" spc="-5" dirty="0">
                <a:latin typeface="Times New Roman"/>
                <a:cs typeface="Times New Roman"/>
              </a:rPr>
              <a:t>các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dirty="0">
                <a:latin typeface="Times New Roman"/>
                <a:cs typeface="Times New Roman"/>
              </a:rPr>
              <a:t>ảnh, </a:t>
            </a:r>
            <a:r>
              <a:rPr sz="2800" b="1" spc="-5" dirty="0">
                <a:latin typeface="Times New Roman"/>
                <a:cs typeface="Times New Roman"/>
              </a:rPr>
              <a:t>thông tin của </a:t>
            </a:r>
            <a:r>
              <a:rPr sz="2800" b="1" dirty="0">
                <a:latin typeface="Times New Roman"/>
                <a:cs typeface="Times New Roman"/>
              </a:rPr>
              <a:t>từng </a:t>
            </a:r>
            <a:r>
              <a:rPr sz="2800" b="1" spc="-10" dirty="0">
                <a:latin typeface="Times New Roman"/>
                <a:cs typeface="Times New Roman"/>
              </a:rPr>
              <a:t>điểm  </a:t>
            </a:r>
            <a:r>
              <a:rPr sz="2800" b="1" spc="-5" dirty="0">
                <a:latin typeface="Times New Roman"/>
                <a:cs typeface="Times New Roman"/>
              </a:rPr>
              <a:t>ảnh sẽ quyết định </a:t>
            </a:r>
            <a:r>
              <a:rPr sz="2800" b="1" dirty="0">
                <a:latin typeface="Times New Roman"/>
                <a:cs typeface="Times New Roman"/>
              </a:rPr>
              <a:t>loại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ảnh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3 loại </a:t>
            </a:r>
            <a:r>
              <a:rPr sz="2800" b="1" dirty="0">
                <a:latin typeface="Times New Roman"/>
                <a:cs typeface="Times New Roman"/>
              </a:rPr>
              <a:t>ảnh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số: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Ảnh đen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trắng</a:t>
            </a:r>
            <a:endParaRPr sz="2800">
              <a:latin typeface="Times New Roman"/>
              <a:cs typeface="Times New Roman"/>
            </a:endParaRPr>
          </a:p>
          <a:p>
            <a:pPr marL="1210310" lvl="2" indent="-283845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121094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Ảnh nhị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phân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mức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xám</a:t>
            </a:r>
            <a:endParaRPr sz="2800">
              <a:latin typeface="Times New Roman"/>
              <a:cs typeface="Times New Roman"/>
            </a:endParaRPr>
          </a:p>
          <a:p>
            <a:pPr marL="1209675" lvl="2" indent="-28321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12103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 mức, từ 8 </a:t>
            </a:r>
            <a:r>
              <a:rPr sz="2800" b="1" spc="-10" dirty="0">
                <a:latin typeface="Times New Roman"/>
                <a:cs typeface="Times New Roman"/>
              </a:rPr>
              <a:t>đến </a:t>
            </a:r>
            <a:r>
              <a:rPr sz="2800" b="1" dirty="0">
                <a:latin typeface="Times New Roman"/>
                <a:cs typeface="Times New Roman"/>
              </a:rPr>
              <a:t>256 hoặc </a:t>
            </a:r>
            <a:r>
              <a:rPr sz="2800" b="1" spc="-5" dirty="0">
                <a:latin typeface="Times New Roman"/>
                <a:cs typeface="Times New Roman"/>
              </a:rPr>
              <a:t>nhiều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hơn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Ảnh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mầu</a:t>
            </a:r>
            <a:endParaRPr sz="2800">
              <a:latin typeface="Times New Roman"/>
              <a:cs typeface="Times New Roman"/>
            </a:endParaRPr>
          </a:p>
          <a:p>
            <a:pPr marL="1155700" marR="5715" lvl="2" indent="-22860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12103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Bao </a:t>
            </a:r>
            <a:r>
              <a:rPr sz="2800" b="1" dirty="0">
                <a:latin typeface="Times New Roman"/>
                <a:cs typeface="Times New Roman"/>
              </a:rPr>
              <a:t>gồm </a:t>
            </a:r>
            <a:r>
              <a:rPr sz="2800" b="1" spc="-5" dirty="0">
                <a:latin typeface="Times New Roman"/>
                <a:cs typeface="Times New Roman"/>
              </a:rPr>
              <a:t>3 trường mầu </a:t>
            </a:r>
            <a:r>
              <a:rPr sz="2800" b="1" dirty="0">
                <a:latin typeface="Times New Roman"/>
                <a:cs typeface="Times New Roman"/>
              </a:rPr>
              <a:t>đỏ, xanh da </a:t>
            </a:r>
            <a:r>
              <a:rPr sz="2800" b="1" spc="-5" dirty="0">
                <a:latin typeface="Times New Roman"/>
                <a:cs typeface="Times New Roman"/>
              </a:rPr>
              <a:t>trời </a:t>
            </a:r>
            <a:r>
              <a:rPr sz="2800" b="1" dirty="0">
                <a:latin typeface="Times New Roman"/>
                <a:cs typeface="Times New Roman"/>
              </a:rPr>
              <a:t>và xanh  </a:t>
            </a:r>
            <a:r>
              <a:rPr sz="2800" b="1" spc="-5" dirty="0">
                <a:latin typeface="Times New Roman"/>
                <a:cs typeface="Times New Roman"/>
              </a:rPr>
              <a:t>lá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6234"/>
            <a:ext cx="8301990" cy="397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715" indent="-572135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8483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Vì </a:t>
            </a:r>
            <a:r>
              <a:rPr sz="3600" b="1" dirty="0">
                <a:latin typeface="Times New Roman"/>
                <a:cs typeface="Times New Roman"/>
              </a:rPr>
              <a:t>mã hóa tốn rất </a:t>
            </a:r>
            <a:r>
              <a:rPr sz="3600" b="1" spc="-5" dirty="0">
                <a:latin typeface="Times New Roman"/>
                <a:cs typeface="Times New Roman"/>
              </a:rPr>
              <a:t>nhiều </a:t>
            </a:r>
            <a:r>
              <a:rPr sz="3600" b="1" dirty="0">
                <a:latin typeface="Times New Roman"/>
                <a:cs typeface="Times New Roman"/>
              </a:rPr>
              <a:t>thời gian </a:t>
            </a:r>
            <a:r>
              <a:rPr sz="3600" b="1" spc="-10" dirty="0">
                <a:latin typeface="Times New Roman"/>
                <a:cs typeface="Times New Roman"/>
              </a:rPr>
              <a:t>nên  </a:t>
            </a:r>
            <a:r>
              <a:rPr sz="3600" b="1" spc="-5" dirty="0">
                <a:latin typeface="Times New Roman"/>
                <a:cs typeface="Times New Roman"/>
              </a:rPr>
              <a:t>phương </a:t>
            </a:r>
            <a:r>
              <a:rPr sz="3600" b="1" dirty="0">
                <a:latin typeface="Times New Roman"/>
                <a:cs typeface="Times New Roman"/>
              </a:rPr>
              <a:t>pháp này </a:t>
            </a:r>
            <a:r>
              <a:rPr sz="3600" b="1" spc="-5" dirty="0">
                <a:latin typeface="Times New Roman"/>
                <a:cs typeface="Times New Roman"/>
              </a:rPr>
              <a:t>không hiệu </a:t>
            </a:r>
            <a:r>
              <a:rPr sz="3600" b="1" dirty="0">
                <a:latin typeface="Times New Roman"/>
                <a:cs typeface="Times New Roman"/>
              </a:rPr>
              <a:t>quả với  các </a:t>
            </a:r>
            <a:r>
              <a:rPr sz="3600" b="1" spc="-5" dirty="0">
                <a:latin typeface="Times New Roman"/>
                <a:cs typeface="Times New Roman"/>
              </a:rPr>
              <a:t>ứng </a:t>
            </a:r>
            <a:r>
              <a:rPr sz="3600" b="1" dirty="0">
                <a:latin typeface="Times New Roman"/>
                <a:cs typeface="Times New Roman"/>
              </a:rPr>
              <a:t>dụng thời gian</a:t>
            </a:r>
            <a:r>
              <a:rPr sz="3600" b="1" spc="-4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thực</a:t>
            </a:r>
            <a:endParaRPr sz="3600">
              <a:latin typeface="Times New Roman"/>
              <a:cs typeface="Times New Roman"/>
            </a:endParaRPr>
          </a:p>
          <a:p>
            <a:pPr marL="584200" marR="5080" indent="-572135" algn="just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584835" algn="l"/>
              </a:tabLst>
            </a:pPr>
            <a:r>
              <a:rPr sz="3600" b="1" dirty="0">
                <a:latin typeface="Times New Roman"/>
                <a:cs typeface="Times New Roman"/>
              </a:rPr>
              <a:t>Tuy </a:t>
            </a:r>
            <a:r>
              <a:rPr sz="3600" b="1" spc="-5" dirty="0">
                <a:latin typeface="Times New Roman"/>
                <a:cs typeface="Times New Roman"/>
              </a:rPr>
              <a:t>nhiên do </a:t>
            </a:r>
            <a:r>
              <a:rPr sz="3600" b="1" dirty="0">
                <a:latin typeface="Times New Roman"/>
                <a:cs typeface="Times New Roman"/>
              </a:rPr>
              <a:t>giải mã rất </a:t>
            </a:r>
            <a:r>
              <a:rPr sz="3600" b="1" spc="-5" dirty="0">
                <a:latin typeface="Times New Roman"/>
                <a:cs typeface="Times New Roman"/>
              </a:rPr>
              <a:t>nhanh </a:t>
            </a:r>
            <a:r>
              <a:rPr sz="3600" b="1" dirty="0">
                <a:latin typeface="Times New Roman"/>
                <a:cs typeface="Times New Roman"/>
              </a:rPr>
              <a:t>và với  khẳ </a:t>
            </a:r>
            <a:r>
              <a:rPr sz="3600" b="1" spc="-5" dirty="0">
                <a:latin typeface="Times New Roman"/>
                <a:cs typeface="Times New Roman"/>
              </a:rPr>
              <a:t>năng nén </a:t>
            </a:r>
            <a:r>
              <a:rPr sz="3600" b="1" dirty="0">
                <a:latin typeface="Times New Roman"/>
                <a:cs typeface="Times New Roman"/>
              </a:rPr>
              <a:t>rất cao (khoảng 50:1) các  </a:t>
            </a:r>
            <a:r>
              <a:rPr sz="3600" b="1" spc="-5" dirty="0">
                <a:latin typeface="Times New Roman"/>
                <a:cs typeface="Times New Roman"/>
              </a:rPr>
              <a:t>ứng dụng </a:t>
            </a:r>
            <a:r>
              <a:rPr sz="3600" b="1" dirty="0">
                <a:latin typeface="Times New Roman"/>
                <a:cs typeface="Times New Roman"/>
              </a:rPr>
              <a:t>như </a:t>
            </a:r>
            <a:r>
              <a:rPr sz="3600" b="1" spc="-5" dirty="0">
                <a:latin typeface="Times New Roman"/>
                <a:cs typeface="Times New Roman"/>
              </a:rPr>
              <a:t>nén </a:t>
            </a:r>
            <a:r>
              <a:rPr sz="3600" b="1" dirty="0">
                <a:latin typeface="Times New Roman"/>
                <a:cs typeface="Times New Roman"/>
              </a:rPr>
              <a:t>video chất lượng  cao lại rất tiềm </a:t>
            </a:r>
            <a:r>
              <a:rPr sz="3600" b="1" spc="-5" dirty="0">
                <a:latin typeface="Times New Roman"/>
                <a:cs typeface="Times New Roman"/>
              </a:rPr>
              <a:t>năng </a:t>
            </a:r>
            <a:r>
              <a:rPr sz="3600" b="1" dirty="0">
                <a:latin typeface="Times New Roman"/>
                <a:cs typeface="Times New Roman"/>
              </a:rPr>
              <a:t>với kỹ thuật</a:t>
            </a:r>
            <a:r>
              <a:rPr sz="3600" b="1" spc="-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này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41564"/>
            <a:ext cx="93471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156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7340" y="762333"/>
            <a:ext cx="8531225" cy="532638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85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Mô hình</a:t>
            </a:r>
            <a:r>
              <a:rPr sz="3200" u="heavy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mầu</a:t>
            </a:r>
            <a:endParaRPr sz="32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844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Mắt con </a:t>
            </a:r>
            <a:r>
              <a:rPr sz="3600" b="1" spc="-10" dirty="0">
                <a:latin typeface="Times New Roman"/>
                <a:cs typeface="Times New Roman"/>
              </a:rPr>
              <a:t>người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khả </a:t>
            </a:r>
            <a:r>
              <a:rPr sz="3600" b="1" spc="-5" dirty="0">
                <a:latin typeface="Times New Roman"/>
                <a:cs typeface="Times New Roman"/>
              </a:rPr>
              <a:t>năng </a:t>
            </a:r>
            <a:r>
              <a:rPr sz="3600" b="1" dirty="0">
                <a:latin typeface="Times New Roman"/>
                <a:cs typeface="Times New Roman"/>
              </a:rPr>
              <a:t>phân </a:t>
            </a:r>
            <a:r>
              <a:rPr sz="3600" b="1" spc="-5" dirty="0">
                <a:latin typeface="Times New Roman"/>
                <a:cs typeface="Times New Roman"/>
              </a:rPr>
              <a:t>biệt  khoảng </a:t>
            </a:r>
            <a:r>
              <a:rPr sz="3600" b="1" dirty="0">
                <a:latin typeface="Times New Roman"/>
                <a:cs typeface="Times New Roman"/>
              </a:rPr>
              <a:t>10 triệu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mầu.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Tuy </a:t>
            </a:r>
            <a:r>
              <a:rPr sz="3600" b="1" spc="-5" dirty="0">
                <a:latin typeface="Times New Roman"/>
                <a:cs typeface="Times New Roman"/>
              </a:rPr>
              <a:t>nhiên </a:t>
            </a:r>
            <a:r>
              <a:rPr sz="3600" b="1" dirty="0">
                <a:latin typeface="Times New Roman"/>
                <a:cs typeface="Times New Roman"/>
              </a:rPr>
              <a:t>não bộ </a:t>
            </a:r>
            <a:r>
              <a:rPr sz="3600" b="1" spc="-10" dirty="0">
                <a:latin typeface="Times New Roman"/>
                <a:cs typeface="Times New Roman"/>
              </a:rPr>
              <a:t>con người </a:t>
            </a:r>
            <a:r>
              <a:rPr sz="3600" b="1" dirty="0">
                <a:latin typeface="Times New Roman"/>
                <a:cs typeface="Times New Roman"/>
              </a:rPr>
              <a:t>chỉ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thể  cảm </a:t>
            </a:r>
            <a:r>
              <a:rPr sz="3600" b="1" spc="-5" dirty="0">
                <a:latin typeface="Times New Roman"/>
                <a:cs typeface="Times New Roman"/>
              </a:rPr>
              <a:t>nhận </a:t>
            </a:r>
            <a:r>
              <a:rPr sz="3600" b="1" spc="-10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sự </a:t>
            </a:r>
            <a:r>
              <a:rPr sz="3600" b="1" spc="-5" dirty="0">
                <a:latin typeface="Times New Roman"/>
                <a:cs typeface="Times New Roman"/>
              </a:rPr>
              <a:t>khác biệt </a:t>
            </a:r>
            <a:r>
              <a:rPr sz="3600" b="1" dirty="0">
                <a:latin typeface="Times New Roman"/>
                <a:cs typeface="Times New Roman"/>
              </a:rPr>
              <a:t>của vài chục  nghìn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màu.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Các </a:t>
            </a:r>
            <a:r>
              <a:rPr sz="3600" b="1" spc="-5" dirty="0">
                <a:latin typeface="Times New Roman"/>
                <a:cs typeface="Times New Roman"/>
              </a:rPr>
              <a:t>mô </a:t>
            </a:r>
            <a:r>
              <a:rPr sz="3600" b="1" dirty="0">
                <a:latin typeface="Times New Roman"/>
                <a:cs typeface="Times New Roman"/>
              </a:rPr>
              <a:t>hình </a:t>
            </a:r>
            <a:r>
              <a:rPr sz="3600" b="1" spc="-5" dirty="0">
                <a:latin typeface="Times New Roman"/>
                <a:cs typeface="Times New Roman"/>
              </a:rPr>
              <a:t>mầu được </a:t>
            </a:r>
            <a:r>
              <a:rPr sz="3600" b="1" dirty="0">
                <a:latin typeface="Times New Roman"/>
                <a:cs typeface="Times New Roman"/>
              </a:rPr>
              <a:t>sử dụng để tái  </a:t>
            </a:r>
            <a:r>
              <a:rPr sz="3600" b="1" spc="-5" dirty="0">
                <a:latin typeface="Times New Roman"/>
                <a:cs typeface="Times New Roman"/>
              </a:rPr>
              <a:t>hiện </a:t>
            </a:r>
            <a:r>
              <a:rPr sz="3600" b="1" dirty="0">
                <a:latin typeface="Times New Roman"/>
                <a:cs typeface="Times New Roman"/>
              </a:rPr>
              <a:t>lại một </a:t>
            </a:r>
            <a:r>
              <a:rPr sz="3600" b="1" spc="-5" dirty="0">
                <a:latin typeface="Times New Roman"/>
                <a:cs typeface="Times New Roman"/>
              </a:rPr>
              <a:t>phần </a:t>
            </a:r>
            <a:r>
              <a:rPr sz="3600" b="1" dirty="0">
                <a:latin typeface="Times New Roman"/>
                <a:cs typeface="Times New Roman"/>
              </a:rPr>
              <a:t>tập </a:t>
            </a:r>
            <a:r>
              <a:rPr sz="3600" b="1" spc="-5" dirty="0">
                <a:latin typeface="Times New Roman"/>
                <a:cs typeface="Times New Roman"/>
              </a:rPr>
              <a:t>hợp các </a:t>
            </a:r>
            <a:r>
              <a:rPr sz="3600" b="1" dirty="0">
                <a:latin typeface="Times New Roman"/>
                <a:cs typeface="Times New Roman"/>
              </a:rPr>
              <a:t>mầu </a:t>
            </a:r>
            <a:r>
              <a:rPr sz="3600" b="1" spc="-5" dirty="0">
                <a:latin typeface="Times New Roman"/>
                <a:cs typeface="Times New Roman"/>
              </a:rPr>
              <a:t>nhìn  </a:t>
            </a:r>
            <a:r>
              <a:rPr sz="3600" b="1" dirty="0">
                <a:latin typeface="Times New Roman"/>
                <a:cs typeface="Times New Roman"/>
              </a:rPr>
              <a:t>thấy </a:t>
            </a:r>
            <a:r>
              <a:rPr sz="3600" b="1" spc="-5" dirty="0">
                <a:latin typeface="Times New Roman"/>
                <a:cs typeface="Times New Roman"/>
              </a:rPr>
              <a:t>được nhưng </a:t>
            </a:r>
            <a:r>
              <a:rPr sz="3600" b="1" dirty="0">
                <a:latin typeface="Times New Roman"/>
                <a:cs typeface="Times New Roman"/>
              </a:rPr>
              <a:t>không </a:t>
            </a:r>
            <a:r>
              <a:rPr sz="3600" b="1" spc="-5" dirty="0">
                <a:latin typeface="Times New Roman"/>
                <a:cs typeface="Times New Roman"/>
              </a:rPr>
              <a:t>phải là </a:t>
            </a:r>
            <a:r>
              <a:rPr sz="3600" b="1" dirty="0">
                <a:latin typeface="Times New Roman"/>
                <a:cs typeface="Times New Roman"/>
              </a:rPr>
              <a:t>tất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cả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1016254"/>
            <a:ext cx="5519420" cy="22205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Đánh</a:t>
            </a:r>
            <a:r>
              <a:rPr sz="24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giá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Tham gia học tập trên</a:t>
            </a:r>
            <a:r>
              <a:rPr sz="2400" spc="-8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lớp: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Thực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hành/Thí </a:t>
            </a: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nghiệm/Bài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tập/Thảo</a:t>
            </a:r>
            <a:r>
              <a:rPr sz="2400" spc="-11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luận: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Kiểm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tra giữa</a:t>
            </a:r>
            <a:r>
              <a:rPr sz="2400" spc="-1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kỳ: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3333CC"/>
                </a:solidFill>
                <a:latin typeface="Times New Roman"/>
                <a:cs typeface="Times New Roman"/>
              </a:rPr>
              <a:t>Kiểm </a:t>
            </a: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tra cuối</a:t>
            </a:r>
            <a:r>
              <a:rPr sz="2400" spc="-1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3333CC"/>
                </a:solidFill>
                <a:latin typeface="Times New Roman"/>
                <a:cs typeface="Times New Roman"/>
              </a:rPr>
              <a:t>kỳ: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65" dirty="0">
                <a:latin typeface="Times New Roman"/>
                <a:cs typeface="Times New Roman"/>
              </a:rPr>
              <a:t> </a:t>
            </a:r>
            <a:r>
              <a:rPr sz="1600" b="1" spc="-175" dirty="0">
                <a:latin typeface="Times New Roman"/>
                <a:cs typeface="Times New Roman"/>
              </a:rPr>
              <a:t>KTD</a:t>
            </a:r>
            <a:r>
              <a:rPr sz="3000" b="1" spc="-262" baseline="-13888" dirty="0">
                <a:latin typeface="Times New Roman"/>
                <a:cs typeface="Times New Roman"/>
              </a:rPr>
              <a:t>3</a:t>
            </a:r>
            <a:r>
              <a:rPr sz="1600" b="1" spc="-175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52664" y="6441564"/>
            <a:ext cx="73025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1600" b="1" spc="-5" dirty="0">
                <a:latin typeface="Times New Roman"/>
                <a:cs typeface="Times New Roman"/>
              </a:rPr>
              <a:t>4</a:t>
            </a:fld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61809" y="1454785"/>
            <a:ext cx="584200" cy="17818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10%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10%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10%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3333CC"/>
                </a:solidFill>
                <a:latin typeface="Times New Roman"/>
                <a:cs typeface="Times New Roman"/>
              </a:rPr>
              <a:t>70%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9740" y="100076"/>
            <a:ext cx="6235065" cy="1210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12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sz="28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Mô </a:t>
            </a:r>
            <a:r>
              <a:rPr sz="28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hình </a:t>
            </a:r>
            <a:r>
              <a:rPr sz="28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RGB </a:t>
            </a:r>
            <a:r>
              <a:rPr sz="28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(Red, </a:t>
            </a:r>
            <a:r>
              <a:rPr sz="28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Green,</a:t>
            </a:r>
            <a:r>
              <a:rPr sz="2800" b="1" u="heavy" spc="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Blue)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1200" y="1371600"/>
            <a:ext cx="5791200" cy="3825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1140" y="5367629"/>
            <a:ext cx="8253095" cy="8305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200" b="1" spc="-10" dirty="0">
                <a:latin typeface="Times New Roman"/>
                <a:cs typeface="Times New Roman"/>
              </a:rPr>
              <a:t>Chụp </a:t>
            </a:r>
            <a:r>
              <a:rPr sz="2200" b="1" spc="-5" dirty="0">
                <a:latin typeface="Times New Roman"/>
                <a:cs typeface="Times New Roman"/>
              </a:rPr>
              <a:t>năm </a:t>
            </a:r>
            <a:r>
              <a:rPr sz="2200" b="1" spc="-30" dirty="0">
                <a:latin typeface="Times New Roman"/>
                <a:cs typeface="Times New Roman"/>
              </a:rPr>
              <a:t>1911 </a:t>
            </a:r>
            <a:r>
              <a:rPr sz="2200" b="1" spc="-5" dirty="0">
                <a:latin typeface="Times New Roman"/>
                <a:cs typeface="Times New Roman"/>
              </a:rPr>
              <a:t>bằng ba tấm lọc đỏ, xanh lá cây </a:t>
            </a:r>
            <a:r>
              <a:rPr sz="2200" b="1" dirty="0">
                <a:latin typeface="Times New Roman"/>
                <a:cs typeface="Times New Roman"/>
              </a:rPr>
              <a:t>và </a:t>
            </a:r>
            <a:r>
              <a:rPr sz="2200" b="1" spc="-5" dirty="0">
                <a:latin typeface="Times New Roman"/>
                <a:cs typeface="Times New Roman"/>
              </a:rPr>
              <a:t>xanh da</a:t>
            </a:r>
            <a:r>
              <a:rPr sz="2200" b="1" spc="13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trời.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b="1" spc="-5" dirty="0">
                <a:latin typeface="Times New Roman"/>
                <a:cs typeface="Times New Roman"/>
              </a:rPr>
              <a:t>Để </a:t>
            </a:r>
            <a:r>
              <a:rPr sz="2200" b="1" spc="-10" dirty="0">
                <a:latin typeface="Times New Roman"/>
                <a:cs typeface="Times New Roman"/>
              </a:rPr>
              <a:t>hiển </a:t>
            </a:r>
            <a:r>
              <a:rPr sz="2200" b="1" spc="-5" dirty="0">
                <a:latin typeface="Times New Roman"/>
                <a:cs typeface="Times New Roman"/>
              </a:rPr>
              <a:t>thị lại ba hình chiếu phải được lồng lên </a:t>
            </a:r>
            <a:r>
              <a:rPr sz="2200" b="1" dirty="0">
                <a:latin typeface="Times New Roman"/>
                <a:cs typeface="Times New Roman"/>
              </a:rPr>
              <a:t>nhau </a:t>
            </a:r>
            <a:r>
              <a:rPr sz="2200" b="1" spc="-10" dirty="0">
                <a:latin typeface="Times New Roman"/>
                <a:cs typeface="Times New Roman"/>
              </a:rPr>
              <a:t>trong </a:t>
            </a:r>
            <a:r>
              <a:rPr sz="2200" b="1" spc="-5" dirty="0">
                <a:latin typeface="Times New Roman"/>
                <a:cs typeface="Times New Roman"/>
              </a:rPr>
              <a:t>phòng</a:t>
            </a:r>
            <a:r>
              <a:rPr sz="2200" b="1" spc="16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tối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9740" y="100076"/>
            <a:ext cx="623506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12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8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Mô </a:t>
            </a:r>
            <a:r>
              <a:rPr sz="28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hình </a:t>
            </a:r>
            <a:r>
              <a:rPr sz="28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RGB</a:t>
            </a:r>
            <a:endParaRPr sz="2800">
              <a:latin typeface="Times New Roman"/>
              <a:cs typeface="Times New Roman"/>
            </a:endParaRPr>
          </a:p>
          <a:p>
            <a:pPr marL="469900" marR="2129790" indent="-457834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Dựa </a:t>
            </a:r>
            <a:r>
              <a:rPr sz="2800" b="1" dirty="0">
                <a:latin typeface="Times New Roman"/>
                <a:cs typeface="Times New Roman"/>
              </a:rPr>
              <a:t>vào </a:t>
            </a:r>
            <a:r>
              <a:rPr sz="2800" b="1" spc="-5" dirty="0">
                <a:latin typeface="Times New Roman"/>
                <a:cs typeface="Times New Roman"/>
              </a:rPr>
              <a:t>lý thuyết 3  mầu </a:t>
            </a:r>
            <a:r>
              <a:rPr sz="2800" b="1" dirty="0">
                <a:latin typeface="Times New Roman"/>
                <a:cs typeface="Times New Roman"/>
              </a:rPr>
              <a:t>Young-Helmholtz  đầu </a:t>
            </a:r>
            <a:r>
              <a:rPr sz="2800" b="1" spc="-5" dirty="0">
                <a:latin typeface="Times New Roman"/>
                <a:cs typeface="Times New Roman"/>
              </a:rPr>
              <a:t>thế </a:t>
            </a:r>
            <a:r>
              <a:rPr sz="2800" b="1" spc="-15" dirty="0">
                <a:latin typeface="Times New Roman"/>
                <a:cs typeface="Times New Roman"/>
              </a:rPr>
              <a:t>kỷ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19</a:t>
            </a:r>
            <a:endParaRPr sz="2800">
              <a:latin typeface="Times New Roman"/>
              <a:cs typeface="Times New Roman"/>
            </a:endParaRPr>
          </a:p>
          <a:p>
            <a:pPr marL="469900" marR="2131060" indent="-457834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Dựa </a:t>
            </a:r>
            <a:r>
              <a:rPr sz="2800" b="1" dirty="0">
                <a:latin typeface="Times New Roman"/>
                <a:cs typeface="Times New Roman"/>
              </a:rPr>
              <a:t>vào </a:t>
            </a:r>
            <a:r>
              <a:rPr sz="2800" b="1" spc="-5" dirty="0">
                <a:latin typeface="Times New Roman"/>
                <a:cs typeface="Times New Roman"/>
              </a:rPr>
              <a:t>phương </a:t>
            </a:r>
            <a:r>
              <a:rPr sz="2800" b="1" dirty="0">
                <a:latin typeface="Times New Roman"/>
                <a:cs typeface="Times New Roman"/>
              </a:rPr>
              <a:t>pháp  </a:t>
            </a:r>
            <a:r>
              <a:rPr sz="2800" b="1" spc="-5" dirty="0">
                <a:latin typeface="Times New Roman"/>
                <a:cs typeface="Times New Roman"/>
              </a:rPr>
              <a:t>phối mầu</a:t>
            </a:r>
            <a:r>
              <a:rPr sz="2800" b="1" dirty="0">
                <a:latin typeface="Times New Roman"/>
                <a:cs typeface="Times New Roman"/>
              </a:rPr>
              <a:t> cộng.</a:t>
            </a:r>
            <a:endParaRPr sz="2800">
              <a:latin typeface="Times New Roman"/>
              <a:cs typeface="Times New Roman"/>
            </a:endParaRPr>
          </a:p>
          <a:p>
            <a:pPr marL="469900" marR="2130425" indent="-457834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b="1" dirty="0">
                <a:latin typeface="Times New Roman"/>
                <a:cs typeface="Times New Roman"/>
              </a:rPr>
              <a:t>Sử dụng </a:t>
            </a:r>
            <a:r>
              <a:rPr sz="2800" b="1" spc="-5" dirty="0">
                <a:latin typeface="Times New Roman"/>
                <a:cs typeface="Times New Roman"/>
              </a:rPr>
              <a:t>trong </a:t>
            </a:r>
            <a:r>
              <a:rPr sz="2800" b="1" spc="-10" dirty="0">
                <a:latin typeface="Times New Roman"/>
                <a:cs typeface="Times New Roman"/>
              </a:rPr>
              <a:t>hiển </a:t>
            </a:r>
            <a:r>
              <a:rPr sz="2800" b="1" spc="-5" dirty="0">
                <a:latin typeface="Times New Roman"/>
                <a:cs typeface="Times New Roman"/>
              </a:rPr>
              <a:t>thị  trên màn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hình.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29200" y="1447800"/>
            <a:ext cx="3810000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773328"/>
            <a:ext cx="8301990" cy="30130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RBG trong máy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ảnh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- Lọc</a:t>
            </a:r>
            <a:r>
              <a:rPr sz="28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Bayer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Cảm biến </a:t>
            </a:r>
            <a:r>
              <a:rPr sz="2800" b="1" spc="-5" dirty="0">
                <a:latin typeface="Times New Roman"/>
                <a:cs typeface="Times New Roman"/>
              </a:rPr>
              <a:t>chỉ cảm </a:t>
            </a:r>
            <a:r>
              <a:rPr sz="2800" b="1" dirty="0">
                <a:latin typeface="Times New Roman"/>
                <a:cs typeface="Times New Roman"/>
              </a:rPr>
              <a:t>nhận </a:t>
            </a:r>
            <a:r>
              <a:rPr sz="2800" b="1" spc="-5" dirty="0">
                <a:latin typeface="Times New Roman"/>
                <a:cs typeface="Times New Roman"/>
              </a:rPr>
              <a:t>cường </a:t>
            </a:r>
            <a:r>
              <a:rPr sz="2800" b="1" dirty="0">
                <a:latin typeface="Times New Roman"/>
                <a:cs typeface="Times New Roman"/>
              </a:rPr>
              <a:t>độ</a:t>
            </a:r>
            <a:r>
              <a:rPr sz="2800" b="1" spc="8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sáng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Cần có </a:t>
            </a:r>
            <a:r>
              <a:rPr sz="2800" b="1" spc="-5" dirty="0">
                <a:latin typeface="Times New Roman"/>
                <a:cs typeface="Times New Roman"/>
              </a:rPr>
              <a:t>lớp </a:t>
            </a:r>
            <a:r>
              <a:rPr sz="2800" b="1" dirty="0">
                <a:latin typeface="Times New Roman"/>
                <a:cs typeface="Times New Roman"/>
              </a:rPr>
              <a:t>lọc để xác </a:t>
            </a:r>
            <a:r>
              <a:rPr sz="2800" b="1" spc="-5" dirty="0">
                <a:latin typeface="Times New Roman"/>
                <a:cs typeface="Times New Roman"/>
              </a:rPr>
              <a:t>định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mầu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Lớp </a:t>
            </a:r>
            <a:r>
              <a:rPr sz="2800" b="1" dirty="0">
                <a:latin typeface="Times New Roman"/>
                <a:cs typeface="Times New Roman"/>
              </a:rPr>
              <a:t>lọc </a:t>
            </a:r>
            <a:r>
              <a:rPr sz="2800" b="1" spc="-5" dirty="0">
                <a:latin typeface="Times New Roman"/>
                <a:cs typeface="Times New Roman"/>
              </a:rPr>
              <a:t>Bayer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spc="-5" dirty="0">
                <a:latin typeface="Times New Roman"/>
                <a:cs typeface="Times New Roman"/>
              </a:rPr>
              <a:t>sử </a:t>
            </a:r>
            <a:r>
              <a:rPr sz="2800" b="1" dirty="0">
                <a:latin typeface="Times New Roman"/>
                <a:cs typeface="Times New Roman"/>
              </a:rPr>
              <a:t>dụng </a:t>
            </a:r>
            <a:r>
              <a:rPr sz="2800" b="1" spc="-5" dirty="0">
                <a:latin typeface="Times New Roman"/>
                <a:cs typeface="Times New Roman"/>
              </a:rPr>
              <a:t>nhiều trong máy</a:t>
            </a:r>
            <a:r>
              <a:rPr sz="2800" b="1" spc="6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ảnh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6235" algn="l"/>
                <a:tab pos="904240" algn="l"/>
                <a:tab pos="1374775" algn="l"/>
                <a:tab pos="2066925" algn="l"/>
                <a:tab pos="2599055" algn="l"/>
                <a:tab pos="3606800" algn="l"/>
                <a:tab pos="4158615" algn="l"/>
                <a:tab pos="4827270" algn="l"/>
                <a:tab pos="5556250" algn="l"/>
                <a:tab pos="6443345" algn="l"/>
                <a:tab pos="7242175" algn="l"/>
                <a:tab pos="797242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Đ</a:t>
            </a:r>
            <a:r>
              <a:rPr sz="2800" b="1" spc="-5" dirty="0">
                <a:latin typeface="Times New Roman"/>
                <a:cs typeface="Times New Roman"/>
              </a:rPr>
              <a:t>ể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5" dirty="0">
                <a:latin typeface="Times New Roman"/>
                <a:cs typeface="Times New Roman"/>
              </a:rPr>
              <a:t>c</a:t>
            </a:r>
            <a:r>
              <a:rPr sz="2800" b="1" spc="-5" dirty="0">
                <a:latin typeface="Times New Roman"/>
                <a:cs typeface="Times New Roman"/>
              </a:rPr>
              <a:t>ó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đ</a:t>
            </a:r>
            <a:r>
              <a:rPr sz="2800" b="1" spc="10" dirty="0">
                <a:latin typeface="Times New Roman"/>
                <a:cs typeface="Times New Roman"/>
              </a:rPr>
              <a:t>ầ</a:t>
            </a:r>
            <a:r>
              <a:rPr sz="2800" b="1" spc="-5" dirty="0">
                <a:latin typeface="Times New Roman"/>
                <a:cs typeface="Times New Roman"/>
              </a:rPr>
              <a:t>y</a:t>
            </a:r>
            <a:r>
              <a:rPr sz="2800" b="1" dirty="0">
                <a:latin typeface="Times New Roman"/>
                <a:cs typeface="Times New Roman"/>
              </a:rPr>
              <a:t>	đ</a:t>
            </a:r>
            <a:r>
              <a:rPr sz="2800" b="1" spc="-5" dirty="0">
                <a:latin typeface="Times New Roman"/>
                <a:cs typeface="Times New Roman"/>
              </a:rPr>
              <a:t>ủ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h</a:t>
            </a:r>
            <a:r>
              <a:rPr sz="2800" b="1" spc="-5" dirty="0">
                <a:latin typeface="Times New Roman"/>
                <a:cs typeface="Times New Roman"/>
              </a:rPr>
              <a:t>ô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tin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cho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một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điể</a:t>
            </a:r>
            <a:r>
              <a:rPr sz="2800" b="1" spc="-5" dirty="0">
                <a:latin typeface="Times New Roman"/>
                <a:cs typeface="Times New Roman"/>
              </a:rPr>
              <a:t>m</a:t>
            </a:r>
            <a:r>
              <a:rPr sz="2800" b="1" dirty="0">
                <a:latin typeface="Times New Roman"/>
                <a:cs typeface="Times New Roman"/>
              </a:rPr>
              <a:t>	ản</a:t>
            </a:r>
            <a:r>
              <a:rPr sz="2800" b="1" spc="-5" dirty="0">
                <a:latin typeface="Times New Roman"/>
                <a:cs typeface="Times New Roman"/>
              </a:rPr>
              <a:t>h,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m</a:t>
            </a:r>
            <a:r>
              <a:rPr sz="2800" b="1" dirty="0">
                <a:latin typeface="Times New Roman"/>
                <a:cs typeface="Times New Roman"/>
              </a:rPr>
              <a:t>ộ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số  thuật toán </a:t>
            </a:r>
            <a:r>
              <a:rPr sz="2800" b="1" dirty="0">
                <a:latin typeface="Times New Roman"/>
                <a:cs typeface="Times New Roman"/>
              </a:rPr>
              <a:t>nội </a:t>
            </a:r>
            <a:r>
              <a:rPr sz="2800" b="1" spc="-5" dirty="0">
                <a:latin typeface="Times New Roman"/>
                <a:cs typeface="Times New Roman"/>
              </a:rPr>
              <a:t>suy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spc="-5" dirty="0">
                <a:latin typeface="Times New Roman"/>
                <a:cs typeface="Times New Roman"/>
              </a:rPr>
              <a:t>sử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dụng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3400" y="3810000"/>
            <a:ext cx="3315457" cy="216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5800" y="3657600"/>
            <a:ext cx="4439411" cy="2840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5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9740" y="100076"/>
            <a:ext cx="8302625" cy="296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Máy quay</a:t>
            </a:r>
            <a:r>
              <a:rPr sz="2600" b="1" u="heavy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Three-CCD</a:t>
            </a:r>
            <a:endParaRPr sz="2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90000"/>
              </a:lnSpc>
              <a:spcBef>
                <a:spcPts val="705"/>
              </a:spcBef>
              <a:buFont typeface="Wingdings"/>
              <a:buChar char=""/>
              <a:tabLst>
                <a:tab pos="356235" algn="l"/>
              </a:tabLst>
            </a:pPr>
            <a:r>
              <a:rPr sz="3000" b="1" dirty="0">
                <a:latin typeface="Times New Roman"/>
                <a:cs typeface="Times New Roman"/>
              </a:rPr>
              <a:t>Để tăng </a:t>
            </a:r>
            <a:r>
              <a:rPr sz="3000" b="1" spc="-5" dirty="0">
                <a:latin typeface="Times New Roman"/>
                <a:cs typeface="Times New Roman"/>
              </a:rPr>
              <a:t>độ nét </a:t>
            </a:r>
            <a:r>
              <a:rPr sz="3000" b="1" dirty="0">
                <a:latin typeface="Times New Roman"/>
                <a:cs typeface="Times New Roman"/>
              </a:rPr>
              <a:t>và giảm </a:t>
            </a:r>
            <a:r>
              <a:rPr sz="3000" b="1" spc="-5" dirty="0">
                <a:latin typeface="Times New Roman"/>
                <a:cs typeface="Times New Roman"/>
              </a:rPr>
              <a:t>nhiễu do </a:t>
            </a:r>
            <a:r>
              <a:rPr sz="3000" b="1" dirty="0">
                <a:latin typeface="Times New Roman"/>
                <a:cs typeface="Times New Roman"/>
              </a:rPr>
              <a:t>các thuật toán  </a:t>
            </a:r>
            <a:r>
              <a:rPr sz="3000" b="1" spc="-5" dirty="0">
                <a:latin typeface="Times New Roman"/>
                <a:cs typeface="Times New Roman"/>
              </a:rPr>
              <a:t>nội </a:t>
            </a:r>
            <a:r>
              <a:rPr sz="3000" b="1" dirty="0">
                <a:latin typeface="Times New Roman"/>
                <a:cs typeface="Times New Roman"/>
              </a:rPr>
              <a:t>suy 3 sensor </a:t>
            </a:r>
            <a:r>
              <a:rPr sz="3000" b="1" spc="-5" dirty="0">
                <a:latin typeface="Times New Roman"/>
                <a:cs typeface="Times New Roman"/>
              </a:rPr>
              <a:t>cho ba </a:t>
            </a:r>
            <a:r>
              <a:rPr sz="3000" b="1" dirty="0">
                <a:latin typeface="Times New Roman"/>
                <a:cs typeface="Times New Roman"/>
              </a:rPr>
              <a:t>mầu </a:t>
            </a:r>
            <a:r>
              <a:rPr sz="3000" b="1" spc="-5" dirty="0">
                <a:latin typeface="Times New Roman"/>
                <a:cs typeface="Times New Roman"/>
              </a:rPr>
              <a:t>có </a:t>
            </a:r>
            <a:r>
              <a:rPr sz="3000" b="1" dirty="0">
                <a:latin typeface="Times New Roman"/>
                <a:cs typeface="Times New Roman"/>
              </a:rPr>
              <a:t>thể </a:t>
            </a:r>
            <a:r>
              <a:rPr sz="3000" b="1" spc="-5" dirty="0">
                <a:latin typeface="Times New Roman"/>
                <a:cs typeface="Times New Roman"/>
              </a:rPr>
              <a:t>được dùng  riêng</a:t>
            </a:r>
            <a:r>
              <a:rPr sz="3000" b="1" spc="5" dirty="0">
                <a:latin typeface="Times New Roman"/>
                <a:cs typeface="Times New Roman"/>
              </a:rPr>
              <a:t> </a:t>
            </a:r>
            <a:r>
              <a:rPr sz="3000" b="1" spc="-10" dirty="0">
                <a:latin typeface="Times New Roman"/>
                <a:cs typeface="Times New Roman"/>
              </a:rPr>
              <a:t>biệt</a:t>
            </a:r>
            <a:endParaRPr sz="30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359"/>
              </a:spcBef>
              <a:buFont typeface="Wingdings"/>
              <a:buChar char=""/>
              <a:tabLst>
                <a:tab pos="356235" algn="l"/>
              </a:tabLst>
            </a:pPr>
            <a:r>
              <a:rPr sz="3000" b="1" spc="-5" dirty="0">
                <a:latin typeface="Times New Roman"/>
                <a:cs typeface="Times New Roman"/>
              </a:rPr>
              <a:t>Sử dụng </a:t>
            </a:r>
            <a:r>
              <a:rPr sz="3000" b="1" dirty="0">
                <a:latin typeface="Times New Roman"/>
                <a:cs typeface="Times New Roman"/>
              </a:rPr>
              <a:t>chủ yếu trong máy </a:t>
            </a:r>
            <a:r>
              <a:rPr sz="3000" b="1" spc="-5" dirty="0">
                <a:latin typeface="Times New Roman"/>
                <a:cs typeface="Times New Roman"/>
              </a:rPr>
              <a:t>quay chuyên</a:t>
            </a:r>
            <a:r>
              <a:rPr sz="3000" b="1" spc="-7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nghiệp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4009644"/>
            <a:ext cx="9144000" cy="2848610"/>
            <a:chOff x="0" y="4009644"/>
            <a:chExt cx="9144000" cy="2848610"/>
          </a:xfrm>
        </p:grpSpPr>
        <p:sp>
          <p:nvSpPr>
            <p:cNvPr id="10" name="object 10"/>
            <p:cNvSpPr/>
            <p:nvPr/>
          </p:nvSpPr>
          <p:spPr>
            <a:xfrm>
              <a:off x="0" y="6224016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585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71600" y="4009644"/>
              <a:ext cx="2822448" cy="23149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4953000" y="3429000"/>
            <a:ext cx="3144011" cy="3043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5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50850" y="984250"/>
          <a:ext cx="8001000" cy="5090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800" b="1" spc="-5" dirty="0">
                          <a:latin typeface="Times New Roman"/>
                          <a:cs typeface="Times New Roman"/>
                        </a:rPr>
                        <a:t>Bayer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1107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800" b="1" spc="-15" dirty="0">
                          <a:latin typeface="Times New Roman"/>
                          <a:cs typeface="Times New Roman"/>
                        </a:rPr>
                        <a:t>Three-CCD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Sử </a:t>
                      </a:r>
                      <a:r>
                        <a:rPr sz="3200" b="1" spc="-10" dirty="0">
                          <a:latin typeface="Times New Roman"/>
                          <a:cs typeface="Times New Roman"/>
                        </a:rPr>
                        <a:t>dụng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1 </a:t>
                      </a:r>
                      <a:r>
                        <a:rPr sz="3200" b="1" spc="5" dirty="0">
                          <a:latin typeface="Times New Roman"/>
                          <a:cs typeface="Times New Roman"/>
                        </a:rPr>
                        <a:t>cảm</a:t>
                      </a:r>
                      <a:r>
                        <a:rPr sz="32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biến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Sử </a:t>
                      </a:r>
                      <a:r>
                        <a:rPr sz="3200" b="1" spc="-10" dirty="0">
                          <a:latin typeface="Times New Roman"/>
                          <a:cs typeface="Times New Roman"/>
                        </a:rPr>
                        <a:t>dụng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3 </a:t>
                      </a:r>
                      <a:r>
                        <a:rPr sz="3200" b="1" spc="5" dirty="0">
                          <a:latin typeface="Times New Roman"/>
                          <a:cs typeface="Times New Roman"/>
                        </a:rPr>
                        <a:t>cảm</a:t>
                      </a:r>
                      <a:r>
                        <a:rPr sz="32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biến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2791">
                <a:tc>
                  <a:txBody>
                    <a:bodyPr/>
                    <a:lstStyle/>
                    <a:p>
                      <a:pPr marL="91440" marR="81915" algn="just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Chỉ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lọc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được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1 màu  trên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mỗi pixel. Để </a:t>
                      </a:r>
                      <a:r>
                        <a:rPr sz="3200" b="1" spc="5" dirty="0">
                          <a:latin typeface="Times New Roman"/>
                          <a:cs typeface="Times New Roman"/>
                        </a:rPr>
                        <a:t>xác 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định màu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tiếp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theo  phải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sử </a:t>
                      </a:r>
                      <a:r>
                        <a:rPr sz="3200" b="1" spc="-10" dirty="0">
                          <a:latin typeface="Times New Roman"/>
                          <a:cs typeface="Times New Roman"/>
                        </a:rPr>
                        <a:t>dụng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1 số 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thuật toán nội suy</a:t>
                      </a:r>
                      <a:r>
                        <a:rPr sz="3200" b="1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sai </a:t>
                      </a:r>
                      <a:r>
                        <a:rPr sz="3200" b="1" spc="-10" dirty="0">
                          <a:latin typeface="Times New Roman"/>
                          <a:cs typeface="Times New Roman"/>
                        </a:rPr>
                        <a:t>số </a:t>
                      </a:r>
                      <a:r>
                        <a:rPr sz="3200" b="1" spc="-15" dirty="0">
                          <a:latin typeface="Times New Roman"/>
                          <a:cs typeface="Times New Roman"/>
                        </a:rPr>
                        <a:t>trong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điều kiện 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thiếu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sáng,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ảnh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dễ </a:t>
                      </a:r>
                      <a:r>
                        <a:rPr sz="3200" b="1" spc="-10" dirty="0">
                          <a:latin typeface="Times New Roman"/>
                          <a:cs typeface="Times New Roman"/>
                        </a:rPr>
                        <a:t>bị 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nhiễu.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1280" algn="just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ra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3 màu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thật sự, 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cho ra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chất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lượng</a:t>
                      </a:r>
                      <a:r>
                        <a:rPr sz="3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ảnh  tốt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hơn, độ sâu màu,  sắc nét hơn, ảnh </a:t>
                      </a:r>
                      <a:r>
                        <a:rPr sz="3200" b="1" dirty="0">
                          <a:latin typeface="Times New Roman"/>
                          <a:cs typeface="Times New Roman"/>
                        </a:rPr>
                        <a:t>ít </a:t>
                      </a:r>
                      <a:r>
                        <a:rPr sz="3200" b="1" spc="-10" dirty="0">
                          <a:latin typeface="Times New Roman"/>
                          <a:cs typeface="Times New Roman"/>
                        </a:rPr>
                        <a:t>bị  </a:t>
                      </a:r>
                      <a:r>
                        <a:rPr sz="3200" b="1" spc="-5" dirty="0">
                          <a:latin typeface="Times New Roman"/>
                          <a:cs typeface="Times New Roman"/>
                        </a:rPr>
                        <a:t>nhiễu.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140" y="860805"/>
            <a:ext cx="6263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Mô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hình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mầu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CMY (Cyan,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Magenta,</a:t>
            </a:r>
            <a:r>
              <a:rPr sz="24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Yellow)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3000" y="2133600"/>
            <a:ext cx="3086100" cy="308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7800" y="1295400"/>
            <a:ext cx="2936748" cy="4433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46267" y="5816295"/>
            <a:ext cx="25939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Quy trình in 3 </a:t>
            </a:r>
            <a:r>
              <a:rPr sz="2000" spc="-10" dirty="0">
                <a:latin typeface="Times New Roman"/>
                <a:cs typeface="Times New Roman"/>
              </a:rPr>
              <a:t>mầu,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1902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5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97177" y="4813459"/>
            <a:ext cx="7213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750" spc="-520" dirty="0">
                <a:latin typeface="Symbol"/>
                <a:cs typeface="Symbol"/>
              </a:rPr>
              <a:t></a:t>
            </a:r>
            <a:r>
              <a:rPr sz="4125" spc="-780" baseline="-18181" dirty="0">
                <a:latin typeface="Symbol"/>
                <a:cs typeface="Symbol"/>
              </a:rPr>
              <a:t></a:t>
            </a:r>
            <a:r>
              <a:rPr sz="4125" spc="-780" baseline="-18181" dirty="0">
                <a:latin typeface="Times New Roman"/>
                <a:cs typeface="Times New Roman"/>
              </a:rPr>
              <a:t> </a:t>
            </a:r>
            <a:r>
              <a:rPr sz="4125" i="1" spc="37" baseline="-3030" dirty="0">
                <a:latin typeface="Times New Roman"/>
                <a:cs typeface="Times New Roman"/>
              </a:rPr>
              <a:t>Y</a:t>
            </a:r>
            <a:r>
              <a:rPr sz="4125" i="1" spc="150" baseline="-3030" dirty="0">
                <a:latin typeface="Times New Roman"/>
                <a:cs typeface="Times New Roman"/>
              </a:rPr>
              <a:t> </a:t>
            </a:r>
            <a:r>
              <a:rPr sz="2750" spc="-520" dirty="0">
                <a:latin typeface="Symbol"/>
                <a:cs typeface="Symbol"/>
              </a:rPr>
              <a:t></a:t>
            </a:r>
            <a:r>
              <a:rPr sz="4125" spc="-780" baseline="-18181" dirty="0">
                <a:latin typeface="Symbol"/>
                <a:cs typeface="Symbol"/>
              </a:rPr>
              <a:t></a:t>
            </a:r>
            <a:endParaRPr sz="4125" baseline="-18181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7177" y="4474082"/>
            <a:ext cx="2387600" cy="7893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ts val="2985"/>
              </a:lnSpc>
              <a:spcBef>
                <a:spcPts val="130"/>
              </a:spcBef>
              <a:tabLst>
                <a:tab pos="546100" algn="l"/>
                <a:tab pos="1054100" algn="l"/>
                <a:tab pos="1778000" algn="l"/>
                <a:tab pos="2186940" algn="l"/>
              </a:tabLst>
            </a:pPr>
            <a:r>
              <a:rPr sz="2750" spc="15" dirty="0">
                <a:latin typeface="Symbol"/>
                <a:cs typeface="Symbol"/>
              </a:rPr>
              <a:t></a:t>
            </a:r>
            <a:r>
              <a:rPr sz="2750" spc="15" dirty="0">
                <a:latin typeface="Times New Roman"/>
                <a:cs typeface="Times New Roman"/>
              </a:rPr>
              <a:t>	</a:t>
            </a:r>
            <a:r>
              <a:rPr sz="2750" spc="15" dirty="0">
                <a:latin typeface="Symbol"/>
                <a:cs typeface="Symbol"/>
              </a:rPr>
              <a:t></a:t>
            </a:r>
            <a:r>
              <a:rPr sz="2750" spc="15" dirty="0">
                <a:latin typeface="Times New Roman"/>
                <a:cs typeface="Times New Roman"/>
              </a:rPr>
              <a:t>	</a:t>
            </a:r>
            <a:r>
              <a:rPr sz="2750" spc="15" dirty="0">
                <a:latin typeface="Symbol"/>
                <a:cs typeface="Symbol"/>
              </a:rPr>
              <a:t></a:t>
            </a:r>
            <a:r>
              <a:rPr sz="2750" spc="280" dirty="0">
                <a:latin typeface="Times New Roman"/>
                <a:cs typeface="Times New Roman"/>
              </a:rPr>
              <a:t> </a:t>
            </a:r>
            <a:r>
              <a:rPr sz="2750" spc="15" dirty="0">
                <a:latin typeface="Symbol"/>
                <a:cs typeface="Symbol"/>
              </a:rPr>
              <a:t></a:t>
            </a:r>
            <a:r>
              <a:rPr sz="2750" spc="15" dirty="0">
                <a:latin typeface="Times New Roman"/>
                <a:cs typeface="Times New Roman"/>
              </a:rPr>
              <a:t>	</a:t>
            </a:r>
            <a:r>
              <a:rPr sz="2750" spc="15" dirty="0">
                <a:latin typeface="Symbol"/>
                <a:cs typeface="Symbol"/>
              </a:rPr>
              <a:t></a:t>
            </a:r>
            <a:r>
              <a:rPr sz="2750" spc="15" dirty="0">
                <a:latin typeface="Times New Roman"/>
                <a:cs typeface="Times New Roman"/>
              </a:rPr>
              <a:t>	</a:t>
            </a:r>
            <a:r>
              <a:rPr sz="2750" spc="15" dirty="0">
                <a:latin typeface="Symbol"/>
                <a:cs typeface="Symbol"/>
              </a:rPr>
              <a:t></a:t>
            </a:r>
            <a:endParaRPr sz="2750">
              <a:latin typeface="Symbol"/>
              <a:cs typeface="Symbol"/>
            </a:endParaRPr>
          </a:p>
          <a:p>
            <a:pPr marL="1054100">
              <a:lnSpc>
                <a:spcPts val="2985"/>
              </a:lnSpc>
              <a:tabLst>
                <a:tab pos="1778000" algn="l"/>
              </a:tabLst>
            </a:pPr>
            <a:r>
              <a:rPr sz="2750" spc="-500" dirty="0">
                <a:latin typeface="Symbol"/>
                <a:cs typeface="Symbol"/>
              </a:rPr>
              <a:t></a:t>
            </a:r>
            <a:r>
              <a:rPr sz="4125" spc="-750" baseline="-18181" dirty="0">
                <a:latin typeface="Symbol"/>
                <a:cs typeface="Symbol"/>
              </a:rPr>
              <a:t></a:t>
            </a:r>
            <a:r>
              <a:rPr sz="4125" spc="-750" baseline="-3030" dirty="0">
                <a:latin typeface="Times New Roman"/>
                <a:cs typeface="Times New Roman"/>
              </a:rPr>
              <a:t>1</a:t>
            </a:r>
            <a:r>
              <a:rPr sz="2750" spc="-500" dirty="0">
                <a:latin typeface="Symbol"/>
                <a:cs typeface="Symbol"/>
              </a:rPr>
              <a:t></a:t>
            </a:r>
            <a:r>
              <a:rPr sz="4125" spc="-750" baseline="-18181" dirty="0">
                <a:latin typeface="Symbol"/>
                <a:cs typeface="Symbol"/>
              </a:rPr>
              <a:t></a:t>
            </a:r>
            <a:r>
              <a:rPr sz="4125" spc="-750" baseline="-18181" dirty="0">
                <a:latin typeface="Times New Roman"/>
                <a:cs typeface="Times New Roman"/>
              </a:rPr>
              <a:t>	</a:t>
            </a:r>
            <a:r>
              <a:rPr sz="2750" spc="-325" dirty="0">
                <a:latin typeface="Symbol"/>
                <a:cs typeface="Symbol"/>
              </a:rPr>
              <a:t></a:t>
            </a:r>
            <a:r>
              <a:rPr sz="4125" spc="-487" baseline="-18181" dirty="0">
                <a:latin typeface="Symbol"/>
                <a:cs typeface="Symbol"/>
              </a:rPr>
              <a:t></a:t>
            </a:r>
            <a:r>
              <a:rPr sz="4125" i="1" spc="-487" baseline="-3030" dirty="0">
                <a:latin typeface="Times New Roman"/>
                <a:cs typeface="Times New Roman"/>
              </a:rPr>
              <a:t>B</a:t>
            </a:r>
            <a:r>
              <a:rPr sz="2750" spc="-325" dirty="0">
                <a:latin typeface="Symbol"/>
                <a:cs typeface="Symbol"/>
              </a:rPr>
              <a:t></a:t>
            </a:r>
            <a:r>
              <a:rPr sz="4125" spc="-487" baseline="-18181" dirty="0">
                <a:latin typeface="Symbol"/>
                <a:cs typeface="Symbol"/>
              </a:rPr>
              <a:t></a:t>
            </a:r>
            <a:endParaRPr sz="4125" baseline="-18181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7040" y="857757"/>
            <a:ext cx="8328025" cy="3727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2600" marR="20320" indent="-457834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83234" algn="l"/>
                <a:tab pos="1130300" algn="l"/>
                <a:tab pos="2068830" algn="l"/>
                <a:tab pos="2875280" algn="l"/>
                <a:tab pos="3361690" algn="l"/>
                <a:tab pos="4415155" algn="l"/>
                <a:tab pos="5038090" algn="l"/>
                <a:tab pos="6243955" algn="l"/>
                <a:tab pos="7091680" algn="l"/>
                <a:tab pos="787336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B</a:t>
            </a:r>
            <a:r>
              <a:rPr sz="3200" b="1" dirty="0">
                <a:latin typeface="Times New Roman"/>
                <a:cs typeface="Times New Roman"/>
              </a:rPr>
              <a:t>a	mầu	này	</a:t>
            </a:r>
            <a:r>
              <a:rPr sz="3200" b="1" spc="-15" dirty="0">
                <a:latin typeface="Times New Roman"/>
                <a:cs typeface="Times New Roman"/>
              </a:rPr>
              <a:t>l</a:t>
            </a:r>
            <a:r>
              <a:rPr sz="3200" b="1" dirty="0">
                <a:latin typeface="Times New Roman"/>
                <a:cs typeface="Times New Roman"/>
              </a:rPr>
              <a:t>à	</a:t>
            </a:r>
            <a:r>
              <a:rPr sz="3200" b="1" spc="-5" dirty="0">
                <a:latin typeface="Times New Roman"/>
                <a:cs typeface="Times New Roman"/>
              </a:rPr>
              <a:t>p</a:t>
            </a:r>
            <a:r>
              <a:rPr sz="3200" b="1" spc="-15" dirty="0">
                <a:latin typeface="Times New Roman"/>
                <a:cs typeface="Times New Roman"/>
              </a:rPr>
              <a:t>h</a:t>
            </a:r>
            <a:r>
              <a:rPr sz="3200" b="1" dirty="0">
                <a:latin typeface="Times New Roman"/>
                <a:cs typeface="Times New Roman"/>
              </a:rPr>
              <a:t>ần	</a:t>
            </a:r>
            <a:r>
              <a:rPr sz="3200" b="1" spc="-10" dirty="0">
                <a:latin typeface="Times New Roman"/>
                <a:cs typeface="Times New Roman"/>
              </a:rPr>
              <a:t>b</a:t>
            </a:r>
            <a:r>
              <a:rPr sz="3200" b="1" dirty="0">
                <a:latin typeface="Times New Roman"/>
                <a:cs typeface="Times New Roman"/>
              </a:rPr>
              <a:t>ù	tươ</a:t>
            </a:r>
            <a:r>
              <a:rPr sz="3200" b="1" spc="-2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g	</a:t>
            </a:r>
            <a:r>
              <a:rPr sz="3200" b="1" spc="-5" dirty="0">
                <a:latin typeface="Times New Roman"/>
                <a:cs typeface="Times New Roman"/>
              </a:rPr>
              <a:t>ứn</a:t>
            </a:r>
            <a:r>
              <a:rPr sz="3200" b="1" dirty="0">
                <a:latin typeface="Times New Roman"/>
                <a:cs typeface="Times New Roman"/>
              </a:rPr>
              <a:t>g	của	</a:t>
            </a:r>
            <a:r>
              <a:rPr sz="3200" b="1" spc="-20" dirty="0">
                <a:latin typeface="Times New Roman"/>
                <a:cs typeface="Times New Roman"/>
              </a:rPr>
              <a:t>ba  </a:t>
            </a:r>
            <a:r>
              <a:rPr sz="3200" b="1" dirty="0">
                <a:latin typeface="Times New Roman"/>
                <a:cs typeface="Times New Roman"/>
              </a:rPr>
              <a:t>mầu </a:t>
            </a:r>
            <a:r>
              <a:rPr sz="3200" b="1" spc="5" dirty="0">
                <a:latin typeface="Times New Roman"/>
                <a:cs typeface="Times New Roman"/>
              </a:rPr>
              <a:t>gốc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RGB.</a:t>
            </a:r>
            <a:endParaRPr sz="3200">
              <a:latin typeface="Times New Roman"/>
              <a:cs typeface="Times New Roman"/>
            </a:endParaRPr>
          </a:p>
          <a:p>
            <a:pPr marL="482600" marR="17780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83234" algn="l"/>
              </a:tabLst>
            </a:pPr>
            <a:r>
              <a:rPr sz="3200" b="1" dirty="0">
                <a:latin typeface="Times New Roman"/>
                <a:cs typeface="Times New Roman"/>
              </a:rPr>
              <a:t>Hệ </a:t>
            </a:r>
            <a:r>
              <a:rPr sz="3200" b="1" spc="-5" dirty="0">
                <a:latin typeface="Times New Roman"/>
                <a:cs typeface="Times New Roman"/>
              </a:rPr>
              <a:t>mầu </a:t>
            </a:r>
            <a:r>
              <a:rPr sz="3200" b="1" dirty="0">
                <a:latin typeface="Times New Roman"/>
                <a:cs typeface="Times New Roman"/>
              </a:rPr>
              <a:t>này sử </a:t>
            </a:r>
            <a:r>
              <a:rPr sz="3200" b="1" spc="-10" dirty="0">
                <a:latin typeface="Times New Roman"/>
                <a:cs typeface="Times New Roman"/>
              </a:rPr>
              <a:t>dụng </a:t>
            </a:r>
            <a:r>
              <a:rPr sz="3200" b="1" spc="-5" dirty="0">
                <a:latin typeface="Times New Roman"/>
                <a:cs typeface="Times New Roman"/>
              </a:rPr>
              <a:t>phương pháp phối màu  </a:t>
            </a:r>
            <a:r>
              <a:rPr sz="3200" b="1" dirty="0">
                <a:latin typeface="Times New Roman"/>
                <a:cs typeface="Times New Roman"/>
              </a:rPr>
              <a:t>trừ thay vì </a:t>
            </a:r>
            <a:r>
              <a:rPr sz="3200" b="1" spc="-5" dirty="0">
                <a:latin typeface="Times New Roman"/>
                <a:cs typeface="Times New Roman"/>
              </a:rPr>
              <a:t>phối </a:t>
            </a:r>
            <a:r>
              <a:rPr sz="3200" b="1" dirty="0">
                <a:latin typeface="Times New Roman"/>
                <a:cs typeface="Times New Roman"/>
              </a:rPr>
              <a:t>màu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cộng.</a:t>
            </a:r>
            <a:endParaRPr sz="3200">
              <a:latin typeface="Times New Roman"/>
              <a:cs typeface="Times New Roman"/>
            </a:endParaRPr>
          </a:p>
          <a:p>
            <a:pPr marL="482600" indent="-457834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483234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Sử dụng </a:t>
            </a:r>
            <a:r>
              <a:rPr sz="3200" b="1" dirty="0">
                <a:latin typeface="Times New Roman"/>
                <a:cs typeface="Times New Roman"/>
              </a:rPr>
              <a:t>chủ yếu trong </a:t>
            </a:r>
            <a:r>
              <a:rPr sz="3200" b="1" spc="-5" dirty="0">
                <a:latin typeface="Times New Roman"/>
                <a:cs typeface="Times New Roman"/>
              </a:rPr>
              <a:t>in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ấn.</a:t>
            </a:r>
            <a:endParaRPr sz="3200">
              <a:latin typeface="Times New Roman"/>
              <a:cs typeface="Times New Roman"/>
            </a:endParaRPr>
          </a:p>
          <a:p>
            <a:pPr marL="1287780">
              <a:lnSpc>
                <a:spcPts val="2985"/>
              </a:lnSpc>
              <a:spcBef>
                <a:spcPts val="2435"/>
              </a:spcBef>
              <a:tabLst>
                <a:tab pos="2304415" algn="l"/>
                <a:tab pos="3027680" algn="l"/>
              </a:tabLst>
            </a:pPr>
            <a:r>
              <a:rPr sz="2750" spc="15" dirty="0">
                <a:latin typeface="Symbol"/>
                <a:cs typeface="Symbol"/>
              </a:rPr>
              <a:t></a:t>
            </a:r>
            <a:r>
              <a:rPr sz="2750" spc="-285" dirty="0">
                <a:latin typeface="Times New Roman"/>
                <a:cs typeface="Times New Roman"/>
              </a:rPr>
              <a:t> </a:t>
            </a:r>
            <a:r>
              <a:rPr sz="4125" i="1" spc="44" baseline="4040" dirty="0">
                <a:latin typeface="Times New Roman"/>
                <a:cs typeface="Times New Roman"/>
              </a:rPr>
              <a:t>C</a:t>
            </a:r>
            <a:r>
              <a:rPr sz="4125" i="1" spc="-44" baseline="4040" dirty="0">
                <a:latin typeface="Times New Roman"/>
                <a:cs typeface="Times New Roman"/>
              </a:rPr>
              <a:t> </a:t>
            </a:r>
            <a:r>
              <a:rPr sz="2750" spc="15" dirty="0">
                <a:latin typeface="Symbol"/>
                <a:cs typeface="Symbol"/>
              </a:rPr>
              <a:t></a:t>
            </a:r>
            <a:r>
              <a:rPr sz="2750" spc="15" dirty="0">
                <a:latin typeface="Times New Roman"/>
                <a:cs typeface="Times New Roman"/>
              </a:rPr>
              <a:t>	</a:t>
            </a:r>
            <a:r>
              <a:rPr sz="2750" spc="-125" dirty="0">
                <a:latin typeface="Symbol"/>
                <a:cs typeface="Symbol"/>
              </a:rPr>
              <a:t></a:t>
            </a:r>
            <a:r>
              <a:rPr sz="4125" spc="-187" baseline="4040" dirty="0">
                <a:latin typeface="Times New Roman"/>
                <a:cs typeface="Times New Roman"/>
              </a:rPr>
              <a:t>1</a:t>
            </a:r>
            <a:r>
              <a:rPr sz="2750" spc="-125" dirty="0">
                <a:latin typeface="Symbol"/>
                <a:cs typeface="Symbol"/>
              </a:rPr>
              <a:t></a:t>
            </a:r>
            <a:r>
              <a:rPr sz="2750" spc="-125" dirty="0">
                <a:latin typeface="Times New Roman"/>
                <a:cs typeface="Times New Roman"/>
              </a:rPr>
              <a:t>	</a:t>
            </a:r>
            <a:r>
              <a:rPr sz="2750" spc="165" dirty="0">
                <a:latin typeface="Symbol"/>
                <a:cs typeface="Symbol"/>
              </a:rPr>
              <a:t></a:t>
            </a:r>
            <a:r>
              <a:rPr sz="4125" i="1" spc="247" baseline="4040" dirty="0">
                <a:latin typeface="Times New Roman"/>
                <a:cs typeface="Times New Roman"/>
              </a:rPr>
              <a:t>R</a:t>
            </a:r>
            <a:r>
              <a:rPr sz="2750" spc="165" dirty="0">
                <a:latin typeface="Symbol"/>
                <a:cs typeface="Symbol"/>
              </a:rPr>
              <a:t></a:t>
            </a:r>
            <a:endParaRPr sz="2750">
              <a:latin typeface="Symbol"/>
              <a:cs typeface="Symbol"/>
            </a:endParaRPr>
          </a:p>
          <a:p>
            <a:pPr marL="1287780">
              <a:lnSpc>
                <a:spcPts val="2985"/>
              </a:lnSpc>
            </a:pPr>
            <a:r>
              <a:rPr sz="2750" spc="75" dirty="0">
                <a:latin typeface="Symbol"/>
                <a:cs typeface="Symbol"/>
              </a:rPr>
              <a:t></a:t>
            </a:r>
            <a:r>
              <a:rPr sz="4125" i="1" spc="112" baseline="-26262" dirty="0">
                <a:latin typeface="Times New Roman"/>
                <a:cs typeface="Times New Roman"/>
              </a:rPr>
              <a:t>M</a:t>
            </a:r>
            <a:r>
              <a:rPr sz="4125" i="1" spc="-817" baseline="-26262" dirty="0">
                <a:latin typeface="Times New Roman"/>
                <a:cs typeface="Times New Roman"/>
              </a:rPr>
              <a:t> </a:t>
            </a:r>
            <a:r>
              <a:rPr sz="2750" spc="15" dirty="0">
                <a:latin typeface="Symbol"/>
                <a:cs typeface="Symbol"/>
              </a:rPr>
              <a:t></a:t>
            </a:r>
            <a:r>
              <a:rPr sz="2750" spc="15" dirty="0">
                <a:latin typeface="Times New Roman"/>
                <a:cs typeface="Times New Roman"/>
              </a:rPr>
              <a:t> </a:t>
            </a:r>
            <a:r>
              <a:rPr sz="4125" spc="37" baseline="-26262" dirty="0">
                <a:latin typeface="Symbol"/>
                <a:cs typeface="Symbol"/>
              </a:rPr>
              <a:t></a:t>
            </a:r>
            <a:r>
              <a:rPr sz="4125" spc="37" baseline="-26262" dirty="0">
                <a:latin typeface="Times New Roman"/>
                <a:cs typeface="Times New Roman"/>
              </a:rPr>
              <a:t> </a:t>
            </a:r>
            <a:r>
              <a:rPr sz="2750" spc="-125" dirty="0">
                <a:latin typeface="Symbol"/>
                <a:cs typeface="Symbol"/>
              </a:rPr>
              <a:t></a:t>
            </a:r>
            <a:r>
              <a:rPr sz="4125" spc="-187" baseline="-26262" dirty="0">
                <a:latin typeface="Times New Roman"/>
                <a:cs typeface="Times New Roman"/>
              </a:rPr>
              <a:t>1</a:t>
            </a:r>
            <a:r>
              <a:rPr sz="2750" spc="-125" dirty="0">
                <a:latin typeface="Symbol"/>
                <a:cs typeface="Symbol"/>
              </a:rPr>
              <a:t></a:t>
            </a:r>
            <a:r>
              <a:rPr sz="2750" spc="-125" dirty="0">
                <a:latin typeface="Times New Roman"/>
                <a:cs typeface="Times New Roman"/>
              </a:rPr>
              <a:t> </a:t>
            </a:r>
            <a:r>
              <a:rPr sz="4125" spc="37" baseline="-26262" dirty="0">
                <a:latin typeface="Symbol"/>
                <a:cs typeface="Symbol"/>
              </a:rPr>
              <a:t></a:t>
            </a:r>
            <a:r>
              <a:rPr sz="4125" spc="37" baseline="-26262" dirty="0">
                <a:latin typeface="Times New Roman"/>
                <a:cs typeface="Times New Roman"/>
              </a:rPr>
              <a:t> </a:t>
            </a:r>
            <a:r>
              <a:rPr sz="2750" spc="65" dirty="0">
                <a:latin typeface="Symbol"/>
                <a:cs typeface="Symbol"/>
              </a:rPr>
              <a:t></a:t>
            </a:r>
            <a:r>
              <a:rPr sz="4125" i="1" spc="97" baseline="-26262" dirty="0">
                <a:latin typeface="Times New Roman"/>
                <a:cs typeface="Times New Roman"/>
              </a:rPr>
              <a:t>G</a:t>
            </a:r>
            <a:r>
              <a:rPr sz="2750" spc="65" dirty="0">
                <a:latin typeface="Symbol"/>
                <a:cs typeface="Symbol"/>
              </a:rPr>
              <a:t>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91200" y="3569208"/>
            <a:ext cx="2895600" cy="2831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739" y="100076"/>
            <a:ext cx="8912860" cy="584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22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900" b="1" dirty="0">
                <a:latin typeface="Times New Roman"/>
                <a:cs typeface="Times New Roman"/>
              </a:rPr>
              <a:t>Phối màu </a:t>
            </a:r>
            <a:r>
              <a:rPr sz="2900" b="1" spc="-5" dirty="0">
                <a:latin typeface="Times New Roman"/>
                <a:cs typeface="Times New Roman"/>
              </a:rPr>
              <a:t>cộng là việc </a:t>
            </a:r>
            <a:r>
              <a:rPr sz="2900" b="1" dirty="0">
                <a:latin typeface="Times New Roman"/>
                <a:cs typeface="Times New Roman"/>
              </a:rPr>
              <a:t>tạo nên các màu </a:t>
            </a:r>
            <a:r>
              <a:rPr sz="2900" b="1" spc="-5" dirty="0">
                <a:latin typeface="Times New Roman"/>
                <a:cs typeface="Times New Roman"/>
              </a:rPr>
              <a:t>sắc bằng </a:t>
            </a:r>
            <a:r>
              <a:rPr sz="2900" b="1" spc="-10" dirty="0">
                <a:latin typeface="Times New Roman"/>
                <a:cs typeface="Times New Roman"/>
              </a:rPr>
              <a:t>cách  </a:t>
            </a:r>
            <a:r>
              <a:rPr sz="2900" b="1" dirty="0">
                <a:latin typeface="Times New Roman"/>
                <a:cs typeface="Times New Roman"/>
              </a:rPr>
              <a:t>chồng </a:t>
            </a:r>
            <a:r>
              <a:rPr sz="2900" b="1" spc="-5" dirty="0">
                <a:latin typeface="Times New Roman"/>
                <a:cs typeface="Times New Roman"/>
              </a:rPr>
              <a:t>vào nhau ánh sáng phát ra từ </a:t>
            </a:r>
            <a:r>
              <a:rPr sz="2900" b="1" dirty="0">
                <a:latin typeface="Times New Roman"/>
                <a:cs typeface="Times New Roman"/>
              </a:rPr>
              <a:t>vài </a:t>
            </a:r>
            <a:r>
              <a:rPr sz="2900" b="1" spc="-5" dirty="0">
                <a:latin typeface="Times New Roman"/>
                <a:cs typeface="Times New Roman"/>
              </a:rPr>
              <a:t>nguồn sáng.  </a:t>
            </a:r>
            <a:r>
              <a:rPr sz="2900" b="1" dirty="0">
                <a:latin typeface="Times New Roman"/>
                <a:cs typeface="Times New Roman"/>
              </a:rPr>
              <a:t>Hai </a:t>
            </a:r>
            <a:r>
              <a:rPr sz="2900" b="1" spc="-5" dirty="0">
                <a:latin typeface="Times New Roman"/>
                <a:cs typeface="Times New Roman"/>
              </a:rPr>
              <a:t>tia sáng cùng cường độ thuộc hai </a:t>
            </a:r>
            <a:r>
              <a:rPr sz="2900" b="1" dirty="0">
                <a:latin typeface="Times New Roman"/>
                <a:cs typeface="Times New Roman"/>
              </a:rPr>
              <a:t>trong ba </a:t>
            </a:r>
            <a:r>
              <a:rPr sz="2900" b="1" spc="-5" dirty="0">
                <a:latin typeface="Times New Roman"/>
                <a:cs typeface="Times New Roman"/>
              </a:rPr>
              <a:t>màu  </a:t>
            </a:r>
            <a:r>
              <a:rPr sz="2900" b="1" dirty="0">
                <a:latin typeface="Times New Roman"/>
                <a:cs typeface="Times New Roman"/>
              </a:rPr>
              <a:t>gốc nói trên chồng lên nhau </a:t>
            </a:r>
            <a:r>
              <a:rPr sz="2900" b="1" spc="-5" dirty="0">
                <a:latin typeface="Times New Roman"/>
                <a:cs typeface="Times New Roman"/>
              </a:rPr>
              <a:t>sẽ </a:t>
            </a:r>
            <a:r>
              <a:rPr sz="2900" b="1" dirty="0">
                <a:latin typeface="Times New Roman"/>
                <a:cs typeface="Times New Roman"/>
              </a:rPr>
              <a:t>tạo nên màu thứ</a:t>
            </a:r>
            <a:r>
              <a:rPr sz="2900" b="1" spc="-150" dirty="0">
                <a:latin typeface="Times New Roman"/>
                <a:cs typeface="Times New Roman"/>
              </a:rPr>
              <a:t> </a:t>
            </a:r>
            <a:r>
              <a:rPr sz="2900" b="1" dirty="0">
                <a:latin typeface="Times New Roman"/>
                <a:cs typeface="Times New Roman"/>
              </a:rPr>
              <a:t>cấp:</a:t>
            </a:r>
            <a:endParaRPr sz="2900">
              <a:latin typeface="Times New Roman"/>
              <a:cs typeface="Times New Roman"/>
            </a:endParaRPr>
          </a:p>
          <a:p>
            <a:pPr marL="698500" lvl="1" indent="-342900">
              <a:lnSpc>
                <a:spcPct val="100000"/>
              </a:lnSpc>
              <a:spcBef>
                <a:spcPts val="700"/>
              </a:spcBef>
              <a:buFont typeface="Wingdings"/>
              <a:buChar char=""/>
              <a:tabLst>
                <a:tab pos="698500" algn="l"/>
              </a:tabLst>
            </a:pPr>
            <a:r>
              <a:rPr sz="2900" b="1" dirty="0">
                <a:solidFill>
                  <a:srgbClr val="FF0000"/>
                </a:solidFill>
                <a:latin typeface="Times New Roman"/>
                <a:cs typeface="Times New Roman"/>
              </a:rPr>
              <a:t>Đỏ + Lục =</a:t>
            </a:r>
            <a:r>
              <a:rPr sz="29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00" b="1" dirty="0">
                <a:solidFill>
                  <a:srgbClr val="FF0000"/>
                </a:solidFill>
                <a:latin typeface="Times New Roman"/>
                <a:cs typeface="Times New Roman"/>
              </a:rPr>
              <a:t>Vàng;</a:t>
            </a:r>
            <a:endParaRPr sz="2900">
              <a:latin typeface="Times New Roman"/>
              <a:cs typeface="Times New Roman"/>
            </a:endParaRPr>
          </a:p>
          <a:p>
            <a:pPr marL="698500" lvl="1" indent="-342900">
              <a:lnSpc>
                <a:spcPct val="100000"/>
              </a:lnSpc>
              <a:spcBef>
                <a:spcPts val="695"/>
              </a:spcBef>
              <a:buFont typeface="Wingdings"/>
              <a:buChar char=""/>
              <a:tabLst>
                <a:tab pos="698500" algn="l"/>
              </a:tabLst>
            </a:pPr>
            <a:r>
              <a:rPr sz="2900" b="1" dirty="0">
                <a:solidFill>
                  <a:srgbClr val="FF0000"/>
                </a:solidFill>
                <a:latin typeface="Times New Roman"/>
                <a:cs typeface="Times New Roman"/>
              </a:rPr>
              <a:t>Đỏ + Lam = Hồng sẫm (cánh</a:t>
            </a:r>
            <a:r>
              <a:rPr sz="29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00" b="1" dirty="0">
                <a:solidFill>
                  <a:srgbClr val="FF0000"/>
                </a:solidFill>
                <a:latin typeface="Times New Roman"/>
                <a:cs typeface="Times New Roman"/>
              </a:rPr>
              <a:t>sen).</a:t>
            </a:r>
            <a:endParaRPr sz="2900">
              <a:latin typeface="Times New Roman"/>
              <a:cs typeface="Times New Roman"/>
            </a:endParaRPr>
          </a:p>
          <a:p>
            <a:pPr marL="698500" lvl="1" indent="-342900">
              <a:lnSpc>
                <a:spcPct val="100000"/>
              </a:lnSpc>
              <a:spcBef>
                <a:spcPts val="700"/>
              </a:spcBef>
              <a:buFont typeface="Wingdings"/>
              <a:buChar char=""/>
              <a:tabLst>
                <a:tab pos="698500" algn="l"/>
              </a:tabLst>
            </a:pPr>
            <a:r>
              <a:rPr sz="2900" b="1" dirty="0">
                <a:solidFill>
                  <a:srgbClr val="FF0000"/>
                </a:solidFill>
                <a:latin typeface="Times New Roman"/>
                <a:cs typeface="Times New Roman"/>
              </a:rPr>
              <a:t>Lam + Lục = Xanh</a:t>
            </a:r>
            <a:r>
              <a:rPr sz="29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lơ</a:t>
            </a:r>
            <a:endParaRPr sz="29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95"/>
              </a:spcBef>
              <a:buFont typeface="Wingdings"/>
              <a:buChar char=""/>
              <a:tabLst>
                <a:tab pos="355600" algn="l"/>
              </a:tabLst>
            </a:pPr>
            <a:r>
              <a:rPr sz="2900" b="1" spc="-5" dirty="0">
                <a:latin typeface="Times New Roman"/>
                <a:cs typeface="Times New Roman"/>
              </a:rPr>
              <a:t>Ba </a:t>
            </a:r>
            <a:r>
              <a:rPr sz="2900" b="1" dirty="0">
                <a:latin typeface="Times New Roman"/>
                <a:cs typeface="Times New Roman"/>
              </a:rPr>
              <a:t>tia </a:t>
            </a:r>
            <a:r>
              <a:rPr sz="2900" b="1" spc="-5" dirty="0">
                <a:latin typeface="Times New Roman"/>
                <a:cs typeface="Times New Roman"/>
              </a:rPr>
              <a:t>sáng </a:t>
            </a:r>
            <a:r>
              <a:rPr sz="2900" b="1" dirty="0">
                <a:latin typeface="Times New Roman"/>
                <a:cs typeface="Times New Roman"/>
              </a:rPr>
              <a:t>thuộc ba màu </a:t>
            </a:r>
            <a:r>
              <a:rPr sz="2900" b="1" spc="-5" dirty="0">
                <a:latin typeface="Times New Roman"/>
                <a:cs typeface="Times New Roman"/>
              </a:rPr>
              <a:t>gốc </a:t>
            </a:r>
            <a:r>
              <a:rPr sz="2900" b="1" dirty="0">
                <a:latin typeface="Times New Roman"/>
                <a:cs typeface="Times New Roman"/>
              </a:rPr>
              <a:t>cùng </a:t>
            </a:r>
            <a:r>
              <a:rPr sz="2900" b="1" spc="-5" dirty="0">
                <a:latin typeface="Times New Roman"/>
                <a:cs typeface="Times New Roman"/>
              </a:rPr>
              <a:t>cường </a:t>
            </a:r>
            <a:r>
              <a:rPr sz="2900" b="1" dirty="0">
                <a:latin typeface="Times New Roman"/>
                <a:cs typeface="Times New Roman"/>
              </a:rPr>
              <a:t>độ </a:t>
            </a:r>
            <a:r>
              <a:rPr sz="2900" b="1" spc="-5" dirty="0">
                <a:latin typeface="Times New Roman"/>
                <a:cs typeface="Times New Roman"/>
              </a:rPr>
              <a:t>chồng  lên </a:t>
            </a:r>
            <a:r>
              <a:rPr sz="2900" b="1" dirty="0">
                <a:latin typeface="Times New Roman"/>
                <a:cs typeface="Times New Roman"/>
              </a:rPr>
              <a:t>nhau sẽ tạo </a:t>
            </a:r>
            <a:r>
              <a:rPr sz="2900" b="1" spc="-5" dirty="0">
                <a:latin typeface="Times New Roman"/>
                <a:cs typeface="Times New Roman"/>
              </a:rPr>
              <a:t>nên </a:t>
            </a:r>
            <a:r>
              <a:rPr sz="2900" b="1" dirty="0">
                <a:latin typeface="Times New Roman"/>
                <a:cs typeface="Times New Roman"/>
              </a:rPr>
              <a:t>màu trắng. </a:t>
            </a:r>
            <a:r>
              <a:rPr sz="2900" b="1" spc="-5" dirty="0">
                <a:latin typeface="Times New Roman"/>
                <a:cs typeface="Times New Roman"/>
              </a:rPr>
              <a:t>Thay đổi cường </a:t>
            </a:r>
            <a:r>
              <a:rPr sz="2900" b="1" spc="-10" dirty="0">
                <a:latin typeface="Times New Roman"/>
                <a:cs typeface="Times New Roman"/>
              </a:rPr>
              <a:t>độ  </a:t>
            </a:r>
            <a:r>
              <a:rPr sz="2900" b="1" dirty="0">
                <a:latin typeface="Times New Roman"/>
                <a:cs typeface="Times New Roman"/>
              </a:rPr>
              <a:t>sáng của các </a:t>
            </a:r>
            <a:r>
              <a:rPr sz="2900" b="1" spc="-5" dirty="0">
                <a:latin typeface="Times New Roman"/>
                <a:cs typeface="Times New Roman"/>
              </a:rPr>
              <a:t>nguồn sẽ </a:t>
            </a:r>
            <a:r>
              <a:rPr sz="2900" b="1" dirty="0">
                <a:latin typeface="Times New Roman"/>
                <a:cs typeface="Times New Roman"/>
              </a:rPr>
              <a:t>tạo </a:t>
            </a:r>
            <a:r>
              <a:rPr sz="2900" b="1" spc="-10" dirty="0">
                <a:latin typeface="Times New Roman"/>
                <a:cs typeface="Times New Roman"/>
              </a:rPr>
              <a:t>ra </a:t>
            </a:r>
            <a:r>
              <a:rPr sz="2900" b="1" spc="-5" dirty="0">
                <a:latin typeface="Times New Roman"/>
                <a:cs typeface="Times New Roman"/>
              </a:rPr>
              <a:t>đủ </a:t>
            </a:r>
            <a:r>
              <a:rPr sz="2900" b="1" spc="-10" dirty="0">
                <a:latin typeface="Times New Roman"/>
                <a:cs typeface="Times New Roman"/>
              </a:rPr>
              <a:t>gam </a:t>
            </a:r>
            <a:r>
              <a:rPr sz="2900" b="1" dirty="0">
                <a:latin typeface="Times New Roman"/>
                <a:cs typeface="Times New Roman"/>
              </a:rPr>
              <a:t>màu của ba màu  gốc.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4939" y="100076"/>
            <a:ext cx="8760460" cy="5981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60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marR="6985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Phối màu trừ: là việc tạo </a:t>
            </a:r>
            <a:r>
              <a:rPr sz="2400" b="1" spc="-5" dirty="0">
                <a:latin typeface="Times New Roman"/>
                <a:cs typeface="Times New Roman"/>
              </a:rPr>
              <a:t>nên </a:t>
            </a:r>
            <a:r>
              <a:rPr sz="2400" b="1" dirty="0">
                <a:latin typeface="Times New Roman"/>
                <a:cs typeface="Times New Roman"/>
              </a:rPr>
              <a:t>các màu </a:t>
            </a:r>
            <a:r>
              <a:rPr sz="2400" b="1" spc="-5" dirty="0">
                <a:latin typeface="Times New Roman"/>
                <a:cs typeface="Times New Roman"/>
              </a:rPr>
              <a:t>sắc </a:t>
            </a:r>
            <a:r>
              <a:rPr sz="2400" b="1" dirty="0">
                <a:latin typeface="Times New Roman"/>
                <a:cs typeface="Times New Roman"/>
              </a:rPr>
              <a:t>bằng cách trộn các  màu </a:t>
            </a:r>
            <a:r>
              <a:rPr sz="2400" b="1" spc="-5" dirty="0">
                <a:latin typeface="Times New Roman"/>
                <a:cs typeface="Times New Roman"/>
              </a:rPr>
              <a:t>như </a:t>
            </a:r>
            <a:r>
              <a:rPr sz="2400" b="1" dirty="0">
                <a:latin typeface="Times New Roman"/>
                <a:cs typeface="Times New Roman"/>
              </a:rPr>
              <a:t>các </a:t>
            </a:r>
            <a:r>
              <a:rPr sz="2400" b="1" spc="-5" dirty="0">
                <a:latin typeface="Times New Roman"/>
                <a:cs typeface="Times New Roman"/>
              </a:rPr>
              <a:t>loại sơn, </a:t>
            </a:r>
            <a:r>
              <a:rPr sz="2400" b="1" dirty="0">
                <a:latin typeface="Times New Roman"/>
                <a:cs typeface="Times New Roman"/>
              </a:rPr>
              <a:t>thuốc nhuộm, mực, các chất màu </a:t>
            </a:r>
            <a:r>
              <a:rPr sz="2400" b="1" spc="5" dirty="0">
                <a:latin typeface="Times New Roman"/>
                <a:cs typeface="Times New Roman"/>
              </a:rPr>
              <a:t>tự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nhiên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...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Pha ba </a:t>
            </a:r>
            <a:r>
              <a:rPr sz="2400" b="1" dirty="0">
                <a:latin typeface="Times New Roman"/>
                <a:cs typeface="Times New Roman"/>
              </a:rPr>
              <a:t>màu gốc theo </a:t>
            </a:r>
            <a:r>
              <a:rPr sz="2400" b="1" spc="-5" dirty="0">
                <a:latin typeface="Times New Roman"/>
                <a:cs typeface="Times New Roman"/>
              </a:rPr>
              <a:t>phương pháp </a:t>
            </a:r>
            <a:r>
              <a:rPr sz="2400" b="1" dirty="0">
                <a:latin typeface="Times New Roman"/>
                <a:cs typeface="Times New Roman"/>
              </a:rPr>
              <a:t>này, gồm </a:t>
            </a:r>
            <a:r>
              <a:rPr sz="2400" b="1" spc="-5" dirty="0">
                <a:latin typeface="Times New Roman"/>
                <a:cs typeface="Times New Roman"/>
              </a:rPr>
              <a:t>đỏ, </a:t>
            </a:r>
            <a:r>
              <a:rPr sz="2400" b="1" dirty="0">
                <a:latin typeface="Times New Roman"/>
                <a:cs typeface="Times New Roman"/>
              </a:rPr>
              <a:t>vàng, lam, </a:t>
            </a:r>
            <a:r>
              <a:rPr sz="2400" b="1" spc="-5" dirty="0">
                <a:latin typeface="Times New Roman"/>
                <a:cs typeface="Times New Roman"/>
              </a:rPr>
              <a:t>cho  </a:t>
            </a:r>
            <a:r>
              <a:rPr sz="2400" b="1" dirty="0">
                <a:latin typeface="Times New Roman"/>
                <a:cs typeface="Times New Roman"/>
              </a:rPr>
              <a:t>kết </a:t>
            </a:r>
            <a:r>
              <a:rPr sz="2400" b="1" spc="-5" dirty="0">
                <a:latin typeface="Times New Roman"/>
                <a:cs typeface="Times New Roman"/>
              </a:rPr>
              <a:t>quả như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sau:</a:t>
            </a:r>
            <a:endParaRPr sz="24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699135" algn="l"/>
              </a:tabLst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Đỏ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+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Vàng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Da</a:t>
            </a: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cam.</a:t>
            </a:r>
            <a:endParaRPr sz="24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699135" algn="l"/>
              </a:tabLst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Đỏ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+ Lam =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Tím.</a:t>
            </a:r>
            <a:endParaRPr sz="24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699135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Lam +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Vàng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Lục</a:t>
            </a:r>
            <a:endParaRPr sz="2400">
              <a:latin typeface="Times New Roman"/>
              <a:cs typeface="Times New Roman"/>
            </a:endParaRPr>
          </a:p>
          <a:p>
            <a:pPr marL="698500" lvl="1" indent="-34353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699135" algn="l"/>
              </a:tabLst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Đỏ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+ Lam + Lục =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Đen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Thực </a:t>
            </a:r>
            <a:r>
              <a:rPr sz="2400" b="1" dirty="0">
                <a:latin typeface="Times New Roman"/>
                <a:cs typeface="Times New Roman"/>
              </a:rPr>
              <a:t>ra </a:t>
            </a:r>
            <a:r>
              <a:rPr sz="2400" b="1" spc="-5" dirty="0">
                <a:latin typeface="Times New Roman"/>
                <a:cs typeface="Times New Roman"/>
              </a:rPr>
              <a:t>cách pha </a:t>
            </a:r>
            <a:r>
              <a:rPr sz="2400" b="1" dirty="0">
                <a:latin typeface="Times New Roman"/>
                <a:cs typeface="Times New Roman"/>
              </a:rPr>
              <a:t>màu này không cho </a:t>
            </a:r>
            <a:r>
              <a:rPr sz="2400" b="1" spc="-5" dirty="0">
                <a:latin typeface="Times New Roman"/>
                <a:cs typeface="Times New Roman"/>
              </a:rPr>
              <a:t>phổ </a:t>
            </a:r>
            <a:r>
              <a:rPr sz="2400" b="1" dirty="0">
                <a:latin typeface="Times New Roman"/>
                <a:cs typeface="Times New Roman"/>
              </a:rPr>
              <a:t>màu </a:t>
            </a:r>
            <a:r>
              <a:rPr sz="2400" b="1" spc="-5" dirty="0">
                <a:latin typeface="Times New Roman"/>
                <a:cs typeface="Times New Roman"/>
              </a:rPr>
              <a:t>rộng. </a:t>
            </a:r>
            <a:r>
              <a:rPr sz="2400" b="1" dirty="0">
                <a:latin typeface="Times New Roman"/>
                <a:cs typeface="Times New Roman"/>
              </a:rPr>
              <a:t>Các màu  trộn với </a:t>
            </a:r>
            <a:r>
              <a:rPr sz="2400" b="1" spc="-5" dirty="0">
                <a:latin typeface="Times New Roman"/>
                <a:cs typeface="Times New Roman"/>
              </a:rPr>
              <a:t>nhau </a:t>
            </a:r>
            <a:r>
              <a:rPr sz="2400" b="1" dirty="0">
                <a:latin typeface="Times New Roman"/>
                <a:cs typeface="Times New Roman"/>
              </a:rPr>
              <a:t>có thể làm mất </a:t>
            </a:r>
            <a:r>
              <a:rPr sz="2400" b="1" spc="-5" dirty="0">
                <a:latin typeface="Times New Roman"/>
                <a:cs typeface="Times New Roman"/>
              </a:rPr>
              <a:t>đi sắc độ. Pha </a:t>
            </a:r>
            <a:r>
              <a:rPr sz="2400" b="1" dirty="0">
                <a:latin typeface="Times New Roman"/>
                <a:cs typeface="Times New Roman"/>
              </a:rPr>
              <a:t>càng </a:t>
            </a:r>
            <a:r>
              <a:rPr sz="2400" b="1" spc="-5" dirty="0">
                <a:latin typeface="Times New Roman"/>
                <a:cs typeface="Times New Roman"/>
              </a:rPr>
              <a:t>nhiều </a:t>
            </a:r>
            <a:r>
              <a:rPr sz="2400" b="1" dirty="0">
                <a:latin typeface="Times New Roman"/>
                <a:cs typeface="Times New Roman"/>
              </a:rPr>
              <a:t>màu </a:t>
            </a:r>
            <a:r>
              <a:rPr sz="2400" b="1" spc="-5" dirty="0">
                <a:latin typeface="Times New Roman"/>
                <a:cs typeface="Times New Roman"/>
              </a:rPr>
              <a:t>với  nhau thì </a:t>
            </a:r>
            <a:r>
              <a:rPr sz="2400" b="1" dirty="0">
                <a:latin typeface="Times New Roman"/>
                <a:cs typeface="Times New Roman"/>
              </a:rPr>
              <a:t>màu càng xỉn </a:t>
            </a:r>
            <a:r>
              <a:rPr sz="2400" b="1" spc="-5" dirty="0">
                <a:latin typeface="Times New Roman"/>
                <a:cs typeface="Times New Roman"/>
              </a:rPr>
              <a:t>đục, </a:t>
            </a:r>
            <a:r>
              <a:rPr sz="2400" b="1" dirty="0">
                <a:latin typeface="Times New Roman"/>
                <a:cs typeface="Times New Roman"/>
              </a:rPr>
              <a:t>hay </a:t>
            </a:r>
            <a:r>
              <a:rPr sz="2400" b="1" spc="-5" dirty="0">
                <a:latin typeface="Times New Roman"/>
                <a:cs typeface="Times New Roman"/>
              </a:rPr>
              <a:t>còn </a:t>
            </a:r>
            <a:r>
              <a:rPr sz="2400" b="1" dirty="0">
                <a:latin typeface="Times New Roman"/>
                <a:cs typeface="Times New Roman"/>
              </a:rPr>
              <a:t>gọi </a:t>
            </a:r>
            <a:r>
              <a:rPr sz="2400" b="1" spc="-5" dirty="0">
                <a:latin typeface="Times New Roman"/>
                <a:cs typeface="Times New Roman"/>
              </a:rPr>
              <a:t>bằng </a:t>
            </a:r>
            <a:r>
              <a:rPr sz="2400" b="1" dirty="0">
                <a:latin typeface="Times New Roman"/>
                <a:cs typeface="Times New Roman"/>
              </a:rPr>
              <a:t>từ </a:t>
            </a:r>
            <a:r>
              <a:rPr sz="2400" b="1" spc="-5" dirty="0">
                <a:latin typeface="Times New Roman"/>
                <a:cs typeface="Times New Roman"/>
              </a:rPr>
              <a:t>chuyên </a:t>
            </a:r>
            <a:r>
              <a:rPr sz="2400" b="1" dirty="0">
                <a:latin typeface="Times New Roman"/>
                <a:cs typeface="Times New Roman"/>
              </a:rPr>
              <a:t>môn </a:t>
            </a:r>
            <a:r>
              <a:rPr sz="2400" b="1" spc="5" dirty="0">
                <a:latin typeface="Times New Roman"/>
                <a:cs typeface="Times New Roman"/>
              </a:rPr>
              <a:t>là  </a:t>
            </a:r>
            <a:r>
              <a:rPr sz="2400" b="1" spc="-5" dirty="0">
                <a:latin typeface="Times New Roman"/>
                <a:cs typeface="Times New Roman"/>
              </a:rPr>
              <a:t>bị "chết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màu".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48</a:t>
            </a:fld>
            <a:endParaRPr spc="-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0" y="1037844"/>
            <a:ext cx="9144000" cy="5820410"/>
            <a:chOff x="0" y="1037844"/>
            <a:chExt cx="9144000" cy="5820410"/>
          </a:xfrm>
        </p:grpSpPr>
        <p:sp>
          <p:nvSpPr>
            <p:cNvPr id="10" name="object 10"/>
            <p:cNvSpPr/>
            <p:nvPr/>
          </p:nvSpPr>
          <p:spPr>
            <a:xfrm>
              <a:off x="0" y="6224015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585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77811" y="1037844"/>
              <a:ext cx="1741931" cy="52105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09600" y="2209800"/>
            <a:ext cx="3401567" cy="2543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9952" y="1066800"/>
            <a:ext cx="1729740" cy="3877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6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7340" y="1016254"/>
            <a:ext cx="7293609" cy="30988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Chương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1.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Nhập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môn xử 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lý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ảnh. ( 2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tiết).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Chương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2. Thu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nhận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ảnh. (4</a:t>
            </a:r>
            <a:r>
              <a:rPr sz="2400" b="1" spc="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tiết).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Chương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3.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Xử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lý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nâng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cao chất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lượng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ảnh. (4</a:t>
            </a: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tiết).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Chương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4.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Các phương pháp phát hiện biên.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(4</a:t>
            </a:r>
            <a:r>
              <a:rPr sz="2400" b="1" spc="4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tiết).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Chương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5. Phân vùng ảnh. (4</a:t>
            </a:r>
            <a:r>
              <a:rPr sz="2400" b="1" spc="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tiết).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Chương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6.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Nhận dạng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ảnh. (4</a:t>
            </a: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tiết).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Chương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7.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Nén dữ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liệu ảnh (2</a:t>
            </a:r>
            <a:r>
              <a:rPr sz="2400" b="1" spc="-4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tiết).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65" dirty="0">
                <a:latin typeface="Times New Roman"/>
                <a:cs typeface="Times New Roman"/>
              </a:rPr>
              <a:t> </a:t>
            </a:r>
            <a:r>
              <a:rPr sz="1600" b="1" spc="-175" dirty="0">
                <a:latin typeface="Times New Roman"/>
                <a:cs typeface="Times New Roman"/>
              </a:rPr>
              <a:t>KTD</a:t>
            </a:r>
            <a:r>
              <a:rPr sz="3000" b="1" spc="-262" baseline="-13888" dirty="0">
                <a:latin typeface="Times New Roman"/>
                <a:cs typeface="Times New Roman"/>
              </a:rPr>
              <a:t>3</a:t>
            </a:r>
            <a:r>
              <a:rPr sz="1600" b="1" spc="-175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52664" y="6441564"/>
            <a:ext cx="73025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1600" b="1" spc="-5" dirty="0">
                <a:latin typeface="Times New Roman"/>
                <a:cs typeface="Times New Roman"/>
              </a:rPr>
              <a:t>5</a:t>
            </a:fld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859281"/>
            <a:ext cx="2847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  <a:tab pos="1169035" algn="l"/>
                <a:tab pos="216281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Mô	hì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màu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1640" y="1286002"/>
            <a:ext cx="3681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12314" algn="l"/>
                <a:tab pos="331089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ration,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Va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và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3575" y="859281"/>
            <a:ext cx="18999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  <a:tabLst>
                <a:tab pos="1031240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SV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Hu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HSL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1626069"/>
            <a:ext cx="5024120" cy="46361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algn="just">
              <a:lnSpc>
                <a:spcPct val="100000"/>
              </a:lnSpc>
              <a:spcBef>
                <a:spcPts val="775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(Hue,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Saturation,</a:t>
            </a:r>
            <a:r>
              <a:rPr sz="2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Lightness)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Mô </a:t>
            </a:r>
            <a:r>
              <a:rPr sz="2800" b="1" dirty="0">
                <a:latin typeface="Times New Roman"/>
                <a:cs typeface="Times New Roman"/>
              </a:rPr>
              <a:t>hình </a:t>
            </a:r>
            <a:r>
              <a:rPr sz="2800" b="1" spc="-5" dirty="0">
                <a:latin typeface="Times New Roman"/>
                <a:cs typeface="Times New Roman"/>
              </a:rPr>
              <a:t>mầu </a:t>
            </a:r>
            <a:r>
              <a:rPr sz="2800" b="1" dirty="0">
                <a:latin typeface="Times New Roman"/>
                <a:cs typeface="Times New Roman"/>
              </a:rPr>
              <a:t>này </a:t>
            </a:r>
            <a:r>
              <a:rPr sz="2800" b="1" spc="-5" dirty="0">
                <a:latin typeface="Times New Roman"/>
                <a:cs typeface="Times New Roman"/>
              </a:rPr>
              <a:t>muốn sắp  xếp </a:t>
            </a:r>
            <a:r>
              <a:rPr sz="2800" b="1" dirty="0">
                <a:latin typeface="Times New Roman"/>
                <a:cs typeface="Times New Roman"/>
              </a:rPr>
              <a:t>lại hệ </a:t>
            </a:r>
            <a:r>
              <a:rPr sz="2800" b="1" spc="-5" dirty="0">
                <a:latin typeface="Times New Roman"/>
                <a:cs typeface="Times New Roman"/>
              </a:rPr>
              <a:t>mầu </a:t>
            </a:r>
            <a:r>
              <a:rPr sz="2800" b="1" spc="-10" dirty="0">
                <a:latin typeface="Times New Roman"/>
                <a:cs typeface="Times New Roman"/>
              </a:rPr>
              <a:t>RGB </a:t>
            </a:r>
            <a:r>
              <a:rPr sz="2800" b="1" dirty="0">
                <a:latin typeface="Times New Roman"/>
                <a:cs typeface="Times New Roman"/>
              </a:rPr>
              <a:t>hay </a:t>
            </a:r>
            <a:r>
              <a:rPr sz="2800" b="1" spc="-5" dirty="0">
                <a:latin typeface="Times New Roman"/>
                <a:cs typeface="Times New Roman"/>
              </a:rPr>
              <a:t>CMY  theo một cách dễ </a:t>
            </a:r>
            <a:r>
              <a:rPr sz="2800" b="1" dirty="0">
                <a:latin typeface="Times New Roman"/>
                <a:cs typeface="Times New Roman"/>
              </a:rPr>
              <a:t>hình dung  </a:t>
            </a:r>
            <a:r>
              <a:rPr sz="2800" b="1" spc="-5" dirty="0">
                <a:latin typeface="Times New Roman"/>
                <a:cs typeface="Times New Roman"/>
              </a:rPr>
              <a:t>hơn.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Trong </a:t>
            </a:r>
            <a:r>
              <a:rPr sz="2800" b="1" dirty="0">
                <a:latin typeface="Times New Roman"/>
                <a:cs typeface="Times New Roman"/>
              </a:rPr>
              <a:t>đó </a:t>
            </a:r>
            <a:r>
              <a:rPr sz="2800" b="1" spc="-5" dirty="0">
                <a:latin typeface="Times New Roman"/>
                <a:cs typeface="Times New Roman"/>
              </a:rPr>
              <a:t>Hue là tông </a:t>
            </a:r>
            <a:r>
              <a:rPr sz="2800" b="1" dirty="0">
                <a:latin typeface="Times New Roman"/>
                <a:cs typeface="Times New Roman"/>
              </a:rPr>
              <a:t>mầu,  Saturation </a:t>
            </a:r>
            <a:r>
              <a:rPr sz="2800" b="1" spc="-5" dirty="0">
                <a:latin typeface="Times New Roman"/>
                <a:cs typeface="Times New Roman"/>
              </a:rPr>
              <a:t>là </a:t>
            </a:r>
            <a:r>
              <a:rPr sz="2800" b="1" dirty="0">
                <a:latin typeface="Times New Roman"/>
                <a:cs typeface="Times New Roman"/>
              </a:rPr>
              <a:t>sắc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độ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Value là giá trị </a:t>
            </a:r>
            <a:r>
              <a:rPr sz="2800" b="1" spc="-10" dirty="0">
                <a:latin typeface="Times New Roman"/>
                <a:cs typeface="Times New Roman"/>
              </a:rPr>
              <a:t>cường </a:t>
            </a:r>
            <a:r>
              <a:rPr sz="2800" b="1" dirty="0">
                <a:latin typeface="Times New Roman"/>
                <a:cs typeface="Times New Roman"/>
              </a:rPr>
              <a:t>độ </a:t>
            </a:r>
            <a:r>
              <a:rPr sz="2800" b="1" spc="-5" dirty="0">
                <a:latin typeface="Times New Roman"/>
                <a:cs typeface="Times New Roman"/>
              </a:rPr>
              <a:t>sáng  </a:t>
            </a:r>
            <a:r>
              <a:rPr sz="2800" b="1" dirty="0">
                <a:latin typeface="Times New Roman"/>
                <a:cs typeface="Times New Roman"/>
              </a:rPr>
              <a:t>hoặc </a:t>
            </a:r>
            <a:r>
              <a:rPr sz="2800" b="1" spc="-5" dirty="0">
                <a:latin typeface="Times New Roman"/>
                <a:cs typeface="Times New Roman"/>
              </a:rPr>
              <a:t>Lightness là </a:t>
            </a:r>
            <a:r>
              <a:rPr sz="2800" b="1" spc="-10" dirty="0">
                <a:latin typeface="Times New Roman"/>
                <a:cs typeface="Times New Roman"/>
              </a:rPr>
              <a:t>độ </a:t>
            </a:r>
            <a:r>
              <a:rPr sz="2800" b="1" spc="-5" dirty="0">
                <a:latin typeface="Times New Roman"/>
                <a:cs typeface="Times New Roman"/>
              </a:rPr>
              <a:t>sáng </a:t>
            </a:r>
            <a:r>
              <a:rPr sz="2800" b="1" spc="-10" dirty="0">
                <a:latin typeface="Times New Roman"/>
                <a:cs typeface="Times New Roman"/>
              </a:rPr>
              <a:t>(từ  đen đến </a:t>
            </a:r>
            <a:r>
              <a:rPr sz="2800" b="1" spc="-5" dirty="0">
                <a:latin typeface="Times New Roman"/>
                <a:cs typeface="Times New Roman"/>
              </a:rPr>
              <a:t>mầu </a:t>
            </a:r>
            <a:r>
              <a:rPr sz="2800" b="1" spc="-10" dirty="0">
                <a:latin typeface="Times New Roman"/>
                <a:cs typeface="Times New Roman"/>
              </a:rPr>
              <a:t>đến</a:t>
            </a:r>
            <a:r>
              <a:rPr sz="2800" b="1" spc="7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trắng).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34000" y="1905000"/>
            <a:ext cx="3810000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50</a:t>
            </a:fld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859281"/>
            <a:ext cx="830072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Khi </a:t>
            </a:r>
            <a:r>
              <a:rPr sz="2800" b="1" spc="-10" dirty="0">
                <a:latin typeface="Times New Roman"/>
                <a:cs typeface="Times New Roman"/>
              </a:rPr>
              <a:t>biểu diễn </a:t>
            </a:r>
            <a:r>
              <a:rPr sz="2800" b="1" spc="-5" dirty="0">
                <a:latin typeface="Times New Roman"/>
                <a:cs typeface="Times New Roman"/>
              </a:rPr>
              <a:t>mầu trong </a:t>
            </a:r>
            <a:r>
              <a:rPr sz="2800" b="1" dirty="0">
                <a:latin typeface="Times New Roman"/>
                <a:cs typeface="Times New Roman"/>
              </a:rPr>
              <a:t>hệ </a:t>
            </a:r>
            <a:r>
              <a:rPr sz="2800" b="1" spc="-5" dirty="0">
                <a:latin typeface="Times New Roman"/>
                <a:cs typeface="Times New Roman"/>
              </a:rPr>
              <a:t>HSV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HSL thì là </a:t>
            </a:r>
            <a:r>
              <a:rPr sz="2800" b="1" dirty="0">
                <a:latin typeface="Times New Roman"/>
                <a:cs typeface="Times New Roman"/>
              </a:rPr>
              <a:t>hình  </a:t>
            </a:r>
            <a:r>
              <a:rPr sz="2800" b="1" spc="-5" dirty="0">
                <a:latin typeface="Times New Roman"/>
                <a:cs typeface="Times New Roman"/>
              </a:rPr>
              <a:t>trụ tuy nhiên </a:t>
            </a:r>
            <a:r>
              <a:rPr sz="2800" b="1" dirty="0">
                <a:latin typeface="Times New Roman"/>
                <a:cs typeface="Times New Roman"/>
              </a:rPr>
              <a:t>do </a:t>
            </a:r>
            <a:r>
              <a:rPr sz="2800" b="1" spc="-5" dirty="0">
                <a:latin typeface="Times New Roman"/>
                <a:cs typeface="Times New Roman"/>
              </a:rPr>
              <a:t>lượng mầu trùng </a:t>
            </a:r>
            <a:r>
              <a:rPr sz="2800" b="1" dirty="0">
                <a:latin typeface="Times New Roman"/>
                <a:cs typeface="Times New Roman"/>
              </a:rPr>
              <a:t>quá </a:t>
            </a:r>
            <a:r>
              <a:rPr sz="2800" b="1" spc="-5" dirty="0">
                <a:latin typeface="Times New Roman"/>
                <a:cs typeface="Times New Roman"/>
              </a:rPr>
              <a:t>nhiều nên  thông thường người </a:t>
            </a:r>
            <a:r>
              <a:rPr sz="2800" b="1" dirty="0">
                <a:latin typeface="Times New Roman"/>
                <a:cs typeface="Times New Roman"/>
              </a:rPr>
              <a:t>ta </a:t>
            </a:r>
            <a:r>
              <a:rPr sz="2800" b="1" spc="-5" dirty="0">
                <a:latin typeface="Times New Roman"/>
                <a:cs typeface="Times New Roman"/>
              </a:rPr>
              <a:t>hiển thị ở </a:t>
            </a:r>
            <a:r>
              <a:rPr sz="2800" b="1" dirty="0">
                <a:latin typeface="Times New Roman"/>
                <a:cs typeface="Times New Roman"/>
              </a:rPr>
              <a:t>dạng hình </a:t>
            </a:r>
            <a:r>
              <a:rPr sz="2800" b="1" spc="-5" dirty="0">
                <a:latin typeface="Times New Roman"/>
                <a:cs typeface="Times New Roman"/>
              </a:rPr>
              <a:t>nón  (HSV) </a:t>
            </a:r>
            <a:r>
              <a:rPr sz="2800" b="1" dirty="0">
                <a:latin typeface="Times New Roman"/>
                <a:cs typeface="Times New Roman"/>
              </a:rPr>
              <a:t>hoặc hình nón đôi </a:t>
            </a:r>
            <a:r>
              <a:rPr sz="2800" b="1" spc="-5" dirty="0">
                <a:latin typeface="Times New Roman"/>
                <a:cs typeface="Times New Roman"/>
              </a:rPr>
              <a:t>(HSL)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chiều </a:t>
            </a:r>
            <a:r>
              <a:rPr sz="2800" b="1" dirty="0">
                <a:latin typeface="Times New Roman"/>
                <a:cs typeface="Times New Roman"/>
              </a:rPr>
              <a:t>bán </a:t>
            </a:r>
            <a:r>
              <a:rPr sz="2800" b="1" spc="-5" dirty="0">
                <a:latin typeface="Times New Roman"/>
                <a:cs typeface="Times New Roman"/>
              </a:rPr>
              <a:t>kính  </a:t>
            </a:r>
            <a:r>
              <a:rPr sz="2800" b="1" dirty="0">
                <a:latin typeface="Times New Roman"/>
                <a:cs typeface="Times New Roman"/>
              </a:rPr>
              <a:t>gọi </a:t>
            </a:r>
            <a:r>
              <a:rPr sz="2800" b="1" spc="-5" dirty="0">
                <a:latin typeface="Times New Roman"/>
                <a:cs typeface="Times New Roman"/>
              </a:rPr>
              <a:t>là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Chroma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3400" y="3962400"/>
            <a:ext cx="1876044" cy="140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90800" y="3962400"/>
            <a:ext cx="1876044" cy="140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0600" y="3962400"/>
            <a:ext cx="1876044" cy="1409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58000" y="3962400"/>
            <a:ext cx="1876044" cy="140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46757" y="5587695"/>
            <a:ext cx="535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HSL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7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6507226" y="5587695"/>
            <a:ext cx="5492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HSV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775293"/>
            <a:ext cx="8302625" cy="160909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5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2.5.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Kỹ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thuật in</a:t>
            </a:r>
            <a:r>
              <a:rPr sz="28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Trong </a:t>
            </a:r>
            <a:r>
              <a:rPr sz="3200" b="1" spc="-5" dirty="0">
                <a:latin typeface="Times New Roman"/>
                <a:cs typeface="Times New Roman"/>
              </a:rPr>
              <a:t>sách báo, tạp chí, kỹ thuật nửa </a:t>
            </a:r>
            <a:r>
              <a:rPr sz="3200" b="1" dirty="0">
                <a:latin typeface="Times New Roman"/>
                <a:cs typeface="Times New Roman"/>
              </a:rPr>
              <a:t>cường  </a:t>
            </a:r>
            <a:r>
              <a:rPr sz="3200" b="1" spc="-5" dirty="0">
                <a:latin typeface="Times New Roman"/>
                <a:cs typeface="Times New Roman"/>
              </a:rPr>
              <a:t>độ </a:t>
            </a:r>
            <a:r>
              <a:rPr sz="3200" b="1" dirty="0">
                <a:latin typeface="Times New Roman"/>
                <a:cs typeface="Times New Roman"/>
              </a:rPr>
              <a:t>(half tone) </a:t>
            </a:r>
            <a:r>
              <a:rPr sz="3200" b="1" spc="-5" dirty="0">
                <a:latin typeface="Times New Roman"/>
                <a:cs typeface="Times New Roman"/>
              </a:rPr>
              <a:t>được </a:t>
            </a:r>
            <a:r>
              <a:rPr sz="3200" b="1" dirty="0">
                <a:latin typeface="Times New Roman"/>
                <a:cs typeface="Times New Roman"/>
              </a:rPr>
              <a:t>sử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dụng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5572" y="2933709"/>
            <a:ext cx="2464337" cy="2867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67200" y="2895600"/>
            <a:ext cx="4191000" cy="2918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5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52</a:t>
            </a:fld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140" y="702310"/>
            <a:ext cx="8530590" cy="563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715" indent="-342900" algn="just">
              <a:lnSpc>
                <a:spcPct val="100000"/>
              </a:lnSpc>
              <a:spcBef>
                <a:spcPts val="95"/>
              </a:spcBef>
              <a:buSzPct val="97500"/>
              <a:buFont typeface="Wingdings"/>
              <a:buChar char=""/>
              <a:tabLst>
                <a:tab pos="416559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Kỹ </a:t>
            </a:r>
            <a:r>
              <a:rPr sz="4000" b="1" dirty="0">
                <a:latin typeface="Times New Roman"/>
                <a:cs typeface="Times New Roman"/>
              </a:rPr>
              <a:t>thuật halftone là </a:t>
            </a:r>
            <a:r>
              <a:rPr sz="4000" b="1" spc="-5" dirty="0">
                <a:latin typeface="Times New Roman"/>
                <a:cs typeface="Times New Roman"/>
              </a:rPr>
              <a:t>kỹ thuật</a:t>
            </a:r>
            <a:r>
              <a:rPr sz="4000" b="1" spc="950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chia  nhỏ bức ảnh </a:t>
            </a:r>
            <a:r>
              <a:rPr sz="4000" b="1" dirty="0">
                <a:latin typeface="Times New Roman"/>
                <a:cs typeface="Times New Roman"/>
              </a:rPr>
              <a:t>thành </a:t>
            </a:r>
            <a:r>
              <a:rPr sz="4000" b="1" spc="-5" dirty="0">
                <a:latin typeface="Times New Roman"/>
                <a:cs typeface="Times New Roman"/>
              </a:rPr>
              <a:t>chuỗi các </a:t>
            </a:r>
            <a:r>
              <a:rPr sz="4000" b="1" spc="-10" dirty="0">
                <a:latin typeface="Times New Roman"/>
                <a:cs typeface="Times New Roman"/>
              </a:rPr>
              <a:t>điểm,  </a:t>
            </a:r>
            <a:r>
              <a:rPr sz="4000" b="1" dirty="0">
                <a:latin typeface="Times New Roman"/>
                <a:cs typeface="Times New Roman"/>
              </a:rPr>
              <a:t>và </a:t>
            </a:r>
            <a:r>
              <a:rPr sz="4000" b="1" spc="-5" dirty="0">
                <a:latin typeface="Times New Roman"/>
                <a:cs typeface="Times New Roman"/>
              </a:rPr>
              <a:t>màu sắc liên tục được </a:t>
            </a:r>
            <a:r>
              <a:rPr sz="4000" b="1" spc="-10" dirty="0">
                <a:latin typeface="Times New Roman"/>
                <a:cs typeface="Times New Roman"/>
              </a:rPr>
              <a:t>chuyển  </a:t>
            </a:r>
            <a:r>
              <a:rPr sz="4000" b="1" spc="-5" dirty="0">
                <a:latin typeface="Times New Roman"/>
                <a:cs typeface="Times New Roman"/>
              </a:rPr>
              <a:t>thành 1 thang độ </a:t>
            </a:r>
            <a:r>
              <a:rPr sz="4000" b="1" dirty="0">
                <a:latin typeface="Times New Roman"/>
                <a:cs typeface="Times New Roman"/>
              </a:rPr>
              <a:t>về </a:t>
            </a:r>
            <a:r>
              <a:rPr sz="4000" b="1" spc="-5" dirty="0">
                <a:latin typeface="Times New Roman"/>
                <a:cs typeface="Times New Roman"/>
              </a:rPr>
              <a:t>màu</a:t>
            </a:r>
            <a:r>
              <a:rPr sz="4000" b="1" spc="60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sắc.</a:t>
            </a:r>
            <a:endParaRPr sz="4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965"/>
              </a:spcBef>
              <a:buSzPct val="97500"/>
              <a:buFont typeface="Wingdings"/>
              <a:buChar char=""/>
              <a:tabLst>
                <a:tab pos="416559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Kỹ </a:t>
            </a:r>
            <a:r>
              <a:rPr sz="4000" b="1" dirty="0">
                <a:latin typeface="Times New Roman"/>
                <a:cs typeface="Times New Roman"/>
              </a:rPr>
              <a:t>thuật này </a:t>
            </a:r>
            <a:r>
              <a:rPr sz="4000" b="1" spc="-5" dirty="0">
                <a:latin typeface="Times New Roman"/>
                <a:cs typeface="Times New Roman"/>
              </a:rPr>
              <a:t>sẽ giúp </a:t>
            </a:r>
            <a:r>
              <a:rPr sz="4000" b="1" dirty="0">
                <a:latin typeface="Times New Roman"/>
                <a:cs typeface="Times New Roman"/>
              </a:rPr>
              <a:t>tạo </a:t>
            </a:r>
            <a:r>
              <a:rPr sz="4000" b="1" spc="-5" dirty="0">
                <a:latin typeface="Times New Roman"/>
                <a:cs typeface="Times New Roman"/>
              </a:rPr>
              <a:t>các </a:t>
            </a:r>
            <a:r>
              <a:rPr sz="4000" b="1" spc="-10" dirty="0">
                <a:latin typeface="Times New Roman"/>
                <a:cs typeface="Times New Roman"/>
              </a:rPr>
              <a:t>hiệu  ứng </a:t>
            </a:r>
            <a:r>
              <a:rPr sz="4000" b="1" spc="-5" dirty="0">
                <a:latin typeface="Times New Roman"/>
                <a:cs typeface="Times New Roman"/>
              </a:rPr>
              <a:t>đánh </a:t>
            </a:r>
            <a:r>
              <a:rPr sz="4000" b="1" dirty="0">
                <a:latin typeface="Times New Roman"/>
                <a:cs typeface="Times New Roman"/>
              </a:rPr>
              <a:t>bóng </a:t>
            </a:r>
            <a:r>
              <a:rPr sz="4000" b="1" spc="-5" dirty="0">
                <a:latin typeface="Times New Roman"/>
                <a:cs typeface="Times New Roman"/>
              </a:rPr>
              <a:t>cho </a:t>
            </a:r>
            <a:r>
              <a:rPr sz="4000" b="1" spc="-10" dirty="0">
                <a:latin typeface="Times New Roman"/>
                <a:cs typeface="Times New Roman"/>
              </a:rPr>
              <a:t>bức </a:t>
            </a:r>
            <a:r>
              <a:rPr sz="4000" b="1" dirty="0">
                <a:latin typeface="Times New Roman"/>
                <a:cs typeface="Times New Roman"/>
              </a:rPr>
              <a:t>ảnh, làm </a:t>
            </a:r>
            <a:r>
              <a:rPr sz="4000" b="1" spc="-5" dirty="0">
                <a:latin typeface="Times New Roman"/>
                <a:cs typeface="Times New Roman"/>
              </a:rPr>
              <a:t>cho  bức ảnh có cảm </a:t>
            </a:r>
            <a:r>
              <a:rPr sz="4000" b="1" dirty="0">
                <a:latin typeface="Times New Roman"/>
                <a:cs typeface="Times New Roman"/>
              </a:rPr>
              <a:t>giác </a:t>
            </a:r>
            <a:r>
              <a:rPr sz="4000" b="1" spc="-5" dirty="0">
                <a:latin typeface="Times New Roman"/>
                <a:cs typeface="Times New Roman"/>
              </a:rPr>
              <a:t>sáng hơn </a:t>
            </a:r>
            <a:r>
              <a:rPr sz="4000" b="1" dirty="0">
                <a:latin typeface="Times New Roman"/>
                <a:cs typeface="Times New Roman"/>
              </a:rPr>
              <a:t>ảnh  gốc </a:t>
            </a:r>
            <a:r>
              <a:rPr sz="4000" b="1" spc="-5" dirty="0">
                <a:latin typeface="Times New Roman"/>
                <a:cs typeface="Times New Roman"/>
              </a:rPr>
              <a:t>mà không cần thêm màu sắc  khác.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53</a:t>
            </a:fld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860805"/>
            <a:ext cx="4808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Kỹ thuật </a:t>
            </a:r>
            <a:r>
              <a:rPr sz="24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nửa 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cường </a:t>
            </a:r>
            <a:r>
              <a:rPr sz="24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độ</a:t>
            </a:r>
            <a:r>
              <a:rPr sz="2400" b="1" u="heavy" spc="-9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(Halftone)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9611" y="1371600"/>
            <a:ext cx="4628388" cy="2173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1135" y="3810000"/>
            <a:ext cx="4703064" cy="2225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5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856234"/>
            <a:ext cx="8303259" cy="5293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Độ </a:t>
            </a:r>
            <a:r>
              <a:rPr sz="3600" b="1" spc="-5" dirty="0">
                <a:latin typeface="Times New Roman"/>
                <a:cs typeface="Times New Roman"/>
              </a:rPr>
              <a:t>phân </a:t>
            </a:r>
            <a:r>
              <a:rPr sz="3600" b="1" dirty="0">
                <a:latin typeface="Times New Roman"/>
                <a:cs typeface="Times New Roman"/>
              </a:rPr>
              <a:t>giải </a:t>
            </a:r>
            <a:r>
              <a:rPr sz="3600" b="1" spc="-5" dirty="0">
                <a:latin typeface="Times New Roman"/>
                <a:cs typeface="Times New Roman"/>
              </a:rPr>
              <a:t>điểm </a:t>
            </a:r>
            <a:r>
              <a:rPr sz="3600" b="1" dirty="0">
                <a:latin typeface="Times New Roman"/>
                <a:cs typeface="Times New Roman"/>
              </a:rPr>
              <a:t>trong kỹ thuật </a:t>
            </a:r>
            <a:r>
              <a:rPr sz="3600" b="1" spc="-5" dirty="0">
                <a:latin typeface="Times New Roman"/>
                <a:cs typeface="Times New Roman"/>
              </a:rPr>
              <a:t>nửa  </a:t>
            </a:r>
            <a:r>
              <a:rPr sz="3600" b="1" dirty="0">
                <a:latin typeface="Times New Roman"/>
                <a:cs typeface="Times New Roman"/>
              </a:rPr>
              <a:t>cường độ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tính </a:t>
            </a:r>
            <a:r>
              <a:rPr sz="3600" b="1" spc="-5" dirty="0">
                <a:latin typeface="Times New Roman"/>
                <a:cs typeface="Times New Roman"/>
              </a:rPr>
              <a:t>bằng </a:t>
            </a:r>
            <a:r>
              <a:rPr sz="3600" b="1" spc="-10" dirty="0">
                <a:latin typeface="Times New Roman"/>
                <a:cs typeface="Times New Roman"/>
              </a:rPr>
              <a:t>lpi </a:t>
            </a:r>
            <a:r>
              <a:rPr sz="3600" b="1" spc="-5" dirty="0">
                <a:latin typeface="Times New Roman"/>
                <a:cs typeface="Times New Roman"/>
              </a:rPr>
              <a:t>(lines </a:t>
            </a:r>
            <a:r>
              <a:rPr sz="3600" b="1" dirty="0">
                <a:latin typeface="Times New Roman"/>
                <a:cs typeface="Times New Roman"/>
              </a:rPr>
              <a:t>per  </a:t>
            </a:r>
            <a:r>
              <a:rPr sz="3600" b="1" spc="-5" dirty="0">
                <a:latin typeface="Times New Roman"/>
                <a:cs typeface="Times New Roman"/>
              </a:rPr>
              <a:t>inch)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Báo thường </a:t>
            </a:r>
            <a:r>
              <a:rPr sz="3600" b="1" spc="-5" dirty="0">
                <a:latin typeface="Times New Roman"/>
                <a:cs typeface="Times New Roman"/>
              </a:rPr>
              <a:t>dùng </a:t>
            </a:r>
            <a:r>
              <a:rPr sz="3600" b="1" dirty="0">
                <a:latin typeface="Times New Roman"/>
                <a:cs typeface="Times New Roman"/>
              </a:rPr>
              <a:t>85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lpi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Tạp chỉ </a:t>
            </a:r>
            <a:r>
              <a:rPr sz="3600" b="1" spc="-5" dirty="0">
                <a:latin typeface="Times New Roman"/>
                <a:cs typeface="Times New Roman"/>
              </a:rPr>
              <a:t>in nét hơn </a:t>
            </a:r>
            <a:r>
              <a:rPr sz="3600" b="1" dirty="0">
                <a:latin typeface="Times New Roman"/>
                <a:cs typeface="Times New Roman"/>
              </a:rPr>
              <a:t>với 135 </a:t>
            </a:r>
            <a:r>
              <a:rPr sz="3600" b="1" spc="-5" dirty="0">
                <a:latin typeface="Times New Roman"/>
                <a:cs typeface="Times New Roman"/>
              </a:rPr>
              <a:t>đến </a:t>
            </a:r>
            <a:r>
              <a:rPr sz="3600" b="1" dirty="0">
                <a:latin typeface="Times New Roman"/>
                <a:cs typeface="Times New Roman"/>
              </a:rPr>
              <a:t>150</a:t>
            </a:r>
            <a:r>
              <a:rPr sz="3600" b="1" spc="-6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lpi</a:t>
            </a:r>
            <a:endParaRPr sz="36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Để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chất lượng ảnh chuẩn </a:t>
            </a:r>
            <a:r>
              <a:rPr sz="3600" b="1" spc="-5" dirty="0">
                <a:latin typeface="Times New Roman"/>
                <a:cs typeface="Times New Roman"/>
              </a:rPr>
              <a:t>thì </a:t>
            </a:r>
            <a:r>
              <a:rPr sz="3600" b="1" dirty="0">
                <a:latin typeface="Times New Roman"/>
                <a:cs typeface="Times New Roman"/>
              </a:rPr>
              <a:t>ảnh  </a:t>
            </a:r>
            <a:r>
              <a:rPr sz="3600" b="1" spc="-5" dirty="0">
                <a:latin typeface="Times New Roman"/>
                <a:cs typeface="Times New Roman"/>
              </a:rPr>
              <a:t>gốc phải có </a:t>
            </a:r>
            <a:r>
              <a:rPr sz="3600" b="1" dirty="0">
                <a:latin typeface="Times New Roman"/>
                <a:cs typeface="Times New Roman"/>
              </a:rPr>
              <a:t>độ phân giải </a:t>
            </a:r>
            <a:r>
              <a:rPr sz="3600" b="1" spc="-5" dirty="0">
                <a:latin typeface="Times New Roman"/>
                <a:cs typeface="Times New Roman"/>
              </a:rPr>
              <a:t>gấp 1.5 </a:t>
            </a:r>
            <a:r>
              <a:rPr sz="3600" b="1" dirty="0">
                <a:latin typeface="Times New Roman"/>
                <a:cs typeface="Times New Roman"/>
              </a:rPr>
              <a:t>lần  ảnh </a:t>
            </a:r>
            <a:r>
              <a:rPr sz="3600" b="1" spc="-5" dirty="0">
                <a:latin typeface="Times New Roman"/>
                <a:cs typeface="Times New Roman"/>
              </a:rPr>
              <a:t>nửa </a:t>
            </a:r>
            <a:r>
              <a:rPr sz="3600" b="1" dirty="0">
                <a:latin typeface="Times New Roman"/>
                <a:cs typeface="Times New Roman"/>
              </a:rPr>
              <a:t>cường độ, </a:t>
            </a:r>
            <a:r>
              <a:rPr sz="3600" b="1" spc="-5" dirty="0">
                <a:latin typeface="Times New Roman"/>
                <a:cs typeface="Times New Roman"/>
              </a:rPr>
              <a:t>nếu </a:t>
            </a:r>
            <a:r>
              <a:rPr sz="3600" b="1" dirty="0">
                <a:latin typeface="Times New Roman"/>
                <a:cs typeface="Times New Roman"/>
              </a:rPr>
              <a:t>muốn ảnh chất  lượng cao thì con số này </a:t>
            </a:r>
            <a:r>
              <a:rPr sz="3600" b="1" spc="-5" dirty="0">
                <a:latin typeface="Times New Roman"/>
                <a:cs typeface="Times New Roman"/>
              </a:rPr>
              <a:t>là</a:t>
            </a:r>
            <a:r>
              <a:rPr sz="3600" b="1" spc="-6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2.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762333"/>
            <a:ext cx="8301990" cy="477774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855"/>
              </a:spcBef>
              <a:buFont typeface="Times New Roman"/>
              <a:buChar char="•"/>
              <a:tabLst>
                <a:tab pos="356235" algn="l"/>
              </a:tabLst>
            </a:pPr>
            <a:r>
              <a:rPr sz="32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Khuếch tán lỗi (Error</a:t>
            </a:r>
            <a:r>
              <a:rPr sz="3200" b="1" u="heavy" spc="-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Diffusion)</a:t>
            </a:r>
            <a:endParaRPr sz="3200">
              <a:latin typeface="Times New Roman"/>
              <a:cs typeface="Times New Roman"/>
            </a:endParaRPr>
          </a:p>
          <a:p>
            <a:pPr marL="377190" indent="-365125" algn="just">
              <a:lnSpc>
                <a:spcPct val="100000"/>
              </a:lnSpc>
              <a:spcBef>
                <a:spcPts val="844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Là một dạng nửa </a:t>
            </a:r>
            <a:r>
              <a:rPr sz="3600" b="1" dirty="0">
                <a:latin typeface="Times New Roman"/>
                <a:cs typeface="Times New Roman"/>
              </a:rPr>
              <a:t>cường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độ.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latin typeface="Times New Roman"/>
                <a:cs typeface="Times New Roman"/>
              </a:rPr>
              <a:t>Khuếch </a:t>
            </a:r>
            <a:r>
              <a:rPr sz="3600" b="1" spc="-5" dirty="0">
                <a:latin typeface="Times New Roman"/>
                <a:cs typeface="Times New Roman"/>
              </a:rPr>
              <a:t>tán </a:t>
            </a:r>
            <a:r>
              <a:rPr sz="3600" b="1" spc="-10" dirty="0">
                <a:latin typeface="Times New Roman"/>
                <a:cs typeface="Times New Roman"/>
              </a:rPr>
              <a:t>lỗi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thực </a:t>
            </a:r>
            <a:r>
              <a:rPr sz="3600" b="1" spc="-5" dirty="0">
                <a:latin typeface="Times New Roman"/>
                <a:cs typeface="Times New Roman"/>
              </a:rPr>
              <a:t>hiện bằng  </a:t>
            </a:r>
            <a:r>
              <a:rPr sz="3600" b="1" dirty="0">
                <a:latin typeface="Times New Roman"/>
                <a:cs typeface="Times New Roman"/>
              </a:rPr>
              <a:t>cách </a:t>
            </a:r>
            <a:r>
              <a:rPr sz="3600" b="1" spc="-5" dirty="0">
                <a:latin typeface="Times New Roman"/>
                <a:cs typeface="Times New Roman"/>
              </a:rPr>
              <a:t>so </a:t>
            </a:r>
            <a:r>
              <a:rPr sz="3600" b="1" dirty="0">
                <a:latin typeface="Times New Roman"/>
                <a:cs typeface="Times New Roman"/>
              </a:rPr>
              <a:t>sánh </a:t>
            </a:r>
            <a:r>
              <a:rPr sz="3600" b="1" spc="-10" dirty="0">
                <a:latin typeface="Times New Roman"/>
                <a:cs typeface="Times New Roman"/>
              </a:rPr>
              <a:t>màu </a:t>
            </a:r>
            <a:r>
              <a:rPr sz="3600" b="1" spc="-5" dirty="0">
                <a:latin typeface="Times New Roman"/>
                <a:cs typeface="Times New Roman"/>
              </a:rPr>
              <a:t>sắc </a:t>
            </a:r>
            <a:r>
              <a:rPr sz="3600" b="1" dirty="0">
                <a:latin typeface="Times New Roman"/>
                <a:cs typeface="Times New Roman"/>
              </a:rPr>
              <a:t>thực tế của 1 </a:t>
            </a:r>
            <a:r>
              <a:rPr sz="3600" b="1" spc="-5" dirty="0">
                <a:latin typeface="Times New Roman"/>
                <a:cs typeface="Times New Roman"/>
              </a:rPr>
              <a:t>điểm  </a:t>
            </a:r>
            <a:r>
              <a:rPr sz="3600" b="1" dirty="0">
                <a:latin typeface="Times New Roman"/>
                <a:cs typeface="Times New Roman"/>
              </a:rPr>
              <a:t>ảnh với màu </a:t>
            </a:r>
            <a:r>
              <a:rPr sz="3600" b="1" spc="-5" dirty="0">
                <a:latin typeface="Times New Roman"/>
                <a:cs typeface="Times New Roman"/>
              </a:rPr>
              <a:t>sắc </a:t>
            </a:r>
            <a:r>
              <a:rPr sz="3600" b="1" dirty="0">
                <a:latin typeface="Times New Roman"/>
                <a:cs typeface="Times New Roman"/>
              </a:rPr>
              <a:t>gần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nhất.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Đầu </a:t>
            </a:r>
            <a:r>
              <a:rPr sz="3600" b="1" dirty="0">
                <a:latin typeface="Times New Roman"/>
                <a:cs typeface="Times New Roman"/>
              </a:rPr>
              <a:t>tiên </a:t>
            </a:r>
            <a:r>
              <a:rPr sz="3600" b="1" spc="-5" dirty="0">
                <a:latin typeface="Times New Roman"/>
                <a:cs typeface="Times New Roman"/>
              </a:rPr>
              <a:t>được phát triển bởi Richard  Howland Ranger </a:t>
            </a:r>
            <a:r>
              <a:rPr sz="3600" b="1" dirty="0">
                <a:latin typeface="Times New Roman"/>
                <a:cs typeface="Times New Roman"/>
              </a:rPr>
              <a:t>cho hệ thống </a:t>
            </a:r>
            <a:r>
              <a:rPr sz="3600" b="1" spc="-5" dirty="0">
                <a:latin typeface="Times New Roman"/>
                <a:cs typeface="Times New Roman"/>
              </a:rPr>
              <a:t>gửi </a:t>
            </a:r>
            <a:r>
              <a:rPr sz="3600" b="1" dirty="0">
                <a:latin typeface="Times New Roman"/>
                <a:cs typeface="Times New Roman"/>
              </a:rPr>
              <a:t>ảnh  </a:t>
            </a:r>
            <a:r>
              <a:rPr sz="3600" b="1" spc="-5" dirty="0">
                <a:latin typeface="Times New Roman"/>
                <a:cs typeface="Times New Roman"/>
              </a:rPr>
              <a:t>qua điện </a:t>
            </a:r>
            <a:r>
              <a:rPr sz="3600" b="1" dirty="0">
                <a:latin typeface="Times New Roman"/>
                <a:cs typeface="Times New Roman"/>
              </a:rPr>
              <a:t>thoại và </a:t>
            </a:r>
            <a:r>
              <a:rPr sz="3600" b="1" spc="-5" dirty="0">
                <a:latin typeface="Times New Roman"/>
                <a:cs typeface="Times New Roman"/>
              </a:rPr>
              <a:t>điện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báo.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56</a:t>
            </a:fld>
            <a:endParaRPr spc="-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739" y="100076"/>
            <a:ext cx="8835390" cy="586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22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2900" algn="just">
              <a:lnSpc>
                <a:spcPts val="2995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Khuếch tán lỗi 1</a:t>
            </a:r>
            <a:r>
              <a:rPr sz="2500" b="1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chiều</a:t>
            </a:r>
            <a:endParaRPr sz="2500">
              <a:latin typeface="Times New Roman"/>
              <a:cs typeface="Times New Roman"/>
            </a:endParaRPr>
          </a:p>
          <a:p>
            <a:pPr marL="355600" marR="7620" indent="-342900" algn="just">
              <a:lnSpc>
                <a:spcPts val="2690"/>
              </a:lnSpc>
              <a:spcBef>
                <a:spcPts val="64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Cách </a:t>
            </a:r>
            <a:r>
              <a:rPr sz="2800" b="1" spc="-10" dirty="0">
                <a:latin typeface="Times New Roman"/>
                <a:cs typeface="Times New Roman"/>
              </a:rPr>
              <a:t>đơn </a:t>
            </a:r>
            <a:r>
              <a:rPr sz="2800" b="1" spc="-5" dirty="0">
                <a:latin typeface="Times New Roman"/>
                <a:cs typeface="Times New Roman"/>
              </a:rPr>
              <a:t>giản nhất </a:t>
            </a:r>
            <a:r>
              <a:rPr sz="2800" b="1" dirty="0">
                <a:latin typeface="Times New Roman"/>
                <a:cs typeface="Times New Roman"/>
              </a:rPr>
              <a:t>để chuyển ảnh </a:t>
            </a:r>
            <a:r>
              <a:rPr sz="2800" b="1" spc="-5" dirty="0">
                <a:latin typeface="Times New Roman"/>
                <a:cs typeface="Times New Roman"/>
              </a:rPr>
              <a:t>mầu liên tục sang  ảnh </a:t>
            </a:r>
            <a:r>
              <a:rPr sz="2800" b="1" dirty="0">
                <a:latin typeface="Times New Roman"/>
                <a:cs typeface="Times New Roman"/>
              </a:rPr>
              <a:t>halftone (với </a:t>
            </a:r>
            <a:r>
              <a:rPr sz="2800" b="1" spc="-5" dirty="0">
                <a:latin typeface="Times New Roman"/>
                <a:cs typeface="Times New Roman"/>
              </a:rPr>
              <a:t>chỉ 2 </a:t>
            </a:r>
            <a:r>
              <a:rPr sz="2800" b="1" spc="-10" dirty="0">
                <a:latin typeface="Times New Roman"/>
                <a:cs typeface="Times New Roman"/>
              </a:rPr>
              <a:t>kênh </a:t>
            </a:r>
            <a:r>
              <a:rPr sz="2800" b="1" spc="-5" dirty="0">
                <a:latin typeface="Times New Roman"/>
                <a:cs typeface="Times New Roman"/>
              </a:rPr>
              <a:t>từ ảnh đa cấp</a:t>
            </a:r>
            <a:r>
              <a:rPr sz="2800" b="1" spc="7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xám):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2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Quét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lần lượt </a:t>
            </a:r>
            <a:r>
              <a:rPr sz="2800" b="1" dirty="0">
                <a:latin typeface="Times New Roman"/>
                <a:cs typeface="Times New Roman"/>
              </a:rPr>
              <a:t>từng dòng và từng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dirty="0">
                <a:latin typeface="Times New Roman"/>
                <a:cs typeface="Times New Roman"/>
              </a:rPr>
              <a:t>ảnh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một.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 algn="just">
              <a:lnSpc>
                <a:spcPct val="100000"/>
              </a:lnSpc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dirty="0">
                <a:latin typeface="Times New Roman"/>
                <a:cs typeface="Times New Roman"/>
              </a:rPr>
              <a:t>So </a:t>
            </a:r>
            <a:r>
              <a:rPr sz="2800" b="1" spc="-5" dirty="0">
                <a:latin typeface="Times New Roman"/>
                <a:cs typeface="Times New Roman"/>
              </a:rPr>
              <a:t>sánh với </a:t>
            </a:r>
            <a:r>
              <a:rPr sz="2800" b="1" dirty="0">
                <a:latin typeface="Times New Roman"/>
                <a:cs typeface="Times New Roman"/>
              </a:rPr>
              <a:t>giá </a:t>
            </a:r>
            <a:r>
              <a:rPr sz="2800" b="1" spc="-5" dirty="0">
                <a:latin typeface="Times New Roman"/>
                <a:cs typeface="Times New Roman"/>
              </a:rPr>
              <a:t>trị </a:t>
            </a:r>
            <a:r>
              <a:rPr sz="2800" b="1" dirty="0">
                <a:latin typeface="Times New Roman"/>
                <a:cs typeface="Times New Roman"/>
              </a:rPr>
              <a:t>xám </a:t>
            </a:r>
            <a:r>
              <a:rPr sz="2800" b="1" spc="-5" dirty="0">
                <a:latin typeface="Times New Roman"/>
                <a:cs typeface="Times New Roman"/>
              </a:rPr>
              <a:t>trung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bình.</a:t>
            </a:r>
            <a:endParaRPr sz="2800">
              <a:latin typeface="Times New Roman"/>
              <a:cs typeface="Times New Roman"/>
            </a:endParaRPr>
          </a:p>
          <a:p>
            <a:pPr marL="1155700" marR="6985" lvl="2" indent="-228600" algn="just">
              <a:lnSpc>
                <a:spcPts val="2690"/>
              </a:lnSpc>
              <a:spcBef>
                <a:spcPts val="650"/>
              </a:spcBef>
              <a:buSzPct val="96428"/>
              <a:buFont typeface="Wingdings"/>
              <a:buChar char=""/>
              <a:tabLst>
                <a:tab pos="121031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Nếu </a:t>
            </a:r>
            <a:r>
              <a:rPr sz="2800" b="1" i="1" dirty="0">
                <a:latin typeface="Times New Roman"/>
                <a:cs typeface="Times New Roman"/>
              </a:rPr>
              <a:t>giá </a:t>
            </a:r>
            <a:r>
              <a:rPr sz="2800" b="1" i="1" spc="-5" dirty="0">
                <a:latin typeface="Times New Roman"/>
                <a:cs typeface="Times New Roman"/>
              </a:rPr>
              <a:t>trị </a:t>
            </a:r>
            <a:r>
              <a:rPr sz="2800" b="1" i="1" dirty="0">
                <a:latin typeface="Times New Roman"/>
                <a:cs typeface="Times New Roman"/>
              </a:rPr>
              <a:t>xám </a:t>
            </a:r>
            <a:r>
              <a:rPr sz="2800" b="1" i="1" spc="-5" dirty="0">
                <a:latin typeface="Times New Roman"/>
                <a:cs typeface="Times New Roman"/>
              </a:rPr>
              <a:t>lớn </a:t>
            </a:r>
            <a:r>
              <a:rPr sz="2800" b="1" i="1" spc="-10" dirty="0">
                <a:latin typeface="Times New Roman"/>
                <a:cs typeface="Times New Roman"/>
              </a:rPr>
              <a:t>hơn </a:t>
            </a:r>
            <a:r>
              <a:rPr sz="2800" b="1" i="1" spc="-5" dirty="0">
                <a:latin typeface="Times New Roman"/>
                <a:cs typeface="Times New Roman"/>
              </a:rPr>
              <a:t>thì </a:t>
            </a:r>
            <a:r>
              <a:rPr sz="2800" b="1" i="1" dirty="0">
                <a:latin typeface="Times New Roman"/>
                <a:cs typeface="Times New Roman"/>
              </a:rPr>
              <a:t>thay bằng </a:t>
            </a:r>
            <a:r>
              <a:rPr sz="2800" b="1" i="1" spc="-5" dirty="0">
                <a:latin typeface="Times New Roman"/>
                <a:cs typeface="Times New Roman"/>
              </a:rPr>
              <a:t>điểm </a:t>
            </a:r>
            <a:r>
              <a:rPr sz="2800" b="1" i="1" dirty="0">
                <a:latin typeface="Times New Roman"/>
                <a:cs typeface="Times New Roman"/>
              </a:rPr>
              <a:t>ảnh  trắng.</a:t>
            </a:r>
            <a:endParaRPr sz="2800">
              <a:latin typeface="Times New Roman"/>
              <a:cs typeface="Times New Roman"/>
            </a:endParaRPr>
          </a:p>
          <a:p>
            <a:pPr marL="1155700" marR="8255" lvl="2" indent="-228600" algn="just">
              <a:lnSpc>
                <a:spcPts val="269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121031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Nếu </a:t>
            </a:r>
            <a:r>
              <a:rPr sz="2800" b="1" i="1" dirty="0">
                <a:latin typeface="Times New Roman"/>
                <a:cs typeface="Times New Roman"/>
              </a:rPr>
              <a:t>giá </a:t>
            </a:r>
            <a:r>
              <a:rPr sz="2800" b="1" i="1" spc="-5" dirty="0">
                <a:latin typeface="Times New Roman"/>
                <a:cs typeface="Times New Roman"/>
              </a:rPr>
              <a:t>trị </a:t>
            </a:r>
            <a:r>
              <a:rPr sz="2800" b="1" i="1" dirty="0">
                <a:latin typeface="Times New Roman"/>
                <a:cs typeface="Times New Roman"/>
              </a:rPr>
              <a:t>xám </a:t>
            </a:r>
            <a:r>
              <a:rPr sz="2800" b="1" i="1" spc="-10" dirty="0">
                <a:latin typeface="Times New Roman"/>
                <a:cs typeface="Times New Roman"/>
              </a:rPr>
              <a:t>nhỏ hơn </a:t>
            </a:r>
            <a:r>
              <a:rPr sz="2800" b="1" i="1" spc="-5" dirty="0">
                <a:latin typeface="Times New Roman"/>
                <a:cs typeface="Times New Roman"/>
              </a:rPr>
              <a:t>thì </a:t>
            </a:r>
            <a:r>
              <a:rPr sz="2800" b="1" i="1" dirty="0">
                <a:latin typeface="Times New Roman"/>
                <a:cs typeface="Times New Roman"/>
              </a:rPr>
              <a:t>thay </a:t>
            </a:r>
            <a:r>
              <a:rPr sz="2800" b="1" i="1" spc="-5" dirty="0">
                <a:latin typeface="Times New Roman"/>
                <a:cs typeface="Times New Roman"/>
              </a:rPr>
              <a:t>bằng điểm ảnh  đen.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80000"/>
              </a:lnSpc>
              <a:spcBef>
                <a:spcPts val="690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Vì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spc="-5" dirty="0">
                <a:latin typeface="Times New Roman"/>
                <a:cs typeface="Times New Roman"/>
              </a:rPr>
              <a:t>ảnh </a:t>
            </a:r>
            <a:r>
              <a:rPr sz="2800" b="1" dirty="0">
                <a:latin typeface="Times New Roman"/>
                <a:cs typeface="Times New Roman"/>
              </a:rPr>
              <a:t>hoặc </a:t>
            </a:r>
            <a:r>
              <a:rPr sz="2800" b="1" spc="-10" dirty="0">
                <a:latin typeface="Times New Roman"/>
                <a:cs typeface="Times New Roman"/>
              </a:rPr>
              <a:t>đen </a:t>
            </a:r>
            <a:r>
              <a:rPr sz="2800" b="1" dirty="0">
                <a:latin typeface="Times New Roman"/>
                <a:cs typeface="Times New Roman"/>
              </a:rPr>
              <a:t>hoặc </a:t>
            </a:r>
            <a:r>
              <a:rPr sz="2800" b="1" spc="-5" dirty="0">
                <a:latin typeface="Times New Roman"/>
                <a:cs typeface="Times New Roman"/>
              </a:rPr>
              <a:t>trắng nên </a:t>
            </a:r>
            <a:r>
              <a:rPr sz="2800" b="1" dirty="0">
                <a:latin typeface="Times New Roman"/>
                <a:cs typeface="Times New Roman"/>
              </a:rPr>
              <a:t>giá </a:t>
            </a:r>
            <a:r>
              <a:rPr sz="2800" b="1" spc="-5" dirty="0">
                <a:latin typeface="Times New Roman"/>
                <a:cs typeface="Times New Roman"/>
              </a:rPr>
              <a:t>trị </a:t>
            </a:r>
            <a:r>
              <a:rPr sz="2800" b="1" dirty="0">
                <a:latin typeface="Times New Roman"/>
                <a:cs typeface="Times New Roman"/>
              </a:rPr>
              <a:t>bị </a:t>
            </a:r>
            <a:r>
              <a:rPr sz="2800" b="1" spc="-5" dirty="0">
                <a:latin typeface="Times New Roman"/>
                <a:cs typeface="Times New Roman"/>
              </a:rPr>
              <a:t>làm  </a:t>
            </a:r>
            <a:r>
              <a:rPr sz="2800" b="1" dirty="0">
                <a:latin typeface="Times New Roman"/>
                <a:cs typeface="Times New Roman"/>
              </a:rPr>
              <a:t>tròn, phần </a:t>
            </a:r>
            <a:r>
              <a:rPr sz="2800" b="1" spc="-5" dirty="0">
                <a:latin typeface="Times New Roman"/>
                <a:cs typeface="Times New Roman"/>
              </a:rPr>
              <a:t>thừa </a:t>
            </a:r>
            <a:r>
              <a:rPr sz="2800" b="1" dirty="0">
                <a:latin typeface="Times New Roman"/>
                <a:cs typeface="Times New Roman"/>
              </a:rPr>
              <a:t>này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spc="-5" dirty="0">
                <a:latin typeface="Times New Roman"/>
                <a:cs typeface="Times New Roman"/>
              </a:rPr>
              <a:t>chuyển </a:t>
            </a:r>
            <a:r>
              <a:rPr sz="2800" b="1" dirty="0">
                <a:latin typeface="Times New Roman"/>
                <a:cs typeface="Times New Roman"/>
              </a:rPr>
              <a:t>sang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spc="-5" dirty="0">
                <a:latin typeface="Times New Roman"/>
                <a:cs typeface="Times New Roman"/>
              </a:rPr>
              <a:t>tiếp  theo.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 algn="just">
              <a:lnSpc>
                <a:spcPct val="100000"/>
              </a:lnSpc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Quá trình tiếp tục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spc="-5" dirty="0">
                <a:latin typeface="Times New Roman"/>
                <a:cs typeface="Times New Roman"/>
              </a:rPr>
              <a:t>lập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lại.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57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838200"/>
            <a:ext cx="8686800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58</a:t>
            </a:fld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0" y="1066800"/>
            <a:ext cx="9144000" cy="5791200"/>
            <a:chOff x="0" y="1066800"/>
            <a:chExt cx="9144000" cy="5791200"/>
          </a:xfrm>
        </p:grpSpPr>
        <p:sp>
          <p:nvSpPr>
            <p:cNvPr id="10" name="object 10"/>
            <p:cNvSpPr/>
            <p:nvPr/>
          </p:nvSpPr>
          <p:spPr>
            <a:xfrm>
              <a:off x="0" y="6224015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585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1000" y="1066800"/>
              <a:ext cx="8458200" cy="5410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76322" y="6298341"/>
            <a:ext cx="446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30"/>
              </a:lnSpc>
            </a:pP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 TRẦN THÚY</a:t>
            </a:r>
            <a:r>
              <a:rPr sz="1600" b="1" spc="-1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 </a:t>
            </a:r>
            <a:r>
              <a:rPr sz="1600" b="1" spc="-10" dirty="0">
                <a:latin typeface="Times New Roman"/>
                <a:cs typeface="Times New Roman"/>
              </a:rPr>
              <a:t>ĐIỆN </a:t>
            </a:r>
            <a:r>
              <a:rPr sz="1600" b="1" spc="-5" dirty="0">
                <a:latin typeface="Times New Roman"/>
                <a:cs typeface="Times New Roman"/>
              </a:rPr>
              <a:t>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290" dirty="0">
                <a:latin typeface="Times New Roman"/>
                <a:cs typeface="Times New Roman"/>
              </a:rPr>
              <a:t>KTD</a:t>
            </a:r>
            <a:r>
              <a:rPr sz="3000" b="1" spc="-434" baseline="-13888" dirty="0">
                <a:latin typeface="Times New Roman"/>
                <a:cs typeface="Times New Roman"/>
              </a:rPr>
              <a:t>59</a:t>
            </a:r>
            <a:r>
              <a:rPr sz="1600" b="1" spc="-290" dirty="0">
                <a:latin typeface="Times New Roman"/>
                <a:cs typeface="Times New Roman"/>
              </a:rPr>
              <a:t>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6246" y="3178505"/>
            <a:ext cx="712850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8000"/>
                </a:solidFill>
                <a:latin typeface="Times New Roman"/>
                <a:cs typeface="Times New Roman"/>
              </a:rPr>
              <a:t>Chương 1. </a:t>
            </a:r>
            <a:r>
              <a:rPr sz="3600" spc="-5" dirty="0">
                <a:solidFill>
                  <a:srgbClr val="008000"/>
                </a:solidFill>
                <a:latin typeface="Times New Roman"/>
                <a:cs typeface="Times New Roman"/>
              </a:rPr>
              <a:t>NHẬP MÔN XỬ </a:t>
            </a:r>
            <a:r>
              <a:rPr sz="3600" dirty="0">
                <a:solidFill>
                  <a:srgbClr val="008000"/>
                </a:solidFill>
                <a:latin typeface="Times New Roman"/>
                <a:cs typeface="Times New Roman"/>
              </a:rPr>
              <a:t>LÝ</a:t>
            </a:r>
            <a:r>
              <a:rPr sz="3600" spc="-9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008000"/>
                </a:solidFill>
                <a:latin typeface="Times New Roman"/>
                <a:cs typeface="Times New Roman"/>
              </a:rPr>
              <a:t>ẢNH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761208"/>
            <a:ext cx="8303259" cy="334200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Khuếch tán lỗi 2</a:t>
            </a:r>
            <a:r>
              <a:rPr sz="3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chiều</a:t>
            </a:r>
            <a:endParaRPr sz="32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470534" algn="l"/>
                <a:tab pos="2078989" algn="l"/>
                <a:tab pos="2896235" algn="l"/>
                <a:tab pos="3578860" algn="l"/>
                <a:tab pos="4509135" algn="l"/>
                <a:tab pos="5687695" algn="l"/>
                <a:tab pos="7200900" algn="l"/>
                <a:tab pos="7860665" algn="l"/>
              </a:tabLst>
            </a:pPr>
            <a:r>
              <a:rPr sz="3200" b="1" dirty="0">
                <a:latin typeface="Times New Roman"/>
                <a:cs typeface="Times New Roman"/>
              </a:rPr>
              <a:t>Kh</a:t>
            </a:r>
            <a:r>
              <a:rPr sz="3200" b="1" spc="-15" dirty="0">
                <a:latin typeface="Times New Roman"/>
                <a:cs typeface="Times New Roman"/>
              </a:rPr>
              <a:t>u</a:t>
            </a:r>
            <a:r>
              <a:rPr sz="3200" b="1" dirty="0">
                <a:latin typeface="Times New Roman"/>
                <a:cs typeface="Times New Roman"/>
              </a:rPr>
              <a:t>ếch	tán	lỗi	</a:t>
            </a:r>
            <a:r>
              <a:rPr sz="3200" b="1" spc="5" dirty="0">
                <a:latin typeface="Times New Roman"/>
                <a:cs typeface="Times New Roman"/>
              </a:rPr>
              <a:t>m</a:t>
            </a:r>
            <a:r>
              <a:rPr sz="3200" b="1" spc="-15" dirty="0">
                <a:latin typeface="Times New Roman"/>
                <a:cs typeface="Times New Roman"/>
              </a:rPr>
              <a:t>ộ</a:t>
            </a:r>
            <a:r>
              <a:rPr sz="3200" b="1" dirty="0">
                <a:latin typeface="Times New Roman"/>
                <a:cs typeface="Times New Roman"/>
              </a:rPr>
              <a:t>t	c</a:t>
            </a:r>
            <a:r>
              <a:rPr sz="3200" b="1" spc="-15" dirty="0">
                <a:latin typeface="Times New Roman"/>
                <a:cs typeface="Times New Roman"/>
              </a:rPr>
              <a:t>h</a:t>
            </a:r>
            <a:r>
              <a:rPr sz="3200" b="1" dirty="0">
                <a:latin typeface="Times New Roman"/>
                <a:cs typeface="Times New Roman"/>
              </a:rPr>
              <a:t>iều	t</a:t>
            </a:r>
            <a:r>
              <a:rPr sz="3200" b="1" spc="-20" dirty="0">
                <a:latin typeface="Times New Roman"/>
                <a:cs typeface="Times New Roman"/>
              </a:rPr>
              <a:t>h</a:t>
            </a:r>
            <a:r>
              <a:rPr sz="3200" b="1" spc="-5" dirty="0">
                <a:latin typeface="Times New Roman"/>
                <a:cs typeface="Times New Roman"/>
              </a:rPr>
              <a:t>ườ</a:t>
            </a:r>
            <a:r>
              <a:rPr sz="3200" b="1" spc="-1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g	</a:t>
            </a:r>
            <a:r>
              <a:rPr sz="3200" b="1" spc="-5" dirty="0">
                <a:latin typeface="Times New Roman"/>
                <a:cs typeface="Times New Roman"/>
              </a:rPr>
              <a:t>đ</a:t>
            </a:r>
            <a:r>
              <a:rPr sz="3200" b="1" dirty="0">
                <a:latin typeface="Times New Roman"/>
                <a:cs typeface="Times New Roman"/>
              </a:rPr>
              <a:t>ể	l</a:t>
            </a:r>
            <a:r>
              <a:rPr sz="3200" b="1" spc="-10" dirty="0">
                <a:latin typeface="Times New Roman"/>
                <a:cs typeface="Times New Roman"/>
              </a:rPr>
              <a:t>ạ</a:t>
            </a:r>
            <a:r>
              <a:rPr sz="3200" b="1" dirty="0">
                <a:latin typeface="Times New Roman"/>
                <a:cs typeface="Times New Roman"/>
              </a:rPr>
              <a:t>i  </a:t>
            </a:r>
            <a:r>
              <a:rPr sz="3200" b="1" spc="-5" dirty="0">
                <a:latin typeface="Times New Roman"/>
                <a:cs typeface="Times New Roman"/>
              </a:rPr>
              <a:t>những đường </a:t>
            </a:r>
            <a:r>
              <a:rPr sz="3200" b="1" dirty="0">
                <a:latin typeface="Times New Roman"/>
                <a:cs typeface="Times New Roman"/>
              </a:rPr>
              <a:t>thẳng </a:t>
            </a:r>
            <a:r>
              <a:rPr sz="3200" b="1" spc="-5" dirty="0">
                <a:latin typeface="Times New Roman"/>
                <a:cs typeface="Times New Roman"/>
              </a:rPr>
              <a:t>dọc không </a:t>
            </a:r>
            <a:r>
              <a:rPr sz="3200" b="1" dirty="0">
                <a:latin typeface="Times New Roman"/>
                <a:cs typeface="Times New Roman"/>
              </a:rPr>
              <a:t>mong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muốn.</a:t>
            </a:r>
            <a:endParaRPr sz="3200">
              <a:latin typeface="Times New Roman"/>
              <a:cs typeface="Times New Roman"/>
            </a:endParaRPr>
          </a:p>
          <a:p>
            <a:pPr marL="469900" marR="6350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70534" algn="l"/>
                <a:tab pos="1991995" algn="l"/>
                <a:tab pos="2725420" algn="l"/>
                <a:tab pos="3321685" algn="l"/>
                <a:tab pos="4030345" algn="l"/>
                <a:tab pos="5123180" algn="l"/>
                <a:tab pos="6059170" algn="l"/>
                <a:tab pos="7083425" algn="l"/>
                <a:tab pos="7679690" algn="l"/>
              </a:tabLst>
            </a:pPr>
            <a:r>
              <a:rPr sz="3200" b="1" dirty="0">
                <a:latin typeface="Times New Roman"/>
                <a:cs typeface="Times New Roman"/>
              </a:rPr>
              <a:t>Khuếch	t</a:t>
            </a:r>
            <a:r>
              <a:rPr sz="3200" b="1" spc="5" dirty="0">
                <a:latin typeface="Times New Roman"/>
                <a:cs typeface="Times New Roman"/>
              </a:rPr>
              <a:t>á</a:t>
            </a:r>
            <a:r>
              <a:rPr sz="3200" b="1" dirty="0">
                <a:latin typeface="Times New Roman"/>
                <a:cs typeface="Times New Roman"/>
              </a:rPr>
              <a:t>n	</a:t>
            </a:r>
            <a:r>
              <a:rPr sz="3200" b="1" spc="-20" dirty="0">
                <a:latin typeface="Times New Roman"/>
                <a:cs typeface="Times New Roman"/>
              </a:rPr>
              <a:t>l</a:t>
            </a:r>
            <a:r>
              <a:rPr sz="3200" b="1" dirty="0">
                <a:latin typeface="Times New Roman"/>
                <a:cs typeface="Times New Roman"/>
              </a:rPr>
              <a:t>ỗi	</a:t>
            </a:r>
            <a:r>
              <a:rPr sz="3200" b="1" spc="-20" dirty="0">
                <a:latin typeface="Times New Roman"/>
                <a:cs typeface="Times New Roman"/>
              </a:rPr>
              <a:t>h</a:t>
            </a:r>
            <a:r>
              <a:rPr sz="3200" b="1" dirty="0">
                <a:latin typeface="Times New Roman"/>
                <a:cs typeface="Times New Roman"/>
              </a:rPr>
              <a:t>ai	chiều	giúp	g</a:t>
            </a:r>
            <a:r>
              <a:rPr sz="3200" b="1" spc="-20" dirty="0">
                <a:latin typeface="Times New Roman"/>
                <a:cs typeface="Times New Roman"/>
              </a:rPr>
              <a:t>i</a:t>
            </a:r>
            <a:r>
              <a:rPr sz="3200" b="1" dirty="0">
                <a:latin typeface="Times New Roman"/>
                <a:cs typeface="Times New Roman"/>
              </a:rPr>
              <a:t>ảm	lỗi	</a:t>
            </a:r>
            <a:r>
              <a:rPr sz="3200" b="1" spc="-20" dirty="0">
                <a:latin typeface="Times New Roman"/>
                <a:cs typeface="Times New Roman"/>
              </a:rPr>
              <a:t>đ</a:t>
            </a:r>
            <a:r>
              <a:rPr sz="3200" b="1" dirty="0">
                <a:latin typeface="Times New Roman"/>
                <a:cs typeface="Times New Roman"/>
              </a:rPr>
              <a:t>ặc  trưng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này.</a:t>
            </a:r>
            <a:endParaRPr sz="32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70534" algn="l"/>
                <a:tab pos="1555115" algn="l"/>
                <a:tab pos="2207260" algn="l"/>
                <a:tab pos="2730500" algn="l"/>
                <a:tab pos="3789679" algn="l"/>
                <a:tab pos="5236210" algn="l"/>
                <a:tab pos="5982970" algn="l"/>
                <a:tab pos="6842759" algn="l"/>
                <a:tab pos="7903845" algn="l"/>
              </a:tabLst>
            </a:pPr>
            <a:r>
              <a:rPr sz="3200" b="1" dirty="0">
                <a:latin typeface="Times New Roman"/>
                <a:cs typeface="Times New Roman"/>
              </a:rPr>
              <a:t>Phần	</a:t>
            </a:r>
            <a:r>
              <a:rPr sz="3200" b="1" spc="-10" dirty="0">
                <a:latin typeface="Times New Roman"/>
                <a:cs typeface="Times New Roman"/>
              </a:rPr>
              <a:t>d</a:t>
            </a:r>
            <a:r>
              <a:rPr sz="3200" b="1" dirty="0">
                <a:latin typeface="Times New Roman"/>
                <a:cs typeface="Times New Roman"/>
              </a:rPr>
              <a:t>ư	sẽ	</a:t>
            </a:r>
            <a:r>
              <a:rPr sz="3200" b="1" spc="-5" dirty="0">
                <a:latin typeface="Times New Roman"/>
                <a:cs typeface="Times New Roman"/>
              </a:rPr>
              <a:t>đượ</a:t>
            </a:r>
            <a:r>
              <a:rPr sz="3200" b="1" dirty="0">
                <a:latin typeface="Times New Roman"/>
                <a:cs typeface="Times New Roman"/>
              </a:rPr>
              <a:t>c	</a:t>
            </a:r>
            <a:r>
              <a:rPr sz="3200" b="1" spc="-5" dirty="0">
                <a:latin typeface="Times New Roman"/>
                <a:cs typeface="Times New Roman"/>
              </a:rPr>
              <a:t>khuếc</a:t>
            </a:r>
            <a:r>
              <a:rPr sz="3200" b="1" dirty="0">
                <a:latin typeface="Times New Roman"/>
                <a:cs typeface="Times New Roman"/>
              </a:rPr>
              <a:t>h	tán	</a:t>
            </a:r>
            <a:r>
              <a:rPr sz="3200" b="1" spc="-20" dirty="0">
                <a:latin typeface="Times New Roman"/>
                <a:cs typeface="Times New Roman"/>
              </a:rPr>
              <a:t>m</a:t>
            </a:r>
            <a:r>
              <a:rPr sz="3200" b="1" dirty="0">
                <a:latin typeface="Times New Roman"/>
                <a:cs typeface="Times New Roman"/>
              </a:rPr>
              <a:t>ột	</a:t>
            </a:r>
            <a:r>
              <a:rPr sz="3200" b="1" spc="-5" dirty="0">
                <a:latin typeface="Times New Roman"/>
                <a:cs typeface="Times New Roman"/>
              </a:rPr>
              <a:t>p</a:t>
            </a:r>
            <a:r>
              <a:rPr sz="3200" b="1" spc="-25" dirty="0">
                <a:latin typeface="Times New Roman"/>
                <a:cs typeface="Times New Roman"/>
              </a:rPr>
              <a:t>h</a:t>
            </a:r>
            <a:r>
              <a:rPr sz="3200" b="1" dirty="0">
                <a:latin typeface="Times New Roman"/>
                <a:cs typeface="Times New Roman"/>
              </a:rPr>
              <a:t>ần	</a:t>
            </a:r>
            <a:r>
              <a:rPr sz="3200" b="1" spc="5" dirty="0">
                <a:latin typeface="Times New Roman"/>
                <a:cs typeface="Times New Roman"/>
              </a:rPr>
              <a:t>cả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244" y="4077080"/>
            <a:ext cx="29559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Times New Roman"/>
                <a:cs typeface="Times New Roman"/>
              </a:rPr>
              <a:t>xuống dòng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dưới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73477" y="5015902"/>
            <a:ext cx="245745" cy="0"/>
          </a:xfrm>
          <a:custGeom>
            <a:avLst/>
            <a:gdLst/>
            <a:ahLst/>
            <a:cxnLst/>
            <a:rect l="l" t="t" r="r" b="b"/>
            <a:pathLst>
              <a:path w="245745">
                <a:moveTo>
                  <a:pt x="0" y="0"/>
                </a:moveTo>
                <a:lnTo>
                  <a:pt x="245209" y="0"/>
                </a:lnTo>
              </a:path>
            </a:pathLst>
          </a:custGeom>
          <a:ln w="168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82878" y="5106884"/>
            <a:ext cx="1141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1550" algn="l"/>
              </a:tabLst>
            </a:pPr>
            <a:r>
              <a:rPr sz="3200" spc="5" dirty="0">
                <a:latin typeface="Symbol"/>
                <a:cs typeface="Symbol"/>
              </a:rPr>
              <a:t></a:t>
            </a:r>
            <a:r>
              <a:rPr sz="3200" spc="5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Symbol"/>
                <a:cs typeface="Symbol"/>
              </a:rPr>
              <a:t>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7000382" y="4818359"/>
            <a:ext cx="449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spc="75" baseline="-26041" dirty="0">
                <a:latin typeface="Times New Roman"/>
                <a:cs typeface="Times New Roman"/>
              </a:rPr>
              <a:t>1</a:t>
            </a:r>
            <a:r>
              <a:rPr sz="3200" spc="50" dirty="0">
                <a:latin typeface="Symbol"/>
                <a:cs typeface="Symbol"/>
              </a:rPr>
              <a:t>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32250" y="4399654"/>
            <a:ext cx="3924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5" dirty="0">
                <a:latin typeface="Times New Roman"/>
                <a:cs typeface="Times New Roman"/>
              </a:rPr>
              <a:t>2</a:t>
            </a:r>
            <a:r>
              <a:rPr sz="4800" spc="7" baseline="-4340" dirty="0">
                <a:latin typeface="Symbol"/>
                <a:cs typeface="Symbol"/>
              </a:rPr>
              <a:t></a:t>
            </a:r>
            <a:endParaRPr sz="4800" baseline="-434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2894" y="5015262"/>
            <a:ext cx="7346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10" dirty="0">
                <a:latin typeface="Times New Roman"/>
                <a:cs typeface="Times New Roman"/>
              </a:rPr>
              <a:t>4</a:t>
            </a:r>
            <a:r>
              <a:rPr sz="3200" spc="-165" dirty="0">
                <a:latin typeface="Times New Roman"/>
                <a:cs typeface="Times New Roman"/>
              </a:rPr>
              <a:t> </a:t>
            </a:r>
            <a:r>
              <a:rPr sz="4800" spc="22" baseline="26909" dirty="0">
                <a:latin typeface="Symbol"/>
                <a:cs typeface="Symbol"/>
              </a:rPr>
              <a:t></a:t>
            </a:r>
            <a:r>
              <a:rPr sz="3200" spc="15" dirty="0"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56418" y="4441425"/>
            <a:ext cx="7473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10" dirty="0">
                <a:latin typeface="Times New Roman"/>
                <a:cs typeface="Times New Roman"/>
              </a:rPr>
              <a:t>1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4800" spc="60" baseline="1736" dirty="0">
                <a:latin typeface="Symbol"/>
                <a:cs typeface="Symbol"/>
              </a:rPr>
              <a:t></a:t>
            </a:r>
            <a:r>
              <a:rPr sz="4800" spc="60" baseline="6076" dirty="0">
                <a:latin typeface="Times New Roman"/>
                <a:cs typeface="Times New Roman"/>
              </a:rPr>
              <a:t>#</a:t>
            </a:r>
            <a:endParaRPr sz="4800" baseline="607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13628" y="5725769"/>
            <a:ext cx="31222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# </a:t>
            </a:r>
            <a:r>
              <a:rPr sz="2000" spc="-5" dirty="0">
                <a:latin typeface="Times New Roman"/>
                <a:cs typeface="Times New Roman"/>
              </a:rPr>
              <a:t>là </a:t>
            </a:r>
            <a:r>
              <a:rPr sz="2000" dirty="0">
                <a:latin typeface="Times New Roman"/>
                <a:cs typeface="Times New Roman"/>
              </a:rPr>
              <a:t>điểm ảnh đang được xử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lý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85343" y="100076"/>
            <a:ext cx="7796530" cy="165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524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600" b="1" dirty="0">
                <a:latin typeface="Times New Roman"/>
                <a:cs typeface="Times New Roman"/>
              </a:rPr>
              <a:t>Ma trận </a:t>
            </a:r>
            <a:r>
              <a:rPr sz="2600" b="1" spc="-5" dirty="0">
                <a:latin typeface="Times New Roman"/>
                <a:cs typeface="Times New Roman"/>
              </a:rPr>
              <a:t>khuếch </a:t>
            </a:r>
            <a:r>
              <a:rPr sz="2600" b="1" dirty="0">
                <a:latin typeface="Times New Roman"/>
                <a:cs typeface="Times New Roman"/>
              </a:rPr>
              <a:t>tán </a:t>
            </a:r>
            <a:r>
              <a:rPr sz="2600" b="1" spc="-5" dirty="0">
                <a:latin typeface="Times New Roman"/>
                <a:cs typeface="Times New Roman"/>
              </a:rPr>
              <a:t>có </a:t>
            </a:r>
            <a:r>
              <a:rPr sz="2600" b="1" dirty="0">
                <a:latin typeface="Times New Roman"/>
                <a:cs typeface="Times New Roman"/>
              </a:rPr>
              <a:t>thể </a:t>
            </a:r>
            <a:r>
              <a:rPr sz="2600" b="1" spc="-5" dirty="0">
                <a:latin typeface="Times New Roman"/>
                <a:cs typeface="Times New Roman"/>
              </a:rPr>
              <a:t>được </a:t>
            </a:r>
            <a:r>
              <a:rPr sz="2600" b="1" dirty="0">
                <a:latin typeface="Times New Roman"/>
                <a:cs typeface="Times New Roman"/>
              </a:rPr>
              <a:t>tinh chỉnh </a:t>
            </a:r>
            <a:r>
              <a:rPr sz="2600" b="1" spc="-5" dirty="0">
                <a:latin typeface="Times New Roman"/>
                <a:cs typeface="Times New Roman"/>
              </a:rPr>
              <a:t>hơn</a:t>
            </a:r>
            <a:r>
              <a:rPr sz="2600" b="1" spc="-4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nữa:</a:t>
            </a:r>
            <a:endParaRPr sz="26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625"/>
              </a:spcBef>
            </a:pPr>
            <a:r>
              <a:rPr sz="2600" dirty="0">
                <a:latin typeface="Times New Roman"/>
                <a:cs typeface="Times New Roman"/>
              </a:rPr>
              <a:t>– </a:t>
            </a:r>
            <a:r>
              <a:rPr sz="2600" b="1" dirty="0">
                <a:latin typeface="Times New Roman"/>
                <a:cs typeface="Times New Roman"/>
              </a:rPr>
              <a:t>Ma trận của Floyd và</a:t>
            </a:r>
            <a:r>
              <a:rPr sz="2600" b="1" spc="-4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Steinberg: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17644" y="2754227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>
                <a:moveTo>
                  <a:pt x="0" y="0"/>
                </a:moveTo>
                <a:lnTo>
                  <a:pt x="360734" y="0"/>
                </a:lnTo>
              </a:path>
            </a:pathLst>
          </a:custGeom>
          <a:ln w="15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33188" y="2834065"/>
            <a:ext cx="1565275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10970" algn="l"/>
              </a:tabLst>
            </a:pPr>
            <a:r>
              <a:rPr sz="2850" spc="15" dirty="0">
                <a:latin typeface="Symbol"/>
                <a:cs typeface="Symbol"/>
              </a:rPr>
              <a:t></a:t>
            </a:r>
            <a:r>
              <a:rPr sz="2850" spc="15" dirty="0">
                <a:latin typeface="Times New Roman"/>
                <a:cs typeface="Times New Roman"/>
              </a:rPr>
              <a:t>	</a:t>
            </a:r>
            <a:r>
              <a:rPr sz="2850" spc="15" dirty="0">
                <a:latin typeface="Symbol"/>
                <a:cs typeface="Symbol"/>
              </a:rPr>
              <a:t>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4164" y="2576551"/>
            <a:ext cx="409575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275" spc="75" baseline="-26315" dirty="0">
                <a:latin typeface="Times New Roman"/>
                <a:cs typeface="Times New Roman"/>
              </a:rPr>
              <a:t>1</a:t>
            </a:r>
            <a:r>
              <a:rPr sz="2850" spc="50" dirty="0">
                <a:latin typeface="Symbol"/>
                <a:cs typeface="Symbol"/>
              </a:rPr>
              <a:t>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21292" y="2094674"/>
            <a:ext cx="877569" cy="1113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>
              <a:lnSpc>
                <a:spcPct val="125200"/>
              </a:lnSpc>
              <a:spcBef>
                <a:spcPts val="95"/>
              </a:spcBef>
              <a:tabLst>
                <a:tab pos="530860" algn="l"/>
              </a:tabLst>
            </a:pPr>
            <a:r>
              <a:rPr sz="2850" spc="20" dirty="0">
                <a:latin typeface="Times New Roman"/>
                <a:cs typeface="Times New Roman"/>
              </a:rPr>
              <a:t>#	</a:t>
            </a:r>
            <a:r>
              <a:rPr sz="2850" spc="85" dirty="0">
                <a:latin typeface="Times New Roman"/>
                <a:cs typeface="Times New Roman"/>
              </a:rPr>
              <a:t>7</a:t>
            </a:r>
            <a:r>
              <a:rPr sz="4275" spc="22" baseline="-3898" dirty="0">
                <a:latin typeface="Symbol"/>
                <a:cs typeface="Symbol"/>
              </a:rPr>
              <a:t></a:t>
            </a:r>
            <a:r>
              <a:rPr sz="4275" spc="15" baseline="-3898" dirty="0">
                <a:latin typeface="Times New Roman"/>
                <a:cs typeface="Times New Roman"/>
              </a:rPr>
              <a:t> </a:t>
            </a:r>
            <a:r>
              <a:rPr sz="2850" spc="20" dirty="0">
                <a:latin typeface="Times New Roman"/>
                <a:cs typeface="Times New Roman"/>
              </a:rPr>
              <a:t>5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64301" y="2752292"/>
            <a:ext cx="862330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850" spc="10" dirty="0">
                <a:latin typeface="Times New Roman"/>
                <a:cs typeface="Times New Roman"/>
              </a:rPr>
              <a:t>16</a:t>
            </a:r>
            <a:r>
              <a:rPr sz="2850" spc="-165" dirty="0">
                <a:latin typeface="Times New Roman"/>
                <a:cs typeface="Times New Roman"/>
              </a:rPr>
              <a:t> </a:t>
            </a:r>
            <a:r>
              <a:rPr sz="4275" spc="127" baseline="27290" dirty="0">
                <a:latin typeface="Symbol"/>
                <a:cs typeface="Symbol"/>
              </a:rPr>
              <a:t></a:t>
            </a:r>
            <a:r>
              <a:rPr sz="2850" spc="85" dirty="0">
                <a:latin typeface="Times New Roman"/>
                <a:cs typeface="Times New Roman"/>
              </a:rPr>
              <a:t>3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69550" y="2240129"/>
            <a:ext cx="763905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75920" algn="l"/>
              </a:tabLst>
            </a:pPr>
            <a:r>
              <a:rPr sz="2850" spc="20" dirty="0">
                <a:latin typeface="Times New Roman"/>
                <a:cs typeface="Times New Roman"/>
              </a:rPr>
              <a:t>1	</a:t>
            </a:r>
            <a:r>
              <a:rPr sz="4275" spc="60" baseline="1949" dirty="0">
                <a:latin typeface="Symbol"/>
                <a:cs typeface="Symbol"/>
              </a:rPr>
              <a:t></a:t>
            </a:r>
            <a:r>
              <a:rPr sz="4275" spc="60" baseline="5847" dirty="0">
                <a:latin typeface="Symbol"/>
                <a:cs typeface="Symbol"/>
              </a:rPr>
              <a:t></a:t>
            </a:r>
            <a:endParaRPr sz="4275" baseline="5847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51628" y="2475356"/>
            <a:ext cx="3917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- và # là những điểm ảnh đã và đang được xử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lý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5941" y="3450716"/>
            <a:ext cx="775080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–</a:t>
            </a:r>
            <a:r>
              <a:rPr sz="2800" b="1" spc="-5" dirty="0">
                <a:latin typeface="Times New Roman"/>
                <a:cs typeface="Times New Roman"/>
              </a:rPr>
              <a:t>Ma trận của J F Jarvis, C N Judice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W H</a:t>
            </a:r>
            <a:r>
              <a:rPr sz="2800" b="1" spc="-12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Ninke  </a:t>
            </a:r>
            <a:r>
              <a:rPr sz="2800" b="1" spc="-5" dirty="0">
                <a:latin typeface="Times New Roman"/>
                <a:cs typeface="Times New Roman"/>
              </a:rPr>
              <a:t>từ </a:t>
            </a:r>
            <a:r>
              <a:rPr sz="2800" b="1" spc="-10" dirty="0">
                <a:latin typeface="Times New Roman"/>
                <a:cs typeface="Times New Roman"/>
              </a:rPr>
              <a:t>Bell</a:t>
            </a:r>
            <a:r>
              <a:rPr sz="2800" b="1" spc="-5" dirty="0">
                <a:latin typeface="Times New Roman"/>
                <a:cs typeface="Times New Roman"/>
              </a:rPr>
              <a:t> Labs: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01117" y="5398318"/>
            <a:ext cx="316865" cy="0"/>
          </a:xfrm>
          <a:custGeom>
            <a:avLst/>
            <a:gdLst/>
            <a:ahLst/>
            <a:cxnLst/>
            <a:rect l="l" t="t" r="r" b="b"/>
            <a:pathLst>
              <a:path w="316864">
                <a:moveTo>
                  <a:pt x="0" y="0"/>
                </a:moveTo>
                <a:lnTo>
                  <a:pt x="316250" y="0"/>
                </a:lnTo>
              </a:path>
            </a:pathLst>
          </a:custGeom>
          <a:ln w="12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46335" y="5310352"/>
            <a:ext cx="335915" cy="6515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4785">
              <a:lnSpc>
                <a:spcPts val="2445"/>
              </a:lnSpc>
              <a:spcBef>
                <a:spcPts val="135"/>
              </a:spcBef>
            </a:pPr>
            <a:r>
              <a:rPr sz="2250" spc="20" dirty="0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  <a:p>
            <a:pPr marL="38100">
              <a:lnSpc>
                <a:spcPts val="2445"/>
              </a:lnSpc>
            </a:pPr>
            <a:r>
              <a:rPr sz="3375" spc="-405" baseline="-2469" dirty="0">
                <a:latin typeface="Times New Roman"/>
                <a:cs typeface="Times New Roman"/>
              </a:rPr>
              <a:t>1</a:t>
            </a:r>
            <a:r>
              <a:rPr sz="2250" spc="-270" dirty="0">
                <a:latin typeface="Symbol"/>
                <a:cs typeface="Symbol"/>
              </a:rPr>
              <a:t></a:t>
            </a:r>
            <a:r>
              <a:rPr sz="3375" spc="-405" baseline="-18518" dirty="0">
                <a:latin typeface="Symbol"/>
                <a:cs typeface="Symbol"/>
              </a:rPr>
              <a:t></a:t>
            </a:r>
            <a:endParaRPr sz="3375" baseline="-18518">
              <a:latin typeface="Symbol"/>
              <a:cs typeface="Symbo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20" name="object 20"/>
          <p:cNvSpPr txBox="1"/>
          <p:nvPr/>
        </p:nvSpPr>
        <p:spPr>
          <a:xfrm>
            <a:off x="2133637" y="5588306"/>
            <a:ext cx="344805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250" spc="-250" dirty="0">
                <a:latin typeface="Symbol"/>
                <a:cs typeface="Symbol"/>
              </a:rPr>
              <a:t></a:t>
            </a:r>
            <a:r>
              <a:rPr sz="3375" spc="-375" baseline="-18518" dirty="0">
                <a:latin typeface="Symbol"/>
                <a:cs typeface="Symbol"/>
              </a:rPr>
              <a:t></a:t>
            </a:r>
            <a:r>
              <a:rPr sz="3375" spc="-375" baseline="-2469" dirty="0">
                <a:latin typeface="Times New Roman"/>
                <a:cs typeface="Times New Roman"/>
              </a:rPr>
              <a:t>1</a:t>
            </a:r>
            <a:endParaRPr sz="3375" baseline="-2469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51031" y="5032409"/>
            <a:ext cx="33147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375" spc="7" baseline="-25925" dirty="0">
                <a:latin typeface="Times New Roman"/>
                <a:cs typeface="Times New Roman"/>
              </a:rPr>
              <a:t>3</a:t>
            </a:r>
            <a:r>
              <a:rPr sz="2250" spc="5" dirty="0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9037" y="4646264"/>
            <a:ext cx="2098040" cy="1330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26800"/>
              </a:lnSpc>
              <a:spcBef>
                <a:spcPts val="90"/>
              </a:spcBef>
              <a:tabLst>
                <a:tab pos="436880" algn="l"/>
                <a:tab pos="565785" algn="l"/>
                <a:tab pos="856615" algn="l"/>
                <a:tab pos="1001394" algn="l"/>
                <a:tab pos="1414145" algn="l"/>
                <a:tab pos="1827530" algn="l"/>
              </a:tabLst>
            </a:pPr>
            <a:r>
              <a:rPr sz="3375" spc="89" baseline="-3703" dirty="0">
                <a:latin typeface="Symbol"/>
                <a:cs typeface="Symbol"/>
              </a:rPr>
              <a:t></a:t>
            </a:r>
            <a:r>
              <a:rPr sz="2250" spc="30" dirty="0">
                <a:latin typeface="Symbol"/>
                <a:cs typeface="Symbol"/>
              </a:rPr>
              <a:t></a:t>
            </a:r>
            <a:r>
              <a:rPr sz="2250" dirty="0">
                <a:latin typeface="Times New Roman"/>
                <a:cs typeface="Times New Roman"/>
              </a:rPr>
              <a:t>		</a:t>
            </a:r>
            <a:r>
              <a:rPr sz="2250" spc="30" dirty="0">
                <a:latin typeface="Symbol"/>
                <a:cs typeface="Symbol"/>
              </a:rPr>
              <a:t></a:t>
            </a:r>
            <a:r>
              <a:rPr sz="2250" dirty="0">
                <a:latin typeface="Times New Roman"/>
                <a:cs typeface="Times New Roman"/>
              </a:rPr>
              <a:t>		</a:t>
            </a:r>
            <a:r>
              <a:rPr sz="2250" spc="25" dirty="0">
                <a:latin typeface="Times New Roman"/>
                <a:cs typeface="Times New Roman"/>
              </a:rPr>
              <a:t>#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25" dirty="0">
                <a:latin typeface="Times New Roman"/>
                <a:cs typeface="Times New Roman"/>
              </a:rPr>
              <a:t>7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10" dirty="0">
                <a:latin typeface="Times New Roman"/>
                <a:cs typeface="Times New Roman"/>
              </a:rPr>
              <a:t>5</a:t>
            </a:r>
            <a:r>
              <a:rPr sz="3375" spc="30" baseline="-3703" dirty="0">
                <a:latin typeface="Symbol"/>
                <a:cs typeface="Symbol"/>
              </a:rPr>
              <a:t></a:t>
            </a:r>
            <a:r>
              <a:rPr sz="3375" spc="15" baseline="-3703" dirty="0">
                <a:latin typeface="Times New Roman"/>
                <a:cs typeface="Times New Roman"/>
              </a:rPr>
              <a:t> </a:t>
            </a:r>
            <a:r>
              <a:rPr sz="2250" spc="25" dirty="0">
                <a:latin typeface="Times New Roman"/>
                <a:cs typeface="Times New Roman"/>
              </a:rPr>
              <a:t>5	7	5</a:t>
            </a:r>
            <a:endParaRPr sz="2250">
              <a:latin typeface="Times New Roman"/>
              <a:cs typeface="Times New Roman"/>
            </a:endParaRPr>
          </a:p>
          <a:p>
            <a:pPr marL="42545" algn="ctr">
              <a:lnSpc>
                <a:spcPct val="100000"/>
              </a:lnSpc>
              <a:spcBef>
                <a:spcPts val="730"/>
              </a:spcBef>
              <a:tabLst>
                <a:tab pos="466725" algn="l"/>
                <a:tab pos="886460" algn="l"/>
              </a:tabLst>
            </a:pPr>
            <a:r>
              <a:rPr sz="2250" spc="25" dirty="0">
                <a:latin typeface="Times New Roman"/>
                <a:cs typeface="Times New Roman"/>
              </a:rPr>
              <a:t>3	5	3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2309" y="5394898"/>
            <a:ext cx="540385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250" spc="20" dirty="0">
                <a:latin typeface="Times New Roman"/>
                <a:cs typeface="Times New Roman"/>
              </a:rPr>
              <a:t>48</a:t>
            </a:r>
            <a:r>
              <a:rPr sz="2250" spc="-155" dirty="0">
                <a:latin typeface="Times New Roman"/>
                <a:cs typeface="Times New Roman"/>
              </a:rPr>
              <a:t> </a:t>
            </a:r>
            <a:r>
              <a:rPr sz="3375" spc="30" baseline="16049" dirty="0">
                <a:latin typeface="Symbol"/>
                <a:cs typeface="Symbol"/>
              </a:rPr>
              <a:t></a:t>
            </a:r>
            <a:endParaRPr sz="3375" baseline="16049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48364" y="4985507"/>
            <a:ext cx="63500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323215" algn="l"/>
              </a:tabLst>
            </a:pPr>
            <a:r>
              <a:rPr sz="2250" spc="25" dirty="0">
                <a:latin typeface="Times New Roman"/>
                <a:cs typeface="Times New Roman"/>
              </a:rPr>
              <a:t>1	</a:t>
            </a:r>
            <a:r>
              <a:rPr sz="3375" spc="112" baseline="-8641" dirty="0">
                <a:latin typeface="Symbol"/>
                <a:cs typeface="Symbol"/>
              </a:rPr>
              <a:t></a:t>
            </a:r>
            <a:r>
              <a:rPr sz="3375" spc="112" baseline="-35802" dirty="0">
                <a:latin typeface="Times New Roman"/>
                <a:cs typeface="Times New Roman"/>
              </a:rPr>
              <a:t>3</a:t>
            </a:r>
            <a:endParaRPr sz="3375" baseline="-35802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1628" y="5133594"/>
            <a:ext cx="3917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- và # là những điểm ảnh đã và đang được xử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lý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1089405"/>
            <a:ext cx="7185025" cy="2243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Ví</a:t>
            </a:r>
            <a:r>
              <a:rPr sz="2400" dirty="0">
                <a:latin typeface="Times New Roman"/>
                <a:cs typeface="Times New Roman"/>
              </a:rPr>
              <a:t> dụ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Times New Roman"/>
              <a:cs typeface="Times New Roman"/>
            </a:endParaRPr>
          </a:p>
          <a:p>
            <a:pPr marL="269113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Arial"/>
                <a:cs typeface="Arial"/>
              </a:rPr>
              <a:t>Ngưỡng </a:t>
            </a:r>
            <a:r>
              <a:rPr sz="2400" b="1" dirty="0">
                <a:latin typeface="Arial"/>
                <a:cs typeface="Arial"/>
              </a:rPr>
              <a:t>=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128</a:t>
            </a:r>
            <a:endParaRPr sz="2400">
              <a:latin typeface="Arial"/>
              <a:cs typeface="Arial"/>
            </a:endParaRPr>
          </a:p>
          <a:p>
            <a:pPr marL="2726055">
              <a:lnSpc>
                <a:spcPct val="100000"/>
              </a:lnSpc>
              <a:spcBef>
                <a:spcPts val="1355"/>
              </a:spcBef>
            </a:pPr>
            <a:r>
              <a:rPr sz="2400" b="1" dirty="0">
                <a:latin typeface="Arial"/>
                <a:cs typeface="Arial"/>
              </a:rPr>
              <a:t>22 &lt; </a:t>
            </a:r>
            <a:r>
              <a:rPr sz="2400" b="1" spc="-5" dirty="0">
                <a:latin typeface="Arial"/>
                <a:cs typeface="Arial"/>
              </a:rPr>
              <a:t>128 </a:t>
            </a:r>
            <a:r>
              <a:rPr sz="2400" b="1" dirty="0">
                <a:latin typeface="Wingdings"/>
                <a:cs typeface="Wingdings"/>
              </a:rPr>
              <a:t>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Giá trị </a:t>
            </a:r>
            <a:r>
              <a:rPr sz="2400" b="1" spc="-5" dirty="0">
                <a:latin typeface="Arial"/>
                <a:cs typeface="Arial"/>
              </a:rPr>
              <a:t>của </a:t>
            </a:r>
            <a:r>
              <a:rPr sz="2400" b="1" dirty="0">
                <a:latin typeface="Arial"/>
                <a:cs typeface="Arial"/>
              </a:rPr>
              <a:t>pixel =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  <a:p>
            <a:pPr marL="2691130">
              <a:lnSpc>
                <a:spcPct val="100000"/>
              </a:lnSpc>
              <a:spcBef>
                <a:spcPts val="1385"/>
              </a:spcBef>
            </a:pPr>
            <a:r>
              <a:rPr sz="2400" b="1" spc="-5" dirty="0">
                <a:latin typeface="Arial"/>
                <a:cs typeface="Arial"/>
              </a:rPr>
              <a:t>error </a:t>
            </a:r>
            <a:r>
              <a:rPr sz="2400" b="1" dirty="0">
                <a:latin typeface="Arial"/>
                <a:cs typeface="Arial"/>
              </a:rPr>
              <a:t>= </a:t>
            </a:r>
            <a:r>
              <a:rPr sz="2400" b="1" spc="-5" dirty="0">
                <a:latin typeface="Arial"/>
                <a:cs typeface="Arial"/>
              </a:rPr>
              <a:t>old </a:t>
            </a:r>
            <a:r>
              <a:rPr sz="2400" b="1" dirty="0">
                <a:latin typeface="Arial"/>
                <a:cs typeface="Arial"/>
              </a:rPr>
              <a:t>– new =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22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31820" y="4535423"/>
            <a:ext cx="539750" cy="539750"/>
          </a:xfrm>
          <a:prstGeom prst="rect">
            <a:avLst/>
          </a:prstGeom>
          <a:ln w="10668">
            <a:solidFill>
              <a:srgbClr val="000000"/>
            </a:solidFill>
          </a:ln>
        </p:spPr>
        <p:txBody>
          <a:bodyPr vert="horz" wrap="square" lIns="0" tIns="15875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250"/>
              </a:spcBef>
            </a:pPr>
            <a:r>
              <a:rPr sz="1400" b="1" dirty="0">
                <a:latin typeface="Arial"/>
                <a:cs typeface="Arial"/>
              </a:rPr>
              <a:t>3/16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1315" y="4535423"/>
            <a:ext cx="541020" cy="539750"/>
          </a:xfrm>
          <a:prstGeom prst="rect">
            <a:avLst/>
          </a:prstGeom>
          <a:ln w="10668">
            <a:solidFill>
              <a:srgbClr val="000000"/>
            </a:solidFill>
          </a:ln>
        </p:spPr>
        <p:txBody>
          <a:bodyPr vert="horz" wrap="square" lIns="0" tIns="15875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250"/>
              </a:spcBef>
            </a:pPr>
            <a:r>
              <a:rPr sz="1400" b="1" dirty="0">
                <a:latin typeface="Arial"/>
                <a:cs typeface="Arial"/>
              </a:rPr>
              <a:t>5/16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2335" y="3995928"/>
            <a:ext cx="539750" cy="539750"/>
          </a:xfrm>
          <a:prstGeom prst="rect">
            <a:avLst/>
          </a:prstGeom>
          <a:ln w="9906">
            <a:solidFill>
              <a:srgbClr val="000000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245"/>
              </a:spcBef>
            </a:pPr>
            <a:r>
              <a:rPr sz="1400" b="1" dirty="0">
                <a:latin typeface="Arial"/>
                <a:cs typeface="Arial"/>
              </a:rPr>
              <a:t>7/16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2335" y="4535423"/>
            <a:ext cx="539750" cy="539750"/>
          </a:xfrm>
          <a:prstGeom prst="rect">
            <a:avLst/>
          </a:prstGeom>
          <a:ln w="9906">
            <a:solidFill>
              <a:srgbClr val="000000"/>
            </a:solidFill>
          </a:ln>
        </p:spPr>
        <p:txBody>
          <a:bodyPr vert="horz" wrap="square" lIns="0" tIns="15875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250"/>
              </a:spcBef>
            </a:pPr>
            <a:r>
              <a:rPr sz="1400" b="1" dirty="0">
                <a:latin typeface="Arial"/>
                <a:cs typeface="Arial"/>
              </a:rPr>
              <a:t>1/16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27248" y="5070347"/>
            <a:ext cx="1629410" cy="548640"/>
            <a:chOff x="3127248" y="5070347"/>
            <a:chExt cx="1629410" cy="548640"/>
          </a:xfrm>
        </p:grpSpPr>
        <p:sp>
          <p:nvSpPr>
            <p:cNvPr id="16" name="object 16"/>
            <p:cNvSpPr/>
            <p:nvPr/>
          </p:nvSpPr>
          <p:spPr>
            <a:xfrm>
              <a:off x="3131820" y="5074919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1523"/>
                  </a:moveTo>
                  <a:lnTo>
                    <a:pt x="0" y="761"/>
                  </a:lnTo>
                  <a:lnTo>
                    <a:pt x="762" y="0"/>
                  </a:lnTo>
                  <a:lnTo>
                    <a:pt x="1524" y="0"/>
                  </a:lnTo>
                  <a:lnTo>
                    <a:pt x="537971" y="0"/>
                  </a:lnTo>
                  <a:lnTo>
                    <a:pt x="538733" y="0"/>
                  </a:lnTo>
                  <a:lnTo>
                    <a:pt x="539495" y="761"/>
                  </a:lnTo>
                  <a:lnTo>
                    <a:pt x="539495" y="1523"/>
                  </a:lnTo>
                  <a:lnTo>
                    <a:pt x="539495" y="537921"/>
                  </a:lnTo>
                  <a:lnTo>
                    <a:pt x="539495" y="538784"/>
                  </a:lnTo>
                  <a:lnTo>
                    <a:pt x="538733" y="539495"/>
                  </a:lnTo>
                  <a:lnTo>
                    <a:pt x="537971" y="539495"/>
                  </a:lnTo>
                  <a:lnTo>
                    <a:pt x="1524" y="539495"/>
                  </a:lnTo>
                  <a:lnTo>
                    <a:pt x="762" y="539495"/>
                  </a:lnTo>
                  <a:lnTo>
                    <a:pt x="0" y="538784"/>
                  </a:lnTo>
                  <a:lnTo>
                    <a:pt x="0" y="537921"/>
                  </a:lnTo>
                  <a:lnTo>
                    <a:pt x="0" y="15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71669" y="5613399"/>
              <a:ext cx="540385" cy="1270"/>
            </a:xfrm>
            <a:custGeom>
              <a:avLst/>
              <a:gdLst/>
              <a:ahLst/>
              <a:cxnLst/>
              <a:rect l="l" t="t" r="r" b="b"/>
              <a:pathLst>
                <a:path w="540385" h="1270">
                  <a:moveTo>
                    <a:pt x="0" y="1269"/>
                  </a:moveTo>
                  <a:lnTo>
                    <a:pt x="540312" y="1269"/>
                  </a:lnTo>
                  <a:lnTo>
                    <a:pt x="540312" y="0"/>
                  </a:lnTo>
                  <a:lnTo>
                    <a:pt x="0" y="0"/>
                  </a:lnTo>
                  <a:lnTo>
                    <a:pt x="0" y="12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71316" y="5074919"/>
              <a:ext cx="541020" cy="539750"/>
            </a:xfrm>
            <a:custGeom>
              <a:avLst/>
              <a:gdLst/>
              <a:ahLst/>
              <a:cxnLst/>
              <a:rect l="l" t="t" r="r" b="b"/>
              <a:pathLst>
                <a:path w="541020" h="539750">
                  <a:moveTo>
                    <a:pt x="0" y="1523"/>
                  </a:moveTo>
                  <a:lnTo>
                    <a:pt x="0" y="761"/>
                  </a:lnTo>
                  <a:lnTo>
                    <a:pt x="762" y="0"/>
                  </a:lnTo>
                  <a:lnTo>
                    <a:pt x="1524" y="0"/>
                  </a:lnTo>
                  <a:lnTo>
                    <a:pt x="539496" y="0"/>
                  </a:lnTo>
                  <a:lnTo>
                    <a:pt x="540258" y="0"/>
                  </a:lnTo>
                  <a:lnTo>
                    <a:pt x="541020" y="761"/>
                  </a:lnTo>
                  <a:lnTo>
                    <a:pt x="541020" y="1523"/>
                  </a:lnTo>
                  <a:lnTo>
                    <a:pt x="541020" y="537921"/>
                  </a:lnTo>
                  <a:lnTo>
                    <a:pt x="541020" y="538784"/>
                  </a:lnTo>
                  <a:lnTo>
                    <a:pt x="540258" y="539495"/>
                  </a:lnTo>
                  <a:lnTo>
                    <a:pt x="539496" y="539495"/>
                  </a:lnTo>
                  <a:lnTo>
                    <a:pt x="1524" y="539495"/>
                  </a:lnTo>
                  <a:lnTo>
                    <a:pt x="762" y="539495"/>
                  </a:lnTo>
                  <a:lnTo>
                    <a:pt x="0" y="538784"/>
                  </a:lnTo>
                  <a:lnTo>
                    <a:pt x="0" y="537921"/>
                  </a:lnTo>
                  <a:lnTo>
                    <a:pt x="0" y="15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12689" y="5613399"/>
              <a:ext cx="539115" cy="1270"/>
            </a:xfrm>
            <a:custGeom>
              <a:avLst/>
              <a:gdLst/>
              <a:ahLst/>
              <a:cxnLst/>
              <a:rect l="l" t="t" r="r" b="b"/>
              <a:pathLst>
                <a:path w="539114" h="1270">
                  <a:moveTo>
                    <a:pt x="0" y="1269"/>
                  </a:moveTo>
                  <a:lnTo>
                    <a:pt x="538788" y="1269"/>
                  </a:lnTo>
                  <a:lnTo>
                    <a:pt x="538788" y="0"/>
                  </a:lnTo>
                  <a:lnTo>
                    <a:pt x="0" y="0"/>
                  </a:lnTo>
                  <a:lnTo>
                    <a:pt x="0" y="12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12336" y="5074919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1523"/>
                  </a:moveTo>
                  <a:lnTo>
                    <a:pt x="0" y="761"/>
                  </a:lnTo>
                  <a:lnTo>
                    <a:pt x="762" y="0"/>
                  </a:lnTo>
                  <a:lnTo>
                    <a:pt x="1524" y="0"/>
                  </a:lnTo>
                  <a:lnTo>
                    <a:pt x="537972" y="0"/>
                  </a:lnTo>
                  <a:lnTo>
                    <a:pt x="538734" y="0"/>
                  </a:lnTo>
                  <a:lnTo>
                    <a:pt x="539496" y="761"/>
                  </a:lnTo>
                  <a:lnTo>
                    <a:pt x="539496" y="1523"/>
                  </a:lnTo>
                  <a:lnTo>
                    <a:pt x="539496" y="537921"/>
                  </a:lnTo>
                  <a:lnTo>
                    <a:pt x="539496" y="538784"/>
                  </a:lnTo>
                  <a:lnTo>
                    <a:pt x="538734" y="539495"/>
                  </a:lnTo>
                  <a:lnTo>
                    <a:pt x="537972" y="539495"/>
                  </a:lnTo>
                  <a:lnTo>
                    <a:pt x="1524" y="539495"/>
                  </a:lnTo>
                  <a:lnTo>
                    <a:pt x="762" y="539495"/>
                  </a:lnTo>
                  <a:lnTo>
                    <a:pt x="0" y="538784"/>
                  </a:lnTo>
                  <a:lnTo>
                    <a:pt x="0" y="537921"/>
                  </a:lnTo>
                  <a:lnTo>
                    <a:pt x="0" y="15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4082796" y="4044696"/>
            <a:ext cx="432434" cy="76200"/>
          </a:xfrm>
          <a:custGeom>
            <a:avLst/>
            <a:gdLst/>
            <a:ahLst/>
            <a:cxnLst/>
            <a:rect l="l" t="t" r="r" b="b"/>
            <a:pathLst>
              <a:path w="432435" h="76200">
                <a:moveTo>
                  <a:pt x="356234" y="0"/>
                </a:moveTo>
                <a:lnTo>
                  <a:pt x="356234" y="76199"/>
                </a:lnTo>
                <a:lnTo>
                  <a:pt x="419734" y="44449"/>
                </a:lnTo>
                <a:lnTo>
                  <a:pt x="368934" y="44449"/>
                </a:lnTo>
                <a:lnTo>
                  <a:pt x="368934" y="31749"/>
                </a:lnTo>
                <a:lnTo>
                  <a:pt x="419734" y="31749"/>
                </a:lnTo>
                <a:lnTo>
                  <a:pt x="356234" y="0"/>
                </a:lnTo>
                <a:close/>
              </a:path>
              <a:path w="432435" h="76200">
                <a:moveTo>
                  <a:pt x="356234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356234" y="44449"/>
                </a:lnTo>
                <a:lnTo>
                  <a:pt x="356234" y="31749"/>
                </a:lnTo>
                <a:close/>
              </a:path>
              <a:path w="432435" h="76200">
                <a:moveTo>
                  <a:pt x="419734" y="31749"/>
                </a:moveTo>
                <a:lnTo>
                  <a:pt x="368934" y="31749"/>
                </a:lnTo>
                <a:lnTo>
                  <a:pt x="368934" y="44449"/>
                </a:lnTo>
                <a:lnTo>
                  <a:pt x="419734" y="44449"/>
                </a:lnTo>
                <a:lnTo>
                  <a:pt x="432434" y="38099"/>
                </a:lnTo>
                <a:lnTo>
                  <a:pt x="419734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48228" y="4207890"/>
            <a:ext cx="435609" cy="435609"/>
          </a:xfrm>
          <a:custGeom>
            <a:avLst/>
            <a:gdLst/>
            <a:ahLst/>
            <a:cxnLst/>
            <a:rect l="l" t="t" r="r" b="b"/>
            <a:pathLst>
              <a:path w="435610" h="435610">
                <a:moveTo>
                  <a:pt x="26924" y="354583"/>
                </a:moveTo>
                <a:lnTo>
                  <a:pt x="0" y="435355"/>
                </a:lnTo>
                <a:lnTo>
                  <a:pt x="80772" y="408431"/>
                </a:lnTo>
                <a:lnTo>
                  <a:pt x="67310" y="394969"/>
                </a:lnTo>
                <a:lnTo>
                  <a:pt x="49402" y="394969"/>
                </a:lnTo>
                <a:lnTo>
                  <a:pt x="40386" y="385952"/>
                </a:lnTo>
                <a:lnTo>
                  <a:pt x="49340" y="377000"/>
                </a:lnTo>
                <a:lnTo>
                  <a:pt x="26924" y="354583"/>
                </a:lnTo>
                <a:close/>
              </a:path>
              <a:path w="435610" h="435610">
                <a:moveTo>
                  <a:pt x="49340" y="377000"/>
                </a:moveTo>
                <a:lnTo>
                  <a:pt x="40386" y="385952"/>
                </a:lnTo>
                <a:lnTo>
                  <a:pt x="49402" y="394969"/>
                </a:lnTo>
                <a:lnTo>
                  <a:pt x="58356" y="386016"/>
                </a:lnTo>
                <a:lnTo>
                  <a:pt x="49340" y="377000"/>
                </a:lnTo>
                <a:close/>
              </a:path>
              <a:path w="435610" h="435610">
                <a:moveTo>
                  <a:pt x="58356" y="386016"/>
                </a:moveTo>
                <a:lnTo>
                  <a:pt x="49402" y="394969"/>
                </a:lnTo>
                <a:lnTo>
                  <a:pt x="67310" y="394969"/>
                </a:lnTo>
                <a:lnTo>
                  <a:pt x="58356" y="386016"/>
                </a:lnTo>
                <a:close/>
              </a:path>
              <a:path w="435610" h="435610">
                <a:moveTo>
                  <a:pt x="426466" y="0"/>
                </a:moveTo>
                <a:lnTo>
                  <a:pt x="49340" y="377000"/>
                </a:lnTo>
                <a:lnTo>
                  <a:pt x="58356" y="386016"/>
                </a:lnTo>
                <a:lnTo>
                  <a:pt x="435483" y="8889"/>
                </a:lnTo>
                <a:lnTo>
                  <a:pt x="426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906011" y="4163567"/>
            <a:ext cx="563880" cy="480059"/>
            <a:chOff x="3906011" y="4163567"/>
            <a:chExt cx="563880" cy="480059"/>
          </a:xfrm>
        </p:grpSpPr>
        <p:sp>
          <p:nvSpPr>
            <p:cNvPr id="24" name="object 24"/>
            <p:cNvSpPr/>
            <p:nvPr/>
          </p:nvSpPr>
          <p:spPr>
            <a:xfrm>
              <a:off x="3910583" y="4168139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21336" y="0"/>
                  </a:moveTo>
                  <a:lnTo>
                    <a:pt x="13019" y="1738"/>
                  </a:lnTo>
                  <a:lnTo>
                    <a:pt x="6238" y="6477"/>
                  </a:lnTo>
                  <a:lnTo>
                    <a:pt x="1672" y="13501"/>
                  </a:lnTo>
                  <a:lnTo>
                    <a:pt x="0" y="22098"/>
                  </a:lnTo>
                  <a:lnTo>
                    <a:pt x="1672" y="30694"/>
                  </a:lnTo>
                  <a:lnTo>
                    <a:pt x="6238" y="37719"/>
                  </a:lnTo>
                  <a:lnTo>
                    <a:pt x="13019" y="42457"/>
                  </a:lnTo>
                  <a:lnTo>
                    <a:pt x="21336" y="44196"/>
                  </a:lnTo>
                  <a:lnTo>
                    <a:pt x="29652" y="42457"/>
                  </a:lnTo>
                  <a:lnTo>
                    <a:pt x="36433" y="37718"/>
                  </a:lnTo>
                  <a:lnTo>
                    <a:pt x="40999" y="30694"/>
                  </a:lnTo>
                  <a:lnTo>
                    <a:pt x="42671" y="22098"/>
                  </a:lnTo>
                  <a:lnTo>
                    <a:pt x="40999" y="13501"/>
                  </a:lnTo>
                  <a:lnTo>
                    <a:pt x="36433" y="6476"/>
                  </a:lnTo>
                  <a:lnTo>
                    <a:pt x="29652" y="1738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10583" y="4168139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0" y="22098"/>
                  </a:moveTo>
                  <a:lnTo>
                    <a:pt x="1672" y="13501"/>
                  </a:lnTo>
                  <a:lnTo>
                    <a:pt x="6238" y="6477"/>
                  </a:lnTo>
                  <a:lnTo>
                    <a:pt x="13019" y="1738"/>
                  </a:lnTo>
                  <a:lnTo>
                    <a:pt x="21336" y="0"/>
                  </a:lnTo>
                  <a:lnTo>
                    <a:pt x="29652" y="1738"/>
                  </a:lnTo>
                  <a:lnTo>
                    <a:pt x="36433" y="6476"/>
                  </a:lnTo>
                  <a:lnTo>
                    <a:pt x="40999" y="13501"/>
                  </a:lnTo>
                  <a:lnTo>
                    <a:pt x="42671" y="22098"/>
                  </a:lnTo>
                  <a:lnTo>
                    <a:pt x="40999" y="30694"/>
                  </a:lnTo>
                  <a:lnTo>
                    <a:pt x="36433" y="37718"/>
                  </a:lnTo>
                  <a:lnTo>
                    <a:pt x="29652" y="42457"/>
                  </a:lnTo>
                  <a:lnTo>
                    <a:pt x="21336" y="44196"/>
                  </a:lnTo>
                  <a:lnTo>
                    <a:pt x="13019" y="42457"/>
                  </a:lnTo>
                  <a:lnTo>
                    <a:pt x="6238" y="37719"/>
                  </a:lnTo>
                  <a:lnTo>
                    <a:pt x="1672" y="30694"/>
                  </a:lnTo>
                  <a:lnTo>
                    <a:pt x="0" y="2209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57828" y="4207890"/>
              <a:ext cx="511809" cy="435609"/>
            </a:xfrm>
            <a:custGeom>
              <a:avLst/>
              <a:gdLst/>
              <a:ahLst/>
              <a:cxnLst/>
              <a:rect l="l" t="t" r="r" b="b"/>
              <a:pathLst>
                <a:path w="511810" h="435610">
                  <a:moveTo>
                    <a:pt x="76200" y="359156"/>
                  </a:moveTo>
                  <a:lnTo>
                    <a:pt x="44450" y="359156"/>
                  </a:lnTo>
                  <a:lnTo>
                    <a:pt x="44450" y="4445"/>
                  </a:lnTo>
                  <a:lnTo>
                    <a:pt x="31750" y="4445"/>
                  </a:lnTo>
                  <a:lnTo>
                    <a:pt x="31750" y="359156"/>
                  </a:lnTo>
                  <a:lnTo>
                    <a:pt x="0" y="359156"/>
                  </a:lnTo>
                  <a:lnTo>
                    <a:pt x="38100" y="435356"/>
                  </a:lnTo>
                  <a:lnTo>
                    <a:pt x="69850" y="371856"/>
                  </a:lnTo>
                  <a:lnTo>
                    <a:pt x="76200" y="359156"/>
                  </a:lnTo>
                  <a:close/>
                </a:path>
                <a:path w="511810" h="435610">
                  <a:moveTo>
                    <a:pt x="511683" y="435356"/>
                  </a:moveTo>
                  <a:lnTo>
                    <a:pt x="498221" y="394970"/>
                  </a:lnTo>
                  <a:lnTo>
                    <a:pt x="484759" y="354584"/>
                  </a:lnTo>
                  <a:lnTo>
                    <a:pt x="462330" y="377012"/>
                  </a:lnTo>
                  <a:lnTo>
                    <a:pt x="85217" y="0"/>
                  </a:lnTo>
                  <a:lnTo>
                    <a:pt x="76327" y="8890"/>
                  </a:lnTo>
                  <a:lnTo>
                    <a:pt x="453326" y="386016"/>
                  </a:lnTo>
                  <a:lnTo>
                    <a:pt x="430911" y="408432"/>
                  </a:lnTo>
                  <a:lnTo>
                    <a:pt x="511683" y="435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71315" y="3995928"/>
            <a:ext cx="541020" cy="539750"/>
          </a:xfrm>
          <a:prstGeom prst="rect">
            <a:avLst/>
          </a:prstGeom>
          <a:ln w="1066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ts val="2140"/>
              </a:lnSpc>
            </a:pPr>
            <a:r>
              <a:rPr sz="2000" b="1" dirty="0">
                <a:latin typeface="Arial"/>
                <a:cs typeface="Arial"/>
              </a:rPr>
              <a:t>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31820" y="3995928"/>
            <a:ext cx="615950" cy="539750"/>
          </a:xfrm>
          <a:prstGeom prst="rect">
            <a:avLst/>
          </a:prstGeom>
          <a:ln w="1066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9875">
              <a:lnSpc>
                <a:spcPts val="2140"/>
              </a:lnSpc>
            </a:pPr>
            <a:r>
              <a:rPr sz="2000" b="1" dirty="0">
                <a:latin typeface="Arial"/>
                <a:cs typeface="Arial"/>
              </a:rPr>
              <a:t>err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5682615" y="3991355"/>
          <a:ext cx="1635125" cy="1628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496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9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68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187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750976" y="1831848"/>
          <a:ext cx="1635125" cy="1629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64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180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1368552" y="1944623"/>
            <a:ext cx="360045" cy="361315"/>
          </a:xfrm>
          <a:custGeom>
            <a:avLst/>
            <a:gdLst/>
            <a:ahLst/>
            <a:cxnLst/>
            <a:rect l="l" t="t" r="r" b="b"/>
            <a:pathLst>
              <a:path w="360044" h="361314">
                <a:moveTo>
                  <a:pt x="0" y="180593"/>
                </a:moveTo>
                <a:lnTo>
                  <a:pt x="6424" y="132600"/>
                </a:lnTo>
                <a:lnTo>
                  <a:pt x="24553" y="89464"/>
                </a:lnTo>
                <a:lnTo>
                  <a:pt x="52673" y="52911"/>
                </a:lnTo>
                <a:lnTo>
                  <a:pt x="89069" y="24666"/>
                </a:lnTo>
                <a:lnTo>
                  <a:pt x="132027" y="6454"/>
                </a:lnTo>
                <a:lnTo>
                  <a:pt x="179831" y="0"/>
                </a:lnTo>
                <a:lnTo>
                  <a:pt x="227636" y="6454"/>
                </a:lnTo>
                <a:lnTo>
                  <a:pt x="270594" y="24666"/>
                </a:lnTo>
                <a:lnTo>
                  <a:pt x="306990" y="52911"/>
                </a:lnTo>
                <a:lnTo>
                  <a:pt x="335110" y="89464"/>
                </a:lnTo>
                <a:lnTo>
                  <a:pt x="353239" y="132600"/>
                </a:lnTo>
                <a:lnTo>
                  <a:pt x="359664" y="180593"/>
                </a:lnTo>
                <a:lnTo>
                  <a:pt x="353239" y="228587"/>
                </a:lnTo>
                <a:lnTo>
                  <a:pt x="335110" y="271723"/>
                </a:lnTo>
                <a:lnTo>
                  <a:pt x="306990" y="308276"/>
                </a:lnTo>
                <a:lnTo>
                  <a:pt x="270594" y="336521"/>
                </a:lnTo>
                <a:lnTo>
                  <a:pt x="227636" y="354733"/>
                </a:lnTo>
                <a:lnTo>
                  <a:pt x="179831" y="361188"/>
                </a:lnTo>
                <a:lnTo>
                  <a:pt x="132027" y="354733"/>
                </a:lnTo>
                <a:lnTo>
                  <a:pt x="89069" y="336521"/>
                </a:lnTo>
                <a:lnTo>
                  <a:pt x="52673" y="308276"/>
                </a:lnTo>
                <a:lnTo>
                  <a:pt x="24553" y="271723"/>
                </a:lnTo>
                <a:lnTo>
                  <a:pt x="6424" y="228587"/>
                </a:lnTo>
                <a:lnTo>
                  <a:pt x="0" y="18059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50976" y="3991355"/>
          <a:ext cx="1635125" cy="1628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4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64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180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1368552" y="4104132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4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4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62</a:t>
            </a:fld>
            <a:endParaRPr spc="-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739" y="100076"/>
            <a:ext cx="8833485" cy="6082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22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Những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loại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khuếch tán</a:t>
            </a:r>
            <a:r>
              <a:rPr sz="24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khác</a:t>
            </a:r>
            <a:endParaRPr sz="24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32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Trong </a:t>
            </a:r>
            <a:r>
              <a:rPr sz="2800" b="1" dirty="0">
                <a:latin typeface="Times New Roman"/>
                <a:cs typeface="Times New Roman"/>
              </a:rPr>
              <a:t>ảnh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mầu: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ts val="3030"/>
              </a:lnSpc>
              <a:spcBef>
                <a:spcPts val="71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Thuật toán như trên có thể được sử dụng cho </a:t>
            </a:r>
            <a:r>
              <a:rPr sz="2800" b="1" dirty="0">
                <a:latin typeface="Times New Roman"/>
                <a:cs typeface="Times New Roman"/>
              </a:rPr>
              <a:t>từng  </a:t>
            </a:r>
            <a:r>
              <a:rPr sz="2800" b="1" spc="-10" dirty="0">
                <a:latin typeface="Times New Roman"/>
                <a:cs typeface="Times New Roman"/>
              </a:rPr>
              <a:t>kênh </a:t>
            </a:r>
            <a:r>
              <a:rPr sz="2800" b="1" spc="-5" dirty="0">
                <a:latin typeface="Times New Roman"/>
                <a:cs typeface="Times New Roman"/>
              </a:rPr>
              <a:t>mầu khác</a:t>
            </a:r>
            <a:r>
              <a:rPr sz="2800" b="1" spc="8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nhau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ts val="302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Tuy nhiên nên chuyển </a:t>
            </a:r>
            <a:r>
              <a:rPr sz="2800" b="1" dirty="0">
                <a:latin typeface="Times New Roman"/>
                <a:cs typeface="Times New Roman"/>
              </a:rPr>
              <a:t>qua hệ </a:t>
            </a:r>
            <a:r>
              <a:rPr sz="2800" b="1" spc="-5" dirty="0">
                <a:latin typeface="Times New Roman"/>
                <a:cs typeface="Times New Roman"/>
              </a:rPr>
              <a:t>mầu HSV </a:t>
            </a:r>
            <a:r>
              <a:rPr sz="2800" b="1" dirty="0">
                <a:latin typeface="Times New Roman"/>
                <a:cs typeface="Times New Roman"/>
              </a:rPr>
              <a:t>hoặc </a:t>
            </a:r>
            <a:r>
              <a:rPr sz="2800" b="1" spc="-5" dirty="0">
                <a:latin typeface="Times New Roman"/>
                <a:cs typeface="Times New Roman"/>
              </a:rPr>
              <a:t>HSL  trước</a:t>
            </a:r>
            <a:endParaRPr sz="2800">
              <a:latin typeface="Times New Roman"/>
              <a:cs typeface="Times New Roman"/>
            </a:endParaRPr>
          </a:p>
          <a:p>
            <a:pPr marL="1155700" marR="6350" lvl="2" indent="-228600" algn="just">
              <a:lnSpc>
                <a:spcPts val="3020"/>
              </a:lnSpc>
              <a:spcBef>
                <a:spcPts val="680"/>
              </a:spcBef>
              <a:buSzPct val="96428"/>
              <a:buFont typeface="Wingdings"/>
              <a:buChar char=""/>
              <a:tabLst>
                <a:tab pos="12103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Vì sự </a:t>
            </a:r>
            <a:r>
              <a:rPr sz="2800" b="1" spc="-10" dirty="0">
                <a:latin typeface="Times New Roman"/>
                <a:cs typeface="Times New Roman"/>
              </a:rPr>
              <a:t>khác biệt </a:t>
            </a:r>
            <a:r>
              <a:rPr sz="2800" b="1" spc="-5" dirty="0">
                <a:latin typeface="Times New Roman"/>
                <a:cs typeface="Times New Roman"/>
              </a:rPr>
              <a:t>trong </a:t>
            </a:r>
            <a:r>
              <a:rPr sz="2800" b="1" dirty="0">
                <a:latin typeface="Times New Roman"/>
                <a:cs typeface="Times New Roman"/>
              </a:rPr>
              <a:t>độ </a:t>
            </a:r>
            <a:r>
              <a:rPr sz="2800" b="1" spc="-5" dirty="0">
                <a:latin typeface="Times New Roman"/>
                <a:cs typeface="Times New Roman"/>
              </a:rPr>
              <a:t>sáng </a:t>
            </a:r>
            <a:r>
              <a:rPr sz="2800" b="1" dirty="0">
                <a:latin typeface="Times New Roman"/>
                <a:cs typeface="Times New Roman"/>
              </a:rPr>
              <a:t>dễ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dirty="0">
                <a:latin typeface="Times New Roman"/>
                <a:cs typeface="Times New Roman"/>
              </a:rPr>
              <a:t>phát </a:t>
            </a:r>
            <a:r>
              <a:rPr sz="2800" b="1" spc="-10" dirty="0">
                <a:latin typeface="Times New Roman"/>
                <a:cs typeface="Times New Roman"/>
              </a:rPr>
              <a:t>hiện  bởi </a:t>
            </a:r>
            <a:r>
              <a:rPr sz="2800" b="1" spc="-5" dirty="0">
                <a:latin typeface="Times New Roman"/>
                <a:cs typeface="Times New Roman"/>
              </a:rPr>
              <a:t>mắt người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hơn.</a:t>
            </a:r>
            <a:endParaRPr sz="2800">
              <a:latin typeface="Times New Roman"/>
              <a:cs typeface="Times New Roman"/>
            </a:endParaRPr>
          </a:p>
          <a:p>
            <a:pPr marL="1155700" marR="5715" lvl="2" indent="-228600" algn="just">
              <a:lnSpc>
                <a:spcPts val="3020"/>
              </a:lnSpc>
              <a:spcBef>
                <a:spcPts val="680"/>
              </a:spcBef>
              <a:buSzPct val="96428"/>
              <a:buFont typeface="Wingdings"/>
              <a:buChar char=""/>
              <a:tabLst>
                <a:tab pos="121031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Và </a:t>
            </a:r>
            <a:r>
              <a:rPr sz="2800" b="1" dirty="0">
                <a:latin typeface="Times New Roman"/>
                <a:cs typeface="Times New Roman"/>
              </a:rPr>
              <a:t>hệ thống </a:t>
            </a:r>
            <a:r>
              <a:rPr sz="2800" b="1" spc="-5" dirty="0">
                <a:latin typeface="Times New Roman"/>
                <a:cs typeface="Times New Roman"/>
              </a:rPr>
              <a:t>nên khuếch tán </a:t>
            </a:r>
            <a:r>
              <a:rPr sz="2800" b="1" dirty="0">
                <a:latin typeface="Times New Roman"/>
                <a:cs typeface="Times New Roman"/>
              </a:rPr>
              <a:t>lỗi </a:t>
            </a:r>
            <a:r>
              <a:rPr sz="2800" b="1" spc="-10" dirty="0">
                <a:latin typeface="Times New Roman"/>
                <a:cs typeface="Times New Roman"/>
              </a:rPr>
              <a:t>dựa </a:t>
            </a:r>
            <a:r>
              <a:rPr sz="2800" b="1" spc="-5" dirty="0">
                <a:latin typeface="Times New Roman"/>
                <a:cs typeface="Times New Roman"/>
              </a:rPr>
              <a:t>vào </a:t>
            </a:r>
            <a:r>
              <a:rPr sz="2800" b="1" dirty="0">
                <a:latin typeface="Times New Roman"/>
                <a:cs typeface="Times New Roman"/>
              </a:rPr>
              <a:t>độ </a:t>
            </a:r>
            <a:r>
              <a:rPr sz="2800" b="1" spc="-5" dirty="0">
                <a:latin typeface="Times New Roman"/>
                <a:cs typeface="Times New Roman"/>
              </a:rPr>
              <a:t>sáng  hơn là sắc độ hay độ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nhạt.</a:t>
            </a:r>
            <a:endParaRPr sz="2800">
              <a:latin typeface="Times New Roman"/>
              <a:cs typeface="Times New Roman"/>
            </a:endParaRPr>
          </a:p>
          <a:p>
            <a:pPr marL="1155700" marR="5080" lvl="2" indent="-228600" algn="just">
              <a:lnSpc>
                <a:spcPts val="3020"/>
              </a:lnSpc>
              <a:spcBef>
                <a:spcPts val="685"/>
              </a:spcBef>
              <a:buSzPct val="96428"/>
              <a:buFont typeface="Wingdings"/>
              <a:buChar char=""/>
              <a:tabLst>
                <a:tab pos="12103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Phần chênh trong </a:t>
            </a:r>
            <a:r>
              <a:rPr sz="2800" b="1" dirty="0">
                <a:latin typeface="Times New Roman"/>
                <a:cs typeface="Times New Roman"/>
              </a:rPr>
              <a:t>quá trình </a:t>
            </a:r>
            <a:r>
              <a:rPr sz="2800" b="1" spc="-5" dirty="0">
                <a:latin typeface="Times New Roman"/>
                <a:cs typeface="Times New Roman"/>
              </a:rPr>
              <a:t>chuyển mầu cũng  nên </a:t>
            </a:r>
            <a:r>
              <a:rPr sz="2800" b="1" spc="-10" dirty="0">
                <a:latin typeface="Times New Roman"/>
                <a:cs typeface="Times New Roman"/>
              </a:rPr>
              <a:t>đươc </a:t>
            </a:r>
            <a:r>
              <a:rPr sz="2800" b="1" dirty="0">
                <a:latin typeface="Times New Roman"/>
                <a:cs typeface="Times New Roman"/>
              </a:rPr>
              <a:t>tính </a:t>
            </a:r>
            <a:r>
              <a:rPr sz="2800" b="1" spc="-5" dirty="0">
                <a:latin typeface="Times New Roman"/>
                <a:cs typeface="Times New Roman"/>
              </a:rPr>
              <a:t>toán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chuyển </a:t>
            </a:r>
            <a:r>
              <a:rPr sz="2800" b="1" dirty="0">
                <a:latin typeface="Times New Roman"/>
                <a:cs typeface="Times New Roman"/>
              </a:rPr>
              <a:t>sang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dirty="0">
                <a:latin typeface="Times New Roman"/>
                <a:cs typeface="Times New Roman"/>
              </a:rPr>
              <a:t>ảnh tiếp  </a:t>
            </a:r>
            <a:r>
              <a:rPr sz="2800" b="1" spc="-5" dirty="0">
                <a:latin typeface="Times New Roman"/>
                <a:cs typeface="Times New Roman"/>
              </a:rPr>
              <a:t>theo.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63</a:t>
            </a:fld>
            <a:endParaRPr spc="-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746883"/>
            <a:ext cx="8303259" cy="419544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77190" indent="-365125" algn="just">
              <a:lnSpc>
                <a:spcPct val="100000"/>
              </a:lnSpc>
              <a:spcBef>
                <a:spcPts val="96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Với nhiều kênh </a:t>
            </a:r>
            <a:r>
              <a:rPr sz="3600" b="1" dirty="0">
                <a:latin typeface="Times New Roman"/>
                <a:cs typeface="Times New Roman"/>
              </a:rPr>
              <a:t>xám</a:t>
            </a:r>
            <a:r>
              <a:rPr sz="3600" b="1" spc="-5" dirty="0">
                <a:latin typeface="Times New Roman"/>
                <a:cs typeface="Times New Roman"/>
              </a:rPr>
              <a:t> hơn:</a:t>
            </a:r>
            <a:endParaRPr sz="3600">
              <a:latin typeface="Times New Roman"/>
              <a:cs typeface="Times New Roman"/>
            </a:endParaRPr>
          </a:p>
          <a:p>
            <a:pPr marL="756285" marR="6985" lvl="1" indent="-287020" algn="just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Khi sử dụng </a:t>
            </a:r>
            <a:r>
              <a:rPr sz="3600" b="1" spc="-5" dirty="0">
                <a:latin typeface="Times New Roman"/>
                <a:cs typeface="Times New Roman"/>
              </a:rPr>
              <a:t>với </a:t>
            </a:r>
            <a:r>
              <a:rPr sz="3600" b="1" dirty="0">
                <a:latin typeface="Times New Roman"/>
                <a:cs typeface="Times New Roman"/>
              </a:rPr>
              <a:t>thiết bị </a:t>
            </a:r>
            <a:r>
              <a:rPr sz="3600" b="1" spc="-5" dirty="0">
                <a:latin typeface="Times New Roman"/>
                <a:cs typeface="Times New Roman"/>
              </a:rPr>
              <a:t>đầu ra </a:t>
            </a:r>
            <a:r>
              <a:rPr sz="3600" b="1" dirty="0">
                <a:latin typeface="Times New Roman"/>
                <a:cs typeface="Times New Roman"/>
              </a:rPr>
              <a:t>(máy  </a:t>
            </a:r>
            <a:r>
              <a:rPr sz="3600" b="1" spc="-5" dirty="0">
                <a:latin typeface="Times New Roman"/>
                <a:cs typeface="Times New Roman"/>
              </a:rPr>
              <a:t>in, </a:t>
            </a:r>
            <a:r>
              <a:rPr sz="3600" b="1" dirty="0">
                <a:latin typeface="Times New Roman"/>
                <a:cs typeface="Times New Roman"/>
              </a:rPr>
              <a:t>màn </a:t>
            </a:r>
            <a:r>
              <a:rPr sz="3600" b="1" spc="-5" dirty="0">
                <a:latin typeface="Times New Roman"/>
                <a:cs typeface="Times New Roman"/>
              </a:rPr>
              <a:t>hình) </a:t>
            </a:r>
            <a:r>
              <a:rPr sz="3600" b="1" dirty="0">
                <a:latin typeface="Times New Roman"/>
                <a:cs typeface="Times New Roman"/>
              </a:rPr>
              <a:t>có </a:t>
            </a:r>
            <a:r>
              <a:rPr sz="3600" b="1" spc="-5" dirty="0">
                <a:latin typeface="Times New Roman"/>
                <a:cs typeface="Times New Roman"/>
              </a:rPr>
              <a:t>nhiều hơn </a:t>
            </a:r>
            <a:r>
              <a:rPr sz="3600" b="1" dirty="0">
                <a:latin typeface="Times New Roman"/>
                <a:cs typeface="Times New Roman"/>
              </a:rPr>
              <a:t>hai mức  sáng.</a:t>
            </a:r>
            <a:endParaRPr sz="36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870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Thay vì sử dụng một </a:t>
            </a:r>
            <a:r>
              <a:rPr sz="3600" b="1" spc="-5" dirty="0">
                <a:latin typeface="Times New Roman"/>
                <a:cs typeface="Times New Roman"/>
              </a:rPr>
              <a:t>ngưỡng thì  nhiều ngưỡng sẽ được </a:t>
            </a:r>
            <a:r>
              <a:rPr sz="3600" b="1" dirty="0">
                <a:latin typeface="Times New Roman"/>
                <a:cs typeface="Times New Roman"/>
              </a:rPr>
              <a:t>sử </a:t>
            </a:r>
            <a:r>
              <a:rPr sz="3600" b="1" spc="-5" dirty="0">
                <a:latin typeface="Times New Roman"/>
                <a:cs typeface="Times New Roman"/>
              </a:rPr>
              <a:t>dụng, </a:t>
            </a:r>
            <a:r>
              <a:rPr sz="3600" b="1" dirty="0">
                <a:latin typeface="Times New Roman"/>
                <a:cs typeface="Times New Roman"/>
              </a:rPr>
              <a:t>giá trị  sẽ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làm tròn tới </a:t>
            </a:r>
            <a:r>
              <a:rPr sz="3600" b="1" spc="-5" dirty="0">
                <a:latin typeface="Times New Roman"/>
                <a:cs typeface="Times New Roman"/>
              </a:rPr>
              <a:t>ngưỡng gần</a:t>
            </a:r>
            <a:r>
              <a:rPr sz="3600" b="1" spc="-8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nhất.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64</a:t>
            </a:fld>
            <a:endParaRPr spc="-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740" y="100076"/>
            <a:ext cx="8302625" cy="6254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015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buFont typeface="Times New Roman"/>
              <a:buChar char="•"/>
              <a:tabLst>
                <a:tab pos="356235" algn="l"/>
              </a:tabLst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Một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số định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dạng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cơ</a:t>
            </a:r>
            <a:r>
              <a:rPr sz="2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bản</a:t>
            </a:r>
            <a:endParaRPr sz="26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6235" algn="l"/>
              </a:tabLst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BMP</a:t>
            </a:r>
            <a:r>
              <a:rPr sz="2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(BITMAP)</a:t>
            </a:r>
            <a:endParaRPr sz="2600">
              <a:latin typeface="Times New Roman"/>
              <a:cs typeface="Times New Roman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756920" algn="l"/>
              </a:tabLst>
            </a:pPr>
            <a:r>
              <a:rPr sz="2600" b="1" dirty="0">
                <a:latin typeface="Times New Roman"/>
                <a:cs typeface="Times New Roman"/>
              </a:rPr>
              <a:t>Chuẩn </a:t>
            </a:r>
            <a:r>
              <a:rPr sz="2600" b="1" spc="-5" dirty="0">
                <a:latin typeface="Times New Roman"/>
                <a:cs typeface="Times New Roman"/>
              </a:rPr>
              <a:t>raster </a:t>
            </a:r>
            <a:r>
              <a:rPr sz="2600" b="1" dirty="0">
                <a:latin typeface="Times New Roman"/>
                <a:cs typeface="Times New Roman"/>
              </a:rPr>
              <a:t>dùng trong</a:t>
            </a:r>
            <a:r>
              <a:rPr sz="2600" b="1" spc="-5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MS-Windows</a:t>
            </a:r>
            <a:endParaRPr sz="26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6235" algn="l"/>
              </a:tabLst>
            </a:pP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GIF (Graphics Interchange</a:t>
            </a:r>
            <a:r>
              <a:rPr sz="26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Format)</a:t>
            </a:r>
            <a:endParaRPr sz="2600">
              <a:latin typeface="Times New Roman"/>
              <a:cs typeface="Times New Roman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756920" algn="l"/>
              </a:tabLst>
            </a:pPr>
            <a:r>
              <a:rPr sz="2600" b="1" dirty="0">
                <a:latin typeface="Times New Roman"/>
                <a:cs typeface="Times New Roman"/>
              </a:rPr>
              <a:t>Nhỏ </a:t>
            </a:r>
            <a:r>
              <a:rPr sz="2600" b="1" spc="5" dirty="0">
                <a:latin typeface="Times New Roman"/>
                <a:cs typeface="Times New Roman"/>
              </a:rPr>
              <a:t>gọn </a:t>
            </a:r>
            <a:r>
              <a:rPr sz="2600" b="1" dirty="0">
                <a:latin typeface="Times New Roman"/>
                <a:cs typeface="Times New Roman"/>
              </a:rPr>
              <a:t>và dùng </a:t>
            </a:r>
            <a:r>
              <a:rPr sz="2600" b="1" spc="-5" dirty="0">
                <a:latin typeface="Times New Roman"/>
                <a:cs typeface="Times New Roman"/>
              </a:rPr>
              <a:t>trên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web</a:t>
            </a:r>
            <a:endParaRPr sz="2600">
              <a:latin typeface="Times New Roman"/>
              <a:cs typeface="Times New Roman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756920" algn="l"/>
              </a:tabLst>
            </a:pPr>
            <a:r>
              <a:rPr sz="2600" b="1" dirty="0">
                <a:latin typeface="Times New Roman"/>
                <a:cs typeface="Times New Roman"/>
              </a:rPr>
              <a:t>Ảnh </a:t>
            </a:r>
            <a:r>
              <a:rPr sz="2600" b="1" spc="-5" dirty="0">
                <a:latin typeface="Times New Roman"/>
                <a:cs typeface="Times New Roman"/>
              </a:rPr>
              <a:t>được </a:t>
            </a:r>
            <a:r>
              <a:rPr sz="2600" b="1" dirty="0">
                <a:latin typeface="Times New Roman"/>
                <a:cs typeface="Times New Roman"/>
              </a:rPr>
              <a:t>mã hóa theo 4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bước</a:t>
            </a:r>
            <a:endParaRPr sz="2600">
              <a:latin typeface="Times New Roman"/>
              <a:cs typeface="Times New Roman"/>
            </a:endParaRPr>
          </a:p>
          <a:p>
            <a:pPr marL="1190625" lvl="2" indent="-264160" algn="just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1191260" algn="l"/>
              </a:tabLst>
            </a:pPr>
            <a:r>
              <a:rPr sz="2600" b="1" dirty="0">
                <a:latin typeface="Times New Roman"/>
                <a:cs typeface="Times New Roman"/>
              </a:rPr>
              <a:t>Khi </a:t>
            </a:r>
            <a:r>
              <a:rPr sz="2600" b="1" spc="-5" dirty="0">
                <a:latin typeface="Times New Roman"/>
                <a:cs typeface="Times New Roman"/>
              </a:rPr>
              <a:t>được </a:t>
            </a:r>
            <a:r>
              <a:rPr sz="2600" b="1" dirty="0">
                <a:latin typeface="Times New Roman"/>
                <a:cs typeface="Times New Roman"/>
              </a:rPr>
              <a:t>giải mã từng </a:t>
            </a:r>
            <a:r>
              <a:rPr sz="2600" b="1" spc="-5" dirty="0">
                <a:latin typeface="Times New Roman"/>
                <a:cs typeface="Times New Roman"/>
              </a:rPr>
              <a:t>bước sẽ đươc hiển</a:t>
            </a:r>
            <a:r>
              <a:rPr sz="2600" b="1" spc="-5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thị.</a:t>
            </a:r>
            <a:endParaRPr sz="2600">
              <a:latin typeface="Times New Roman"/>
              <a:cs typeface="Times New Roman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"/>
              <a:tabLst>
                <a:tab pos="1191260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Điều này giúp </a:t>
            </a:r>
            <a:r>
              <a:rPr sz="2600" b="1" dirty="0">
                <a:latin typeface="Times New Roman"/>
                <a:cs typeface="Times New Roman"/>
              </a:rPr>
              <a:t>việc </a:t>
            </a:r>
            <a:r>
              <a:rPr sz="2600" b="1" spc="-10" dirty="0">
                <a:latin typeface="Times New Roman"/>
                <a:cs typeface="Times New Roman"/>
              </a:rPr>
              <a:t>tải </a:t>
            </a:r>
            <a:r>
              <a:rPr sz="2600" b="1" dirty="0">
                <a:latin typeface="Times New Roman"/>
                <a:cs typeface="Times New Roman"/>
              </a:rPr>
              <a:t>ảnh </a:t>
            </a:r>
            <a:r>
              <a:rPr sz="2600" b="1" spc="-5" dirty="0">
                <a:latin typeface="Times New Roman"/>
                <a:cs typeface="Times New Roman"/>
              </a:rPr>
              <a:t>hiệu </a:t>
            </a:r>
            <a:r>
              <a:rPr sz="2600" b="1" dirty="0">
                <a:latin typeface="Times New Roman"/>
                <a:cs typeface="Times New Roman"/>
              </a:rPr>
              <a:t>quả </a:t>
            </a:r>
            <a:r>
              <a:rPr sz="2600" b="1" spc="-5" dirty="0">
                <a:latin typeface="Times New Roman"/>
                <a:cs typeface="Times New Roman"/>
              </a:rPr>
              <a:t>hơn </a:t>
            </a:r>
            <a:r>
              <a:rPr sz="2600" b="1" dirty="0">
                <a:latin typeface="Times New Roman"/>
                <a:cs typeface="Times New Roman"/>
              </a:rPr>
              <a:t>vì </a:t>
            </a:r>
            <a:r>
              <a:rPr sz="2600" b="1" spc="-5" dirty="0">
                <a:latin typeface="Times New Roman"/>
                <a:cs typeface="Times New Roman"/>
              </a:rPr>
              <a:t>người  </a:t>
            </a:r>
            <a:r>
              <a:rPr sz="2600" b="1" dirty="0">
                <a:latin typeface="Times New Roman"/>
                <a:cs typeface="Times New Roman"/>
              </a:rPr>
              <a:t>dung có </a:t>
            </a:r>
            <a:r>
              <a:rPr sz="2600" b="1" spc="-10" dirty="0">
                <a:latin typeface="Times New Roman"/>
                <a:cs typeface="Times New Roman"/>
              </a:rPr>
              <a:t>thể </a:t>
            </a:r>
            <a:r>
              <a:rPr sz="2600" b="1" spc="-5" dirty="0">
                <a:latin typeface="Times New Roman"/>
                <a:cs typeface="Times New Roman"/>
              </a:rPr>
              <a:t>dừng việc </a:t>
            </a:r>
            <a:r>
              <a:rPr sz="2600" b="1" dirty="0">
                <a:latin typeface="Times New Roman"/>
                <a:cs typeface="Times New Roman"/>
              </a:rPr>
              <a:t>tải ảnh </a:t>
            </a:r>
            <a:r>
              <a:rPr sz="2600" b="1" spc="-5" dirty="0">
                <a:latin typeface="Times New Roman"/>
                <a:cs typeface="Times New Roman"/>
              </a:rPr>
              <a:t>nếu </a:t>
            </a:r>
            <a:r>
              <a:rPr sz="2600" b="1" dirty="0">
                <a:latin typeface="Times New Roman"/>
                <a:cs typeface="Times New Roman"/>
              </a:rPr>
              <a:t>thấy ảnh không  thích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hợp.</a:t>
            </a:r>
            <a:endParaRPr sz="26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6235" algn="l"/>
              </a:tabLst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IMG</a:t>
            </a:r>
            <a:endParaRPr sz="2600">
              <a:latin typeface="Times New Roman"/>
              <a:cs typeface="Times New Roman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756920" algn="l"/>
              </a:tabLst>
            </a:pPr>
            <a:r>
              <a:rPr sz="2600" b="1" dirty="0">
                <a:latin typeface="Times New Roman"/>
                <a:cs typeface="Times New Roman"/>
              </a:rPr>
              <a:t>Ảnh đen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trắng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65</a:t>
            </a:fld>
            <a:endParaRPr spc="-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140" y="773328"/>
            <a:ext cx="8530590" cy="49764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JPEG (Joint Photographic Experts</a:t>
            </a:r>
            <a:r>
              <a:rPr sz="280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Group)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Nén </a:t>
            </a:r>
            <a:r>
              <a:rPr sz="2800" b="1" dirty="0">
                <a:latin typeface="Times New Roman"/>
                <a:cs typeface="Times New Roman"/>
              </a:rPr>
              <a:t>tối đa ảnh </a:t>
            </a:r>
            <a:r>
              <a:rPr sz="2800" b="1" spc="-5" dirty="0">
                <a:latin typeface="Times New Roman"/>
                <a:cs typeface="Times New Roman"/>
              </a:rPr>
              <a:t>(tỷ lệ nén từ 5:1 </a:t>
            </a:r>
            <a:r>
              <a:rPr sz="2800" b="1" spc="-10" dirty="0">
                <a:latin typeface="Times New Roman"/>
                <a:cs typeface="Times New Roman"/>
              </a:rPr>
              <a:t>đến </a:t>
            </a:r>
            <a:r>
              <a:rPr sz="2800" b="1" dirty="0">
                <a:latin typeface="Times New Roman"/>
                <a:cs typeface="Times New Roman"/>
              </a:rPr>
              <a:t>15:1)</a:t>
            </a:r>
            <a:r>
              <a:rPr sz="2800" b="1" spc="5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1209675" lvl="2" indent="-28321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12103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Tối ưu </a:t>
            </a:r>
            <a:r>
              <a:rPr sz="2800" b="1" dirty="0">
                <a:latin typeface="Times New Roman"/>
                <a:cs typeface="Times New Roman"/>
              </a:rPr>
              <a:t>hóa </a:t>
            </a:r>
            <a:r>
              <a:rPr sz="2800" b="1" spc="-5" dirty="0">
                <a:latin typeface="Times New Roman"/>
                <a:cs typeface="Times New Roman"/>
              </a:rPr>
              <a:t>cách lưu trữ </a:t>
            </a:r>
            <a:r>
              <a:rPr sz="2800" b="1" dirty="0">
                <a:latin typeface="Times New Roman"/>
                <a:cs typeface="Times New Roman"/>
              </a:rPr>
              <a:t>dữ </a:t>
            </a:r>
            <a:r>
              <a:rPr sz="2800" b="1" spc="-5" dirty="0">
                <a:latin typeface="Times New Roman"/>
                <a:cs typeface="Times New Roman"/>
              </a:rPr>
              <a:t>liệu.</a:t>
            </a:r>
            <a:endParaRPr sz="2800">
              <a:latin typeface="Times New Roman"/>
              <a:cs typeface="Times New Roman"/>
            </a:endParaRPr>
          </a:p>
          <a:p>
            <a:pPr marL="1209675" lvl="2" indent="-28321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12103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Xác định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loại </a:t>
            </a:r>
            <a:r>
              <a:rPr sz="2800" b="1" dirty="0">
                <a:latin typeface="Times New Roman"/>
                <a:cs typeface="Times New Roman"/>
              </a:rPr>
              <a:t>bỏ tối đa dữ </a:t>
            </a:r>
            <a:r>
              <a:rPr sz="2800" b="1" spc="-5" dirty="0">
                <a:latin typeface="Times New Roman"/>
                <a:cs typeface="Times New Roman"/>
              </a:rPr>
              <a:t>liệu </a:t>
            </a:r>
            <a:r>
              <a:rPr sz="2800" b="1" dirty="0">
                <a:latin typeface="Times New Roman"/>
                <a:cs typeface="Times New Roman"/>
              </a:rPr>
              <a:t>thừa.</a:t>
            </a:r>
            <a:endParaRPr sz="2800">
              <a:latin typeface="Times New Roman"/>
              <a:cs typeface="Times New Roman"/>
            </a:endParaRPr>
          </a:p>
          <a:p>
            <a:pPr marL="1155700" marR="6985" lvl="2" indent="-22860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1210310" algn="l"/>
                <a:tab pos="1705610" algn="l"/>
                <a:tab pos="2124710" algn="l"/>
                <a:tab pos="2821940" algn="l"/>
                <a:tab pos="3911600" algn="l"/>
                <a:tab pos="4609465" algn="l"/>
                <a:tab pos="5424805" algn="l"/>
                <a:tab pos="6118860" algn="l"/>
                <a:tab pos="6912609" algn="l"/>
                <a:tab pos="794004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V</a:t>
            </a:r>
            <a:r>
              <a:rPr sz="2800" b="1" spc="-5" dirty="0">
                <a:latin typeface="Times New Roman"/>
                <a:cs typeface="Times New Roman"/>
              </a:rPr>
              <a:t>ì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là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nén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k</a:t>
            </a:r>
            <a:r>
              <a:rPr sz="2800" b="1" spc="-5" dirty="0">
                <a:latin typeface="Times New Roman"/>
                <a:cs typeface="Times New Roman"/>
              </a:rPr>
              <a:t>h</a:t>
            </a:r>
            <a:r>
              <a:rPr sz="2800" b="1" dirty="0">
                <a:latin typeface="Times New Roman"/>
                <a:cs typeface="Times New Roman"/>
              </a:rPr>
              <a:t>ô</a:t>
            </a:r>
            <a:r>
              <a:rPr sz="2800" b="1" spc="-5" dirty="0">
                <a:latin typeface="Times New Roman"/>
                <a:cs typeface="Times New Roman"/>
              </a:rPr>
              <a:t>ng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5" dirty="0">
                <a:latin typeface="Times New Roman"/>
                <a:cs typeface="Times New Roman"/>
              </a:rPr>
              <a:t>b</a:t>
            </a:r>
            <a:r>
              <a:rPr sz="2800" b="1" spc="-5" dirty="0">
                <a:latin typeface="Times New Roman"/>
                <a:cs typeface="Times New Roman"/>
              </a:rPr>
              <a:t>ảo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o</a:t>
            </a:r>
            <a:r>
              <a:rPr sz="2800" b="1" spc="-5" dirty="0">
                <a:latin typeface="Times New Roman"/>
                <a:cs typeface="Times New Roman"/>
              </a:rPr>
              <a:t>àn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n</a:t>
            </a:r>
            <a:r>
              <a:rPr sz="2800" b="1" spc="-20" dirty="0">
                <a:latin typeface="Times New Roman"/>
                <a:cs typeface="Times New Roman"/>
              </a:rPr>
              <a:t>ê</a:t>
            </a:r>
            <a:r>
              <a:rPr sz="2800" b="1" spc="-5" dirty="0">
                <a:latin typeface="Times New Roman"/>
                <a:cs typeface="Times New Roman"/>
              </a:rPr>
              <a:t>n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chất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lượ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ảnh  </a:t>
            </a:r>
            <a:r>
              <a:rPr sz="2800" b="1" spc="-5" dirty="0">
                <a:latin typeface="Times New Roman"/>
                <a:cs typeface="Times New Roman"/>
              </a:rPr>
              <a:t>cũng </a:t>
            </a:r>
            <a:r>
              <a:rPr sz="2800" b="1" dirty="0">
                <a:latin typeface="Times New Roman"/>
                <a:cs typeface="Times New Roman"/>
              </a:rPr>
              <a:t>bị ảnh </a:t>
            </a:r>
            <a:r>
              <a:rPr sz="2800" b="1" spc="-5" dirty="0">
                <a:latin typeface="Times New Roman"/>
                <a:cs typeface="Times New Roman"/>
              </a:rPr>
              <a:t>hưởng </a:t>
            </a:r>
            <a:r>
              <a:rPr sz="2800" b="1" spc="-10" dirty="0">
                <a:latin typeface="Times New Roman"/>
                <a:cs typeface="Times New Roman"/>
              </a:rPr>
              <a:t>khi </a:t>
            </a:r>
            <a:r>
              <a:rPr sz="2800" b="1" spc="-5" dirty="0">
                <a:latin typeface="Times New Roman"/>
                <a:cs typeface="Times New Roman"/>
              </a:rPr>
              <a:t>tỷ lệ nén</a:t>
            </a:r>
            <a:r>
              <a:rPr sz="2800" b="1" spc="8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cao.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TIFF (Tagged-Image File</a:t>
            </a:r>
            <a:r>
              <a:rPr sz="2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Format)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6920" algn="l"/>
                <a:tab pos="1096010" algn="l"/>
                <a:tab pos="1906905" algn="l"/>
                <a:tab pos="2542540" algn="l"/>
                <a:tab pos="3257550" algn="l"/>
                <a:tab pos="4487545" algn="l"/>
                <a:tab pos="5290820" algn="l"/>
                <a:tab pos="6924675" algn="l"/>
                <a:tab pos="783526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6	</a:t>
            </a:r>
            <a:r>
              <a:rPr sz="2800" b="1" spc="-25" dirty="0">
                <a:latin typeface="Times New Roman"/>
                <a:cs typeface="Times New Roman"/>
              </a:rPr>
              <a:t>k</a:t>
            </a:r>
            <a:r>
              <a:rPr sz="2800" b="1" spc="-5" dirty="0">
                <a:latin typeface="Times New Roman"/>
                <a:cs typeface="Times New Roman"/>
              </a:rPr>
              <a:t>iểu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5" dirty="0">
                <a:latin typeface="Times New Roman"/>
                <a:cs typeface="Times New Roman"/>
              </a:rPr>
              <a:t>m</a:t>
            </a:r>
            <a:r>
              <a:rPr sz="2800" b="1" spc="-5" dirty="0">
                <a:latin typeface="Times New Roman"/>
                <a:cs typeface="Times New Roman"/>
              </a:rPr>
              <a:t>ã</a:t>
            </a:r>
            <a:r>
              <a:rPr sz="2800" b="1" dirty="0">
                <a:latin typeface="Times New Roman"/>
                <a:cs typeface="Times New Roman"/>
              </a:rPr>
              <a:t>	hó</a:t>
            </a:r>
            <a:r>
              <a:rPr sz="2800" b="1" spc="-5" dirty="0">
                <a:latin typeface="Times New Roman"/>
                <a:cs typeface="Times New Roman"/>
              </a:rPr>
              <a:t>a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10" dirty="0">
                <a:latin typeface="Times New Roman"/>
                <a:cs typeface="Times New Roman"/>
              </a:rPr>
              <a:t>(</a:t>
            </a:r>
            <a:r>
              <a:rPr sz="2800" b="1" spc="-5" dirty="0">
                <a:latin typeface="Times New Roman"/>
                <a:cs typeface="Times New Roman"/>
              </a:rPr>
              <a:t>khô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né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,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Huf</a:t>
            </a:r>
            <a:r>
              <a:rPr sz="2800" b="1" spc="15" dirty="0">
                <a:latin typeface="Times New Roman"/>
                <a:cs typeface="Times New Roman"/>
              </a:rPr>
              <a:t>f</a:t>
            </a:r>
            <a:r>
              <a:rPr sz="2800" b="1" spc="-5" dirty="0">
                <a:latin typeface="Times New Roman"/>
                <a:cs typeface="Times New Roman"/>
              </a:rPr>
              <a:t>ma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,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Pack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B</a:t>
            </a:r>
            <a:r>
              <a:rPr sz="2800" b="1" dirty="0">
                <a:latin typeface="Times New Roman"/>
                <a:cs typeface="Times New Roman"/>
              </a:rPr>
              <a:t>i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s</a:t>
            </a:r>
            <a:r>
              <a:rPr sz="2800" b="1" spc="-5" dirty="0">
                <a:latin typeface="Times New Roman"/>
                <a:cs typeface="Times New Roman"/>
              </a:rPr>
              <a:t>,  </a:t>
            </a:r>
            <a:r>
              <a:rPr sz="2800" b="1" spc="-10" dirty="0">
                <a:latin typeface="Times New Roman"/>
                <a:cs typeface="Times New Roman"/>
              </a:rPr>
              <a:t>LZW, </a:t>
            </a:r>
            <a:r>
              <a:rPr sz="2800" b="1" spc="-5" dirty="0">
                <a:latin typeface="Times New Roman"/>
                <a:cs typeface="Times New Roman"/>
              </a:rPr>
              <a:t>Fax Group </a:t>
            </a:r>
            <a:r>
              <a:rPr sz="2800" b="1" dirty="0">
                <a:latin typeface="Times New Roman"/>
                <a:cs typeface="Times New Roman"/>
              </a:rPr>
              <a:t>3, </a:t>
            </a:r>
            <a:r>
              <a:rPr sz="2800" b="1" spc="-5" dirty="0">
                <a:latin typeface="Times New Roman"/>
                <a:cs typeface="Times New Roman"/>
              </a:rPr>
              <a:t>Fax Group</a:t>
            </a:r>
            <a:r>
              <a:rPr sz="2800" b="1" spc="6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4)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3 </a:t>
            </a:r>
            <a:r>
              <a:rPr sz="2800" b="1" spc="-10" dirty="0">
                <a:latin typeface="Times New Roman"/>
                <a:cs typeface="Times New Roman"/>
              </a:rPr>
              <a:t>kiểu </a:t>
            </a:r>
            <a:r>
              <a:rPr sz="2800" b="1" spc="-5" dirty="0">
                <a:latin typeface="Times New Roman"/>
                <a:cs typeface="Times New Roman"/>
              </a:rPr>
              <a:t>mầu (Đen </a:t>
            </a:r>
            <a:r>
              <a:rPr sz="2800" b="1" dirty="0">
                <a:latin typeface="Times New Roman"/>
                <a:cs typeface="Times New Roman"/>
              </a:rPr>
              <a:t>trắng, đa </a:t>
            </a:r>
            <a:r>
              <a:rPr sz="2800" b="1" spc="-5" dirty="0">
                <a:latin typeface="Times New Roman"/>
                <a:cs typeface="Times New Roman"/>
              </a:rPr>
              <a:t>cấp </a:t>
            </a:r>
            <a:r>
              <a:rPr sz="2800" b="1" dirty="0">
                <a:latin typeface="Times New Roman"/>
                <a:cs typeface="Times New Roman"/>
              </a:rPr>
              <a:t>xám,</a:t>
            </a:r>
            <a:r>
              <a:rPr sz="2800" b="1" spc="7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mầu)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66</a:t>
            </a:fld>
            <a:endParaRPr spc="-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773328"/>
            <a:ext cx="7989570" cy="54032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PNG (Portable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Network</a:t>
            </a:r>
            <a:r>
              <a:rPr sz="2800" b="1" spc="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Graphic)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Là phiên </a:t>
            </a:r>
            <a:r>
              <a:rPr sz="2800" b="1" dirty="0">
                <a:latin typeface="Times New Roman"/>
                <a:cs typeface="Times New Roman"/>
              </a:rPr>
              <a:t>bản </a:t>
            </a:r>
            <a:r>
              <a:rPr sz="2800" b="1" spc="-10" dirty="0">
                <a:latin typeface="Times New Roman"/>
                <a:cs typeface="Times New Roman"/>
              </a:rPr>
              <a:t>mã </a:t>
            </a:r>
            <a:r>
              <a:rPr sz="2800" b="1" dirty="0">
                <a:latin typeface="Times New Roman"/>
                <a:cs typeface="Times New Roman"/>
              </a:rPr>
              <a:t>nguồn </a:t>
            </a:r>
            <a:r>
              <a:rPr sz="2800" b="1" spc="-10" dirty="0">
                <a:latin typeface="Times New Roman"/>
                <a:cs typeface="Times New Roman"/>
              </a:rPr>
              <a:t>mở </a:t>
            </a:r>
            <a:r>
              <a:rPr sz="2800" b="1" spc="-5" dirty="0">
                <a:latin typeface="Times New Roman"/>
                <a:cs typeface="Times New Roman"/>
              </a:rPr>
              <a:t>thay thế cho</a:t>
            </a:r>
            <a:r>
              <a:rPr sz="2800" b="1" spc="9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GIF</a:t>
            </a:r>
            <a:endParaRPr sz="2800">
              <a:latin typeface="Times New Roman"/>
              <a:cs typeface="Times New Roman"/>
            </a:endParaRPr>
          </a:p>
          <a:p>
            <a:pPr marL="756285" marR="185420" lvl="1" indent="-28702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Nén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dirty="0">
                <a:latin typeface="Times New Roman"/>
                <a:cs typeface="Times New Roman"/>
              </a:rPr>
              <a:t>bảo </a:t>
            </a:r>
            <a:r>
              <a:rPr sz="2800" b="1" spc="-5" dirty="0">
                <a:latin typeface="Times New Roman"/>
                <a:cs typeface="Times New Roman"/>
              </a:rPr>
              <a:t>toàn nên </a:t>
            </a:r>
            <a:r>
              <a:rPr sz="2800" b="1" dirty="0">
                <a:latin typeface="Times New Roman"/>
                <a:cs typeface="Times New Roman"/>
              </a:rPr>
              <a:t>phù </a:t>
            </a:r>
            <a:r>
              <a:rPr sz="2800" b="1" spc="-10" dirty="0">
                <a:latin typeface="Times New Roman"/>
                <a:cs typeface="Times New Roman"/>
              </a:rPr>
              <a:t>hợp </a:t>
            </a:r>
            <a:r>
              <a:rPr sz="2800" b="1" spc="-5" dirty="0">
                <a:latin typeface="Times New Roman"/>
                <a:cs typeface="Times New Roman"/>
              </a:rPr>
              <a:t>với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nhiều  mảng </a:t>
            </a:r>
            <a:r>
              <a:rPr sz="2800" b="1" dirty="0">
                <a:latin typeface="Times New Roman"/>
                <a:cs typeface="Times New Roman"/>
              </a:rPr>
              <a:t>đồng </a:t>
            </a:r>
            <a:r>
              <a:rPr sz="2800" b="1" spc="-5" dirty="0">
                <a:latin typeface="Times New Roman"/>
                <a:cs typeface="Times New Roman"/>
              </a:rPr>
              <a:t>mầu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lớn.</a:t>
            </a:r>
            <a:endParaRPr sz="2800">
              <a:latin typeface="Times New Roman"/>
              <a:cs typeface="Times New Roman"/>
            </a:endParaRPr>
          </a:p>
          <a:p>
            <a:pPr marL="756285" marR="327025" lvl="1" indent="-28702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Phù </a:t>
            </a:r>
            <a:r>
              <a:rPr sz="2800" b="1" spc="-10" dirty="0">
                <a:latin typeface="Times New Roman"/>
                <a:cs typeface="Times New Roman"/>
              </a:rPr>
              <a:t>hợp </a:t>
            </a:r>
            <a:r>
              <a:rPr sz="2800" b="1" spc="-5" dirty="0">
                <a:latin typeface="Times New Roman"/>
                <a:cs typeface="Times New Roman"/>
              </a:rPr>
              <a:t>với </a:t>
            </a:r>
            <a:r>
              <a:rPr sz="2800" b="1" spc="-15" dirty="0">
                <a:latin typeface="Times New Roman"/>
                <a:cs typeface="Times New Roman"/>
              </a:rPr>
              <a:t>web </a:t>
            </a:r>
            <a:r>
              <a:rPr sz="2800" b="1" dirty="0">
                <a:latin typeface="Times New Roman"/>
                <a:cs typeface="Times New Roman"/>
              </a:rPr>
              <a:t>vì </a:t>
            </a:r>
            <a:r>
              <a:rPr sz="2800" b="1" spc="-5" dirty="0">
                <a:latin typeface="Times New Roman"/>
                <a:cs typeface="Times New Roman"/>
              </a:rPr>
              <a:t>có </a:t>
            </a:r>
            <a:r>
              <a:rPr sz="2800" b="1" spc="-15" dirty="0">
                <a:latin typeface="Times New Roman"/>
                <a:cs typeface="Times New Roman"/>
              </a:rPr>
              <a:t>khả </a:t>
            </a:r>
            <a:r>
              <a:rPr sz="2800" b="1" dirty="0">
                <a:latin typeface="Times New Roman"/>
                <a:cs typeface="Times New Roman"/>
              </a:rPr>
              <a:t>năng </a:t>
            </a:r>
            <a:r>
              <a:rPr sz="2800" b="1" spc="-10" dirty="0">
                <a:latin typeface="Times New Roman"/>
                <a:cs typeface="Times New Roman"/>
              </a:rPr>
              <a:t>hiển </a:t>
            </a:r>
            <a:r>
              <a:rPr sz="2800" b="1" spc="-5" dirty="0">
                <a:latin typeface="Times New Roman"/>
                <a:cs typeface="Times New Roman"/>
              </a:rPr>
              <a:t>thị </a:t>
            </a:r>
            <a:r>
              <a:rPr sz="2800" b="1" dirty="0">
                <a:latin typeface="Times New Roman"/>
                <a:cs typeface="Times New Roman"/>
              </a:rPr>
              <a:t>từng  </a:t>
            </a:r>
            <a:r>
              <a:rPr sz="2800" b="1" spc="-10" dirty="0">
                <a:latin typeface="Times New Roman"/>
                <a:cs typeface="Times New Roman"/>
              </a:rPr>
              <a:t>bước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thêm </a:t>
            </a:r>
            <a:r>
              <a:rPr sz="2800" b="1" spc="-10" dirty="0">
                <a:latin typeface="Times New Roman"/>
                <a:cs typeface="Times New Roman"/>
              </a:rPr>
              <a:t>kênh </a:t>
            </a:r>
            <a:r>
              <a:rPr sz="2800" b="1" spc="-5" dirty="0">
                <a:latin typeface="Times New Roman"/>
                <a:cs typeface="Times New Roman"/>
              </a:rPr>
              <a:t>alpha </a:t>
            </a:r>
            <a:r>
              <a:rPr sz="2800" b="1" dirty="0">
                <a:latin typeface="Times New Roman"/>
                <a:cs typeface="Times New Roman"/>
              </a:rPr>
              <a:t>để </a:t>
            </a:r>
            <a:r>
              <a:rPr sz="2800" b="1" spc="-5" dirty="0">
                <a:latin typeface="Times New Roman"/>
                <a:cs typeface="Times New Roman"/>
              </a:rPr>
              <a:t>thể </a:t>
            </a:r>
            <a:r>
              <a:rPr sz="2800" b="1" spc="-10" dirty="0">
                <a:latin typeface="Times New Roman"/>
                <a:cs typeface="Times New Roman"/>
              </a:rPr>
              <a:t>hiện </a:t>
            </a:r>
            <a:r>
              <a:rPr sz="2800" b="1" dirty="0">
                <a:latin typeface="Times New Roman"/>
                <a:cs typeface="Times New Roman"/>
              </a:rPr>
              <a:t>độ</a:t>
            </a:r>
            <a:r>
              <a:rPr sz="2800" b="1" spc="114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trong.</a:t>
            </a:r>
            <a:endParaRPr sz="2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RAW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Xuất </a:t>
            </a:r>
            <a:r>
              <a:rPr sz="2800" b="1" spc="-10" dirty="0">
                <a:latin typeface="Times New Roman"/>
                <a:cs typeface="Times New Roman"/>
              </a:rPr>
              <a:t>hiện </a:t>
            </a:r>
            <a:r>
              <a:rPr sz="2800" b="1" spc="-5" dirty="0">
                <a:latin typeface="Times New Roman"/>
                <a:cs typeface="Times New Roman"/>
              </a:rPr>
              <a:t>trên một </a:t>
            </a:r>
            <a:r>
              <a:rPr sz="2800" b="1" dirty="0">
                <a:latin typeface="Times New Roman"/>
                <a:cs typeface="Times New Roman"/>
              </a:rPr>
              <a:t>số </a:t>
            </a:r>
            <a:r>
              <a:rPr sz="2800" b="1" spc="-5" dirty="0">
                <a:latin typeface="Times New Roman"/>
                <a:cs typeface="Times New Roman"/>
              </a:rPr>
              <a:t>máy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tuy nhiên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thể  </a:t>
            </a:r>
            <a:r>
              <a:rPr sz="2800" b="1" spc="-10" dirty="0">
                <a:latin typeface="Times New Roman"/>
                <a:cs typeface="Times New Roman"/>
              </a:rPr>
              <a:t>không </a:t>
            </a:r>
            <a:r>
              <a:rPr sz="2800" b="1" spc="-5" dirty="0">
                <a:latin typeface="Times New Roman"/>
                <a:cs typeface="Times New Roman"/>
              </a:rPr>
              <a:t>cùng</a:t>
            </a:r>
            <a:r>
              <a:rPr sz="2800" b="1" spc="6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chuẩn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thể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nén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dirty="0">
                <a:latin typeface="Times New Roman"/>
                <a:cs typeface="Times New Roman"/>
              </a:rPr>
              <a:t>bảo</a:t>
            </a:r>
            <a:r>
              <a:rPr sz="2800" b="1" spc="6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toàn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67</a:t>
            </a:fld>
            <a:endParaRPr spc="-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761208"/>
            <a:ext cx="7373620" cy="34397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SVG (Scalable Vector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Graphics)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W3C (World </a:t>
            </a:r>
            <a:r>
              <a:rPr sz="3200" b="1" spc="-5" dirty="0">
                <a:latin typeface="Times New Roman"/>
                <a:cs typeface="Times New Roman"/>
              </a:rPr>
              <a:t>Wide </a:t>
            </a:r>
            <a:r>
              <a:rPr sz="3200" b="1" dirty="0">
                <a:latin typeface="Times New Roman"/>
                <a:cs typeface="Times New Roman"/>
              </a:rPr>
              <a:t>Web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Consortium)</a:t>
            </a:r>
            <a:endParaRPr sz="32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Không có </a:t>
            </a:r>
            <a:r>
              <a:rPr sz="3200" b="1" spc="-5" dirty="0">
                <a:latin typeface="Times New Roman"/>
                <a:cs typeface="Times New Roman"/>
              </a:rPr>
              <a:t>nén tuy nhiên </a:t>
            </a:r>
            <a:r>
              <a:rPr sz="3200" b="1" dirty="0">
                <a:latin typeface="Times New Roman"/>
                <a:cs typeface="Times New Roman"/>
              </a:rPr>
              <a:t>vì cấu </a:t>
            </a:r>
            <a:r>
              <a:rPr sz="3200" b="1" spc="-5" dirty="0">
                <a:latin typeface="Times New Roman"/>
                <a:cs typeface="Times New Roman"/>
              </a:rPr>
              <a:t>tạo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bởi  XML, SVG </a:t>
            </a:r>
            <a:r>
              <a:rPr sz="3200" b="1" dirty="0">
                <a:latin typeface="Times New Roman"/>
                <a:cs typeface="Times New Roman"/>
              </a:rPr>
              <a:t>có </a:t>
            </a:r>
            <a:r>
              <a:rPr sz="3200" b="1" spc="-5" dirty="0">
                <a:latin typeface="Times New Roman"/>
                <a:cs typeface="Times New Roman"/>
              </a:rPr>
              <a:t>thể được nén bởi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gzip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AI (Adobe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Illustrator)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CDR</a:t>
            </a:r>
            <a:r>
              <a:rPr sz="3200" b="1" spc="-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(CorelDRAW)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68</a:t>
            </a:fld>
            <a:endParaRPr spc="-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5673" y="2075815"/>
            <a:ext cx="84518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CHƯƠNG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 3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XỬ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LÝ NÂNG CAO 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CHẤT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LƯỢNG</a:t>
            </a:r>
            <a:r>
              <a:rPr sz="36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761208"/>
            <a:ext cx="6956425" cy="11957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470534" algn="l"/>
              </a:tabLst>
            </a:pPr>
            <a:r>
              <a:rPr sz="3200" b="1" dirty="0">
                <a:latin typeface="Times New Roman"/>
                <a:cs typeface="Times New Roman"/>
              </a:rPr>
              <a:t>Tổng </a:t>
            </a:r>
            <a:r>
              <a:rPr sz="3200" b="1" spc="-5" dirty="0">
                <a:latin typeface="Times New Roman"/>
                <a:cs typeface="Times New Roman"/>
              </a:rPr>
              <a:t>quan </a:t>
            </a:r>
            <a:r>
              <a:rPr sz="3200" b="1" dirty="0">
                <a:latin typeface="Times New Roman"/>
                <a:cs typeface="Times New Roman"/>
              </a:rPr>
              <a:t>về </a:t>
            </a:r>
            <a:r>
              <a:rPr sz="3200" b="1" spc="-5" dirty="0">
                <a:latin typeface="Times New Roman"/>
                <a:cs typeface="Times New Roman"/>
              </a:rPr>
              <a:t>hệ </a:t>
            </a:r>
            <a:r>
              <a:rPr sz="3200" b="1" dirty="0">
                <a:latin typeface="Times New Roman"/>
                <a:cs typeface="Times New Roman"/>
              </a:rPr>
              <a:t>thống xử </a:t>
            </a:r>
            <a:r>
              <a:rPr sz="3200" b="1" spc="-5" dirty="0">
                <a:latin typeface="Times New Roman"/>
                <a:cs typeface="Times New Roman"/>
              </a:rPr>
              <a:t>lý</a:t>
            </a:r>
            <a:r>
              <a:rPr sz="3200" b="1" spc="-9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ảnh.</a:t>
            </a:r>
            <a:endParaRPr sz="32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470534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Những </a:t>
            </a:r>
            <a:r>
              <a:rPr sz="3200" b="1" dirty="0">
                <a:latin typeface="Times New Roman"/>
                <a:cs typeface="Times New Roman"/>
              </a:rPr>
              <a:t>vấn </a:t>
            </a:r>
            <a:r>
              <a:rPr sz="3200" b="1" spc="-5" dirty="0">
                <a:latin typeface="Times New Roman"/>
                <a:cs typeface="Times New Roman"/>
              </a:rPr>
              <a:t>đề </a:t>
            </a:r>
            <a:r>
              <a:rPr sz="3200" b="1" dirty="0">
                <a:latin typeface="Times New Roman"/>
                <a:cs typeface="Times New Roman"/>
              </a:rPr>
              <a:t>cơ bản trong xử lý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ảnh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46883"/>
            <a:ext cx="8300084" cy="38665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584200" algn="l"/>
                <a:tab pos="584835" algn="l"/>
              </a:tabLst>
            </a:pP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Xử 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lý nâng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cao chất lượng</a:t>
            </a:r>
            <a:r>
              <a:rPr sz="3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3600">
              <a:latin typeface="Times New Roman"/>
              <a:cs typeface="Times New Roman"/>
            </a:endParaRPr>
          </a:p>
          <a:p>
            <a:pPr marL="584200" marR="5080" indent="-5721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584200" algn="l"/>
                <a:tab pos="584835" algn="l"/>
              </a:tabLst>
            </a:pPr>
            <a:r>
              <a:rPr sz="3600" b="1" dirty="0">
                <a:latin typeface="Times New Roman"/>
                <a:cs typeface="Times New Roman"/>
              </a:rPr>
              <a:t>Các kỹ thuật </a:t>
            </a:r>
            <a:r>
              <a:rPr sz="3600" b="1" spc="-5" dirty="0">
                <a:latin typeface="Times New Roman"/>
                <a:cs typeface="Times New Roman"/>
              </a:rPr>
              <a:t>xử lý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nhằm </a:t>
            </a:r>
            <a:r>
              <a:rPr sz="3600" b="1" dirty="0">
                <a:latin typeface="Times New Roman"/>
                <a:cs typeface="Times New Roman"/>
              </a:rPr>
              <a:t>nâng cao  chất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lượng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Sử dụng toán tử</a:t>
            </a:r>
            <a:r>
              <a:rPr sz="3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điểm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Sử dụng toán tử không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gian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Khôi </a:t>
            </a:r>
            <a:r>
              <a:rPr sz="3600" b="1" spc="-5" dirty="0">
                <a:latin typeface="Times New Roman"/>
                <a:cs typeface="Times New Roman"/>
              </a:rPr>
              <a:t>phục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do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nhiễu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46883"/>
            <a:ext cx="8300084" cy="38665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77190" indent="-365125">
              <a:lnSpc>
                <a:spcPct val="100000"/>
              </a:lnSpc>
              <a:spcBef>
                <a:spcPts val="96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Sử dụng toán tử</a:t>
            </a:r>
            <a:r>
              <a:rPr sz="3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điểm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Là những phép </a:t>
            </a:r>
            <a:r>
              <a:rPr sz="3600" b="1" dirty="0">
                <a:latin typeface="Times New Roman"/>
                <a:cs typeface="Times New Roman"/>
              </a:rPr>
              <a:t>toán không phụ </a:t>
            </a:r>
            <a:r>
              <a:rPr sz="3600" b="1" spc="-5" dirty="0">
                <a:latin typeface="Times New Roman"/>
                <a:cs typeface="Times New Roman"/>
              </a:rPr>
              <a:t>thuộc vị  </a:t>
            </a:r>
            <a:r>
              <a:rPr sz="3600" b="1" dirty="0">
                <a:latin typeface="Times New Roman"/>
                <a:cs typeface="Times New Roman"/>
              </a:rPr>
              <a:t>trí </a:t>
            </a:r>
            <a:r>
              <a:rPr sz="3600" b="1" spc="-5" dirty="0">
                <a:latin typeface="Times New Roman"/>
                <a:cs typeface="Times New Roman"/>
              </a:rPr>
              <a:t>điểm </a:t>
            </a:r>
            <a:r>
              <a:rPr sz="3600" b="1" dirty="0">
                <a:latin typeface="Times New Roman"/>
                <a:cs typeface="Times New Roman"/>
              </a:rPr>
              <a:t>ảnh: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Tăng </a:t>
            </a:r>
            <a:r>
              <a:rPr sz="3600" b="1" spc="-5" dirty="0">
                <a:latin typeface="Times New Roman"/>
                <a:cs typeface="Times New Roman"/>
              </a:rPr>
              <a:t>giảm độ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sáng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Thông </a:t>
            </a:r>
            <a:r>
              <a:rPr sz="3600" b="1" spc="-5" dirty="0">
                <a:latin typeface="Times New Roman"/>
                <a:cs typeface="Times New Roman"/>
              </a:rPr>
              <a:t>kê tần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suất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Biến </a:t>
            </a:r>
            <a:r>
              <a:rPr sz="3600" b="1" spc="-5" dirty="0">
                <a:latin typeface="Times New Roman"/>
                <a:cs typeface="Times New Roman"/>
              </a:rPr>
              <a:t>đổi tần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suất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4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939" y="100076"/>
            <a:ext cx="8607425" cy="422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3.1.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CẢI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THIỆN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ẢNH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SỬ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DỤNG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CÁC TOÁN TỬ</a:t>
            </a:r>
            <a:r>
              <a:rPr sz="2400" b="1" spc="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ĐIỂM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3.1.1. Giới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thiệu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5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Biểu </a:t>
            </a:r>
            <a:r>
              <a:rPr sz="3200" b="1" spc="-5" dirty="0">
                <a:latin typeface="Times New Roman"/>
                <a:cs typeface="Times New Roman"/>
              </a:rPr>
              <a:t>đồ </a:t>
            </a:r>
            <a:r>
              <a:rPr sz="3200" b="1" dirty="0">
                <a:latin typeface="Times New Roman"/>
                <a:cs typeface="Times New Roman"/>
              </a:rPr>
              <a:t>tần </a:t>
            </a:r>
            <a:r>
              <a:rPr sz="3200" b="1" spc="-5" dirty="0">
                <a:latin typeface="Times New Roman"/>
                <a:cs typeface="Times New Roman"/>
              </a:rPr>
              <a:t>suất (Histogram): </a:t>
            </a:r>
            <a:r>
              <a:rPr sz="3200" b="1" dirty="0">
                <a:latin typeface="Times New Roman"/>
                <a:cs typeface="Times New Roman"/>
              </a:rPr>
              <a:t>Biểu </a:t>
            </a:r>
            <a:r>
              <a:rPr sz="3200" b="1" spc="-5" dirty="0">
                <a:latin typeface="Times New Roman"/>
                <a:cs typeface="Times New Roman"/>
              </a:rPr>
              <a:t>đồ tần suất  </a:t>
            </a:r>
            <a:r>
              <a:rPr sz="3200" b="1" dirty="0">
                <a:latin typeface="Times New Roman"/>
                <a:cs typeface="Times New Roman"/>
              </a:rPr>
              <a:t>của mức xám g </a:t>
            </a:r>
            <a:r>
              <a:rPr sz="3200" b="1" spc="-5" dirty="0">
                <a:latin typeface="Times New Roman"/>
                <a:cs typeface="Times New Roman"/>
              </a:rPr>
              <a:t>của </a:t>
            </a:r>
            <a:r>
              <a:rPr sz="3200" b="1" dirty="0">
                <a:latin typeface="Times New Roman"/>
                <a:cs typeface="Times New Roman"/>
              </a:rPr>
              <a:t>ảnh I </a:t>
            </a:r>
            <a:r>
              <a:rPr sz="3200" b="1" spc="-5" dirty="0">
                <a:latin typeface="Times New Roman"/>
                <a:cs typeface="Times New Roman"/>
              </a:rPr>
              <a:t>là </a:t>
            </a:r>
            <a:r>
              <a:rPr sz="3200" b="1" dirty="0">
                <a:latin typeface="Times New Roman"/>
                <a:cs typeface="Times New Roman"/>
              </a:rPr>
              <a:t>số </a:t>
            </a:r>
            <a:r>
              <a:rPr sz="3200" b="1" spc="-5" dirty="0">
                <a:latin typeface="Times New Roman"/>
                <a:cs typeface="Times New Roman"/>
              </a:rPr>
              <a:t>điểm </a:t>
            </a:r>
            <a:r>
              <a:rPr sz="3200" b="1" dirty="0">
                <a:latin typeface="Times New Roman"/>
                <a:cs typeface="Times New Roman"/>
              </a:rPr>
              <a:t>ảnh </a:t>
            </a:r>
            <a:r>
              <a:rPr sz="3200" b="1" spc="-5" dirty="0">
                <a:latin typeface="Times New Roman"/>
                <a:cs typeface="Times New Roman"/>
              </a:rPr>
              <a:t>có </a:t>
            </a:r>
            <a:r>
              <a:rPr sz="3200" b="1" dirty="0">
                <a:latin typeface="Times New Roman"/>
                <a:cs typeface="Times New Roman"/>
              </a:rPr>
              <a:t>giá  trị g của ảnh I. Ký </a:t>
            </a:r>
            <a:r>
              <a:rPr sz="3200" b="1" spc="-5" dirty="0">
                <a:latin typeface="Times New Roman"/>
                <a:cs typeface="Times New Roman"/>
              </a:rPr>
              <a:t>hiệu là</a:t>
            </a:r>
            <a:r>
              <a:rPr sz="3200" b="1" spc="-7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h(g)</a:t>
            </a:r>
            <a:endParaRPr sz="3200">
              <a:latin typeface="Times New Roman"/>
              <a:cs typeface="Times New Roman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78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Arial"/>
                <a:cs typeface="Arial"/>
              </a:rPr>
              <a:t>Mục đích </a:t>
            </a:r>
            <a:r>
              <a:rPr sz="3200" b="1" dirty="0">
                <a:latin typeface="Arial"/>
                <a:cs typeface="Arial"/>
              </a:rPr>
              <a:t>là </a:t>
            </a:r>
            <a:r>
              <a:rPr sz="3200" b="1" spc="-5" dirty="0">
                <a:latin typeface="Arial"/>
                <a:cs typeface="Arial"/>
              </a:rPr>
              <a:t>đưa </a:t>
            </a:r>
            <a:r>
              <a:rPr sz="3200" b="1" dirty="0">
                <a:latin typeface="Arial"/>
                <a:cs typeface="Arial"/>
              </a:rPr>
              <a:t>ra </a:t>
            </a:r>
            <a:r>
              <a:rPr sz="3200" b="1" spc="-5" dirty="0">
                <a:latin typeface="Arial"/>
                <a:cs typeface="Arial"/>
              </a:rPr>
              <a:t>một </a:t>
            </a:r>
            <a:r>
              <a:rPr sz="3200" b="1" spc="-10" dirty="0">
                <a:latin typeface="Arial"/>
                <a:cs typeface="Arial"/>
              </a:rPr>
              <a:t>ảnh </a:t>
            </a:r>
            <a:r>
              <a:rPr sz="3200" b="1" spc="-5" dirty="0">
                <a:latin typeface="Arial"/>
                <a:cs typeface="Arial"/>
              </a:rPr>
              <a:t>có mức </a:t>
            </a:r>
            <a:r>
              <a:rPr sz="3200" b="1" spc="-10" dirty="0">
                <a:latin typeface="Arial"/>
                <a:cs typeface="Arial"/>
              </a:rPr>
              <a:t>xám  </a:t>
            </a:r>
            <a:r>
              <a:rPr sz="3200" b="1" dirty="0">
                <a:latin typeface="Arial"/>
                <a:cs typeface="Arial"/>
              </a:rPr>
              <a:t>được phân </a:t>
            </a:r>
            <a:r>
              <a:rPr sz="3200" b="1" spc="-5" dirty="0">
                <a:latin typeface="Arial"/>
                <a:cs typeface="Arial"/>
              </a:rPr>
              <a:t>bố đồng</a:t>
            </a:r>
            <a:r>
              <a:rPr sz="3200" b="1" spc="-10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đều.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3390898"/>
            <a:ext cx="5077968" cy="339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6112" y="4700015"/>
            <a:ext cx="3604255" cy="749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5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61208"/>
            <a:ext cx="8302625" cy="509841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3.1.2. Tăng giảm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độ</a:t>
            </a:r>
            <a:r>
              <a:rPr sz="3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sáng</a:t>
            </a:r>
            <a:endParaRPr sz="3200">
              <a:latin typeface="Times New Roman"/>
              <a:cs typeface="Times New Roman"/>
            </a:endParaRPr>
          </a:p>
          <a:p>
            <a:pPr marL="355600" marR="10160" indent="-34353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Giả sử </a:t>
            </a:r>
            <a:r>
              <a:rPr sz="3200" b="1" spc="-5" dirty="0">
                <a:latin typeface="Times New Roman"/>
                <a:cs typeface="Times New Roman"/>
              </a:rPr>
              <a:t>ta </a:t>
            </a:r>
            <a:r>
              <a:rPr sz="3200" b="1" dirty="0">
                <a:latin typeface="Times New Roman"/>
                <a:cs typeface="Times New Roman"/>
              </a:rPr>
              <a:t>có ảnh I ~ </a:t>
            </a:r>
            <a:r>
              <a:rPr sz="3200" b="1" spc="-5" dirty="0">
                <a:latin typeface="Times New Roman"/>
                <a:cs typeface="Times New Roman"/>
              </a:rPr>
              <a:t>kích </a:t>
            </a:r>
            <a:r>
              <a:rPr sz="3200" b="1" dirty="0">
                <a:latin typeface="Times New Roman"/>
                <a:cs typeface="Times New Roman"/>
              </a:rPr>
              <a:t>thước </a:t>
            </a:r>
            <a:r>
              <a:rPr sz="3200" b="1" spc="5" dirty="0">
                <a:latin typeface="Times New Roman"/>
                <a:cs typeface="Times New Roman"/>
              </a:rPr>
              <a:t>m </a:t>
            </a:r>
            <a:r>
              <a:rPr sz="3200" b="1" dirty="0">
                <a:latin typeface="Times New Roman"/>
                <a:cs typeface="Times New Roman"/>
              </a:rPr>
              <a:t>× n </a:t>
            </a:r>
            <a:r>
              <a:rPr sz="3200" b="1" spc="-5" dirty="0">
                <a:latin typeface="Times New Roman"/>
                <a:cs typeface="Times New Roman"/>
              </a:rPr>
              <a:t>và </a:t>
            </a:r>
            <a:r>
              <a:rPr sz="3200" b="1" spc="-15" dirty="0">
                <a:latin typeface="Times New Roman"/>
                <a:cs typeface="Times New Roman"/>
              </a:rPr>
              <a:t>số  </a:t>
            </a:r>
            <a:r>
              <a:rPr sz="3200" b="1" dirty="0">
                <a:latin typeface="Times New Roman"/>
                <a:cs typeface="Times New Roman"/>
              </a:rPr>
              <a:t>nguyên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Khi </a:t>
            </a:r>
            <a:r>
              <a:rPr sz="3200" b="1" spc="-5" dirty="0">
                <a:latin typeface="Times New Roman"/>
                <a:cs typeface="Times New Roman"/>
              </a:rPr>
              <a:t>đó, kỹ thuật tăng, </a:t>
            </a:r>
            <a:r>
              <a:rPr sz="3200" b="1" dirty="0">
                <a:latin typeface="Times New Roman"/>
                <a:cs typeface="Times New Roman"/>
              </a:rPr>
              <a:t>giảm </a:t>
            </a:r>
            <a:r>
              <a:rPr sz="3200" b="1" spc="-5" dirty="0">
                <a:latin typeface="Times New Roman"/>
                <a:cs typeface="Times New Roman"/>
              </a:rPr>
              <a:t>độ sáng </a:t>
            </a:r>
            <a:r>
              <a:rPr sz="3200" b="1" spc="-10" dirty="0">
                <a:latin typeface="Times New Roman"/>
                <a:cs typeface="Times New Roman"/>
              </a:rPr>
              <a:t>được </a:t>
            </a:r>
            <a:r>
              <a:rPr sz="3200" b="1" spc="-5" dirty="0">
                <a:latin typeface="Times New Roman"/>
                <a:cs typeface="Times New Roman"/>
              </a:rPr>
              <a:t>thể  hiện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dirty="0">
                <a:latin typeface="Times New Roman"/>
                <a:cs typeface="Times New Roman"/>
              </a:rPr>
              <a:t>I [i, j] = I [i, j] + c; </a:t>
            </a:r>
            <a:r>
              <a:rPr sz="3200" b="0" spc="-25" dirty="0">
                <a:latin typeface="Tuffy"/>
                <a:cs typeface="Tuffy"/>
              </a:rPr>
              <a:t>∀</a:t>
            </a:r>
            <a:r>
              <a:rPr sz="3200" b="0" spc="-260" dirty="0">
                <a:latin typeface="Tuffy"/>
                <a:cs typeface="Tuffy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(i,j)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Chú</a:t>
            </a:r>
            <a:r>
              <a:rPr sz="3200" b="1" i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ý: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Nếu </a:t>
            </a:r>
            <a:r>
              <a:rPr sz="3200" b="1" dirty="0">
                <a:latin typeface="Times New Roman"/>
                <a:cs typeface="Times New Roman"/>
              </a:rPr>
              <a:t>c &gt; 0: ảnh sáng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lên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62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Nếu </a:t>
            </a:r>
            <a:r>
              <a:rPr sz="3200" b="1" dirty="0">
                <a:latin typeface="Times New Roman"/>
                <a:cs typeface="Times New Roman"/>
              </a:rPr>
              <a:t>c &lt; 0: ảnh tối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đi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6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4612" y="981801"/>
            <a:ext cx="8124587" cy="5051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7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773328"/>
            <a:ext cx="8455025" cy="48056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3.1.3. Tách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ngưỡng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Giả sử ta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I ~ </a:t>
            </a:r>
            <a:r>
              <a:rPr sz="2800" b="1" spc="-10" dirty="0">
                <a:latin typeface="Times New Roman"/>
                <a:cs typeface="Times New Roman"/>
              </a:rPr>
              <a:t>kích </a:t>
            </a:r>
            <a:r>
              <a:rPr sz="2800" b="1" dirty="0">
                <a:latin typeface="Times New Roman"/>
                <a:cs typeface="Times New Roman"/>
              </a:rPr>
              <a:t>thước </a:t>
            </a:r>
            <a:r>
              <a:rPr sz="2800" b="1" spc="-5" dirty="0">
                <a:latin typeface="Times New Roman"/>
                <a:cs typeface="Times New Roman"/>
              </a:rPr>
              <a:t>m × </a:t>
            </a:r>
            <a:r>
              <a:rPr sz="2800" b="1" dirty="0">
                <a:latin typeface="Times New Roman"/>
                <a:cs typeface="Times New Roman"/>
              </a:rPr>
              <a:t>n, hai </a:t>
            </a:r>
            <a:r>
              <a:rPr sz="2800" b="1" spc="-5" dirty="0">
                <a:latin typeface="Times New Roman"/>
                <a:cs typeface="Times New Roman"/>
              </a:rPr>
              <a:t>số Min,  Max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spc="-5" dirty="0">
                <a:latin typeface="Times New Roman"/>
                <a:cs typeface="Times New Roman"/>
              </a:rPr>
              <a:t>ngưỡng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θ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Khi </a:t>
            </a:r>
            <a:r>
              <a:rPr sz="2800" b="1" dirty="0">
                <a:latin typeface="Times New Roman"/>
                <a:cs typeface="Times New Roman"/>
              </a:rPr>
              <a:t>đó, </a:t>
            </a:r>
            <a:r>
              <a:rPr sz="2800" b="1" spc="-15" dirty="0">
                <a:latin typeface="Times New Roman"/>
                <a:cs typeface="Times New Roman"/>
              </a:rPr>
              <a:t>kỹ </a:t>
            </a:r>
            <a:r>
              <a:rPr sz="2800" b="1" spc="-5" dirty="0">
                <a:latin typeface="Times New Roman"/>
                <a:cs typeface="Times New Roman"/>
              </a:rPr>
              <a:t>thuật tách ngưỡng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spc="-5" dirty="0">
                <a:latin typeface="Times New Roman"/>
                <a:cs typeface="Times New Roman"/>
              </a:rPr>
              <a:t>thể</a:t>
            </a:r>
            <a:r>
              <a:rPr sz="2800" b="1" spc="10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hiện: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I [i, j] = I [i, </a:t>
            </a:r>
            <a:r>
              <a:rPr sz="2800" b="1" dirty="0">
                <a:latin typeface="Times New Roman"/>
                <a:cs typeface="Times New Roman"/>
              </a:rPr>
              <a:t>j] </a:t>
            </a:r>
            <a:r>
              <a:rPr sz="2800" b="1" spc="-5" dirty="0">
                <a:latin typeface="Symbol"/>
                <a:cs typeface="Symbol"/>
              </a:rPr>
              <a:t></a:t>
            </a:r>
            <a:r>
              <a:rPr sz="2800" b="1" spc="-5" dirty="0">
                <a:latin typeface="Times New Roman"/>
                <a:cs typeface="Times New Roman"/>
              </a:rPr>
              <a:t> θ? </a:t>
            </a:r>
            <a:r>
              <a:rPr sz="2800" b="1" dirty="0">
                <a:latin typeface="Times New Roman"/>
                <a:cs typeface="Times New Roman"/>
              </a:rPr>
              <a:t>Max: </a:t>
            </a:r>
            <a:r>
              <a:rPr sz="2800" b="1" spc="-5" dirty="0">
                <a:latin typeface="Times New Roman"/>
                <a:cs typeface="Times New Roman"/>
              </a:rPr>
              <a:t>Min; </a:t>
            </a:r>
            <a:r>
              <a:rPr sz="2800" b="0" spc="-25" dirty="0">
                <a:latin typeface="Tuffy"/>
                <a:cs typeface="Tuffy"/>
              </a:rPr>
              <a:t>∀</a:t>
            </a:r>
            <a:r>
              <a:rPr sz="2800" b="0" spc="-114" dirty="0">
                <a:latin typeface="Tuffy"/>
                <a:cs typeface="Tuffy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(i,j)</a:t>
            </a:r>
            <a:endParaRPr sz="28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Ứng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dụng: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Nếu </a:t>
            </a:r>
            <a:r>
              <a:rPr sz="2800" b="1" spc="-5" dirty="0">
                <a:latin typeface="Times New Roman"/>
                <a:cs typeface="Times New Roman"/>
              </a:rPr>
              <a:t>Min = </a:t>
            </a:r>
            <a:r>
              <a:rPr sz="2800" b="1" dirty="0">
                <a:latin typeface="Times New Roman"/>
                <a:cs typeface="Times New Roman"/>
              </a:rPr>
              <a:t>0, </a:t>
            </a:r>
            <a:r>
              <a:rPr sz="2800" b="1" spc="-5" dirty="0">
                <a:latin typeface="Times New Roman"/>
                <a:cs typeface="Times New Roman"/>
              </a:rPr>
              <a:t>Max = 1 </a:t>
            </a:r>
            <a:r>
              <a:rPr sz="2800" b="1" spc="-10" dirty="0">
                <a:latin typeface="Times New Roman"/>
                <a:cs typeface="Times New Roman"/>
              </a:rPr>
              <a:t>kỹ </a:t>
            </a:r>
            <a:r>
              <a:rPr sz="2800" b="1" dirty="0">
                <a:latin typeface="Times New Roman"/>
                <a:cs typeface="Times New Roman"/>
              </a:rPr>
              <a:t>thuật chuyển ảnh thành  ảnh </a:t>
            </a:r>
            <a:r>
              <a:rPr sz="2800" b="1" spc="-10" dirty="0">
                <a:latin typeface="Times New Roman"/>
                <a:cs typeface="Times New Roman"/>
              </a:rPr>
              <a:t>đen </a:t>
            </a:r>
            <a:r>
              <a:rPr sz="2800" b="1" dirty="0">
                <a:latin typeface="Times New Roman"/>
                <a:cs typeface="Times New Roman"/>
              </a:rPr>
              <a:t>trắng </a:t>
            </a:r>
            <a:r>
              <a:rPr sz="2800" b="1" spc="-10" dirty="0">
                <a:latin typeface="Times New Roman"/>
                <a:cs typeface="Times New Roman"/>
              </a:rPr>
              <a:t>được ứng </a:t>
            </a:r>
            <a:r>
              <a:rPr sz="2800" b="1" dirty="0">
                <a:latin typeface="Times New Roman"/>
                <a:cs typeface="Times New Roman"/>
              </a:rPr>
              <a:t>dụng </a:t>
            </a:r>
            <a:r>
              <a:rPr sz="2800" b="1" spc="-10" dirty="0">
                <a:latin typeface="Times New Roman"/>
                <a:cs typeface="Times New Roman"/>
              </a:rPr>
              <a:t>khi </a:t>
            </a:r>
            <a:r>
              <a:rPr sz="2800" b="1" dirty="0">
                <a:latin typeface="Times New Roman"/>
                <a:cs typeface="Times New Roman"/>
              </a:rPr>
              <a:t>quét và nhận dạng  văn bản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thể </a:t>
            </a:r>
            <a:r>
              <a:rPr sz="2800" b="1" dirty="0">
                <a:latin typeface="Times New Roman"/>
                <a:cs typeface="Times New Roman"/>
              </a:rPr>
              <a:t>xảy </a:t>
            </a:r>
            <a:r>
              <a:rPr sz="2800" b="1" spc="-10" dirty="0">
                <a:latin typeface="Times New Roman"/>
                <a:cs typeface="Times New Roman"/>
              </a:rPr>
              <a:t>ra </a:t>
            </a:r>
            <a:r>
              <a:rPr sz="2800" b="1" dirty="0">
                <a:latin typeface="Times New Roman"/>
                <a:cs typeface="Times New Roman"/>
              </a:rPr>
              <a:t>sai </a:t>
            </a:r>
            <a:r>
              <a:rPr sz="2800" b="1" spc="-5" dirty="0">
                <a:latin typeface="Times New Roman"/>
                <a:cs typeface="Times New Roman"/>
              </a:rPr>
              <a:t>sót </a:t>
            </a:r>
            <a:r>
              <a:rPr sz="2800" b="1" spc="-10" dirty="0">
                <a:latin typeface="Times New Roman"/>
                <a:cs typeface="Times New Roman"/>
              </a:rPr>
              <a:t>nền </a:t>
            </a:r>
            <a:r>
              <a:rPr sz="2800" b="1" spc="-5" dirty="0">
                <a:latin typeface="Times New Roman"/>
                <a:cs typeface="Times New Roman"/>
              </a:rPr>
              <a:t>thành </a:t>
            </a:r>
            <a:r>
              <a:rPr sz="2800" b="1" dirty="0">
                <a:latin typeface="Times New Roman"/>
                <a:cs typeface="Times New Roman"/>
              </a:rPr>
              <a:t>ảnh hoặc ảnh  </a:t>
            </a:r>
            <a:r>
              <a:rPr sz="2800" b="1" spc="-5" dirty="0">
                <a:latin typeface="Times New Roman"/>
                <a:cs typeface="Times New Roman"/>
              </a:rPr>
              <a:t>thành </a:t>
            </a:r>
            <a:r>
              <a:rPr sz="2800" b="1" spc="-10" dirty="0">
                <a:latin typeface="Times New Roman"/>
                <a:cs typeface="Times New Roman"/>
              </a:rPr>
              <a:t>nền </a:t>
            </a:r>
            <a:r>
              <a:rPr sz="2800" b="1" dirty="0">
                <a:latin typeface="Times New Roman"/>
                <a:cs typeface="Times New Roman"/>
              </a:rPr>
              <a:t>dẫn </a:t>
            </a:r>
            <a:r>
              <a:rPr sz="2800" b="1" spc="-10" dirty="0">
                <a:latin typeface="Times New Roman"/>
                <a:cs typeface="Times New Roman"/>
              </a:rPr>
              <a:t>đến </a:t>
            </a:r>
            <a:r>
              <a:rPr sz="2800" b="1" dirty="0">
                <a:latin typeface="Times New Roman"/>
                <a:cs typeface="Times New Roman"/>
              </a:rPr>
              <a:t>ảnh bị </a:t>
            </a:r>
            <a:r>
              <a:rPr sz="2800" b="1" spc="-10" dirty="0">
                <a:latin typeface="Times New Roman"/>
                <a:cs typeface="Times New Roman"/>
              </a:rPr>
              <a:t>đứt </a:t>
            </a:r>
            <a:r>
              <a:rPr sz="2800" b="1" spc="-5" dirty="0">
                <a:latin typeface="Times New Roman"/>
                <a:cs typeface="Times New Roman"/>
              </a:rPr>
              <a:t>nét </a:t>
            </a:r>
            <a:r>
              <a:rPr sz="2800" b="1" dirty="0">
                <a:latin typeface="Times New Roman"/>
                <a:cs typeface="Times New Roman"/>
              </a:rPr>
              <a:t>hoặc</a:t>
            </a:r>
            <a:r>
              <a:rPr sz="2800" b="1" spc="10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dính.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8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4824221"/>
            <a:ext cx="86061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Ảnh </a:t>
            </a:r>
            <a:r>
              <a:rPr sz="2400" b="1" dirty="0">
                <a:latin typeface="Times New Roman"/>
                <a:cs typeface="Times New Roman"/>
              </a:rPr>
              <a:t>chụp các </a:t>
            </a:r>
            <a:r>
              <a:rPr sz="2400" b="1" spc="-5" dirty="0">
                <a:latin typeface="Times New Roman"/>
                <a:cs typeface="Times New Roman"/>
              </a:rPr>
              <a:t>hành </a:t>
            </a:r>
            <a:r>
              <a:rPr sz="2400" b="1" dirty="0">
                <a:latin typeface="Times New Roman"/>
                <a:cs typeface="Times New Roman"/>
              </a:rPr>
              <a:t>tinh quanh trái </a:t>
            </a:r>
            <a:r>
              <a:rPr sz="2400" b="1" spc="-5" dirty="0">
                <a:latin typeface="Times New Roman"/>
                <a:cs typeface="Times New Roman"/>
              </a:rPr>
              <a:t>đất; </a:t>
            </a:r>
            <a:r>
              <a:rPr sz="2400" b="1" spc="-5" dirty="0">
                <a:latin typeface="Wingdings"/>
                <a:cs typeface="Wingdings"/>
              </a:rPr>
              <a:t>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Kết </a:t>
            </a:r>
            <a:r>
              <a:rPr sz="2400" b="1" spc="-5" dirty="0">
                <a:latin typeface="Times New Roman"/>
                <a:cs typeface="Times New Roman"/>
              </a:rPr>
              <a:t>quả phân ngưỡng  </a:t>
            </a:r>
            <a:r>
              <a:rPr sz="2400" b="1" dirty="0">
                <a:latin typeface="Times New Roman"/>
                <a:cs typeface="Times New Roman"/>
              </a:rPr>
              <a:t>của ảnh </a:t>
            </a:r>
            <a:r>
              <a:rPr sz="2400" b="1" spc="-5" dirty="0">
                <a:latin typeface="Times New Roman"/>
                <a:cs typeface="Times New Roman"/>
              </a:rPr>
              <a:t>(b) </a:t>
            </a:r>
            <a:r>
              <a:rPr sz="2400" b="1" dirty="0">
                <a:latin typeface="Times New Roman"/>
                <a:cs typeface="Times New Roman"/>
              </a:rPr>
              <a:t>với </a:t>
            </a:r>
            <a:r>
              <a:rPr sz="2400" b="1" spc="-5" dirty="0">
                <a:latin typeface="Times New Roman"/>
                <a:cs typeface="Times New Roman"/>
              </a:rPr>
              <a:t>ngưỡng </a:t>
            </a:r>
            <a:r>
              <a:rPr sz="2400" b="1" dirty="0">
                <a:latin typeface="Times New Roman"/>
                <a:cs typeface="Times New Roman"/>
              </a:rPr>
              <a:t>là 25% của cấp </a:t>
            </a:r>
            <a:r>
              <a:rPr sz="2400" b="1" spc="-5" dirty="0">
                <a:latin typeface="Times New Roman"/>
                <a:cs typeface="Times New Roman"/>
              </a:rPr>
              <a:t>độ </a:t>
            </a:r>
            <a:r>
              <a:rPr sz="2400" b="1" dirty="0">
                <a:latin typeface="Times New Roman"/>
                <a:cs typeface="Times New Roman"/>
              </a:rPr>
              <a:t>xám </a:t>
            </a:r>
            <a:r>
              <a:rPr sz="2400" b="1" spc="-5" dirty="0">
                <a:latin typeface="Times New Roman"/>
                <a:cs typeface="Times New Roman"/>
              </a:rPr>
              <a:t>sáng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nhất.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914400"/>
            <a:ext cx="3293364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1600" y="914400"/>
            <a:ext cx="3264407" cy="358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9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740" y="787654"/>
            <a:ext cx="8581390" cy="37572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810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3.1.4.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Bó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cụm</a:t>
            </a:r>
            <a:endParaRPr sz="2400">
              <a:latin typeface="Times New Roman"/>
              <a:cs typeface="Times New Roman"/>
            </a:endParaRPr>
          </a:p>
          <a:p>
            <a:pPr marL="381000" marR="3048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81000" algn="l"/>
                <a:tab pos="922019" algn="l"/>
                <a:tab pos="1767839" algn="l"/>
                <a:tab pos="2664460" algn="l"/>
                <a:tab pos="3458210" algn="l"/>
                <a:tab pos="4049395" algn="l"/>
                <a:tab pos="4471670" algn="l"/>
                <a:tab pos="5194300" algn="l"/>
                <a:tab pos="5904865" algn="l"/>
                <a:tab pos="6511290" algn="l"/>
                <a:tab pos="7153275" algn="l"/>
                <a:tab pos="7950200" algn="l"/>
              </a:tabLst>
            </a:pPr>
            <a:r>
              <a:rPr sz="2400" b="1" spc="5" dirty="0">
                <a:latin typeface="Times New Roman"/>
                <a:cs typeface="Times New Roman"/>
              </a:rPr>
              <a:t>K</a:t>
            </a:r>
            <a:r>
              <a:rPr sz="2400" b="1" dirty="0">
                <a:latin typeface="Times New Roman"/>
                <a:cs typeface="Times New Roman"/>
              </a:rPr>
              <a:t>ỹ	thuật	</a:t>
            </a:r>
            <a:r>
              <a:rPr sz="2400" b="1" spc="-5" dirty="0">
                <a:latin typeface="Times New Roman"/>
                <a:cs typeface="Times New Roman"/>
              </a:rPr>
              <a:t>nhằ</a:t>
            </a:r>
            <a:r>
              <a:rPr sz="2400" b="1" dirty="0">
                <a:latin typeface="Times New Roman"/>
                <a:cs typeface="Times New Roman"/>
              </a:rPr>
              <a:t>m	giảm	</a:t>
            </a:r>
            <a:r>
              <a:rPr sz="2400" b="1" spc="-5" dirty="0">
                <a:latin typeface="Times New Roman"/>
                <a:cs typeface="Times New Roman"/>
              </a:rPr>
              <a:t>bớ</a:t>
            </a:r>
            <a:r>
              <a:rPr sz="2400" b="1" dirty="0">
                <a:latin typeface="Times New Roman"/>
                <a:cs typeface="Times New Roman"/>
              </a:rPr>
              <a:t>t	số	m</a:t>
            </a:r>
            <a:r>
              <a:rPr sz="2400" b="1" spc="-10" dirty="0">
                <a:latin typeface="Times New Roman"/>
                <a:cs typeface="Times New Roman"/>
              </a:rPr>
              <a:t>ứ</a:t>
            </a:r>
            <a:r>
              <a:rPr sz="2400" b="1" dirty="0">
                <a:latin typeface="Times New Roman"/>
                <a:cs typeface="Times New Roman"/>
              </a:rPr>
              <a:t>c	xám	của	ảnh	</a:t>
            </a:r>
            <a:r>
              <a:rPr sz="2400" b="1" spc="-5" dirty="0">
                <a:latin typeface="Times New Roman"/>
                <a:cs typeface="Times New Roman"/>
              </a:rPr>
              <a:t>b</a:t>
            </a:r>
            <a:r>
              <a:rPr sz="2400" b="1" spc="5" dirty="0">
                <a:latin typeface="Times New Roman"/>
                <a:cs typeface="Times New Roman"/>
              </a:rPr>
              <a:t>ằ</a:t>
            </a: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g	cách  </a:t>
            </a:r>
            <a:r>
              <a:rPr sz="2400" b="1" spc="-5" dirty="0">
                <a:latin typeface="Times New Roman"/>
                <a:cs typeface="Times New Roman"/>
              </a:rPr>
              <a:t>nhóm </a:t>
            </a:r>
            <a:r>
              <a:rPr sz="2400" b="1" dirty="0">
                <a:latin typeface="Times New Roman"/>
                <a:cs typeface="Times New Roman"/>
              </a:rPr>
              <a:t>lại số mức </a:t>
            </a:r>
            <a:r>
              <a:rPr sz="2400" b="1" spc="-5" dirty="0">
                <a:latin typeface="Times New Roman"/>
                <a:cs typeface="Times New Roman"/>
              </a:rPr>
              <a:t>xám gần nhau </a:t>
            </a:r>
            <a:r>
              <a:rPr sz="2400" b="1" dirty="0">
                <a:latin typeface="Times New Roman"/>
                <a:cs typeface="Times New Roman"/>
              </a:rPr>
              <a:t>thành 1 </a:t>
            </a:r>
            <a:r>
              <a:rPr sz="2400" b="1" spc="-5" dirty="0">
                <a:latin typeface="Times New Roman"/>
                <a:cs typeface="Times New Roman"/>
              </a:rPr>
              <a:t>nhóm</a:t>
            </a:r>
            <a:endParaRPr sz="2400">
              <a:latin typeface="Times New Roman"/>
              <a:cs typeface="Times New Roman"/>
            </a:endParaRPr>
          </a:p>
          <a:p>
            <a:pPr marL="381000" marR="32384" indent="-34290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810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Nếu </a:t>
            </a:r>
            <a:r>
              <a:rPr sz="2400" b="1" dirty="0">
                <a:latin typeface="Times New Roman"/>
                <a:cs typeface="Times New Roman"/>
              </a:rPr>
              <a:t>chỉ có 2 </a:t>
            </a:r>
            <a:r>
              <a:rPr sz="2400" b="1" spc="-5" dirty="0">
                <a:latin typeface="Times New Roman"/>
                <a:cs typeface="Times New Roman"/>
              </a:rPr>
              <a:t>nhóm thì chính </a:t>
            </a:r>
            <a:r>
              <a:rPr sz="2400" b="1" dirty="0">
                <a:latin typeface="Times New Roman"/>
                <a:cs typeface="Times New Roman"/>
              </a:rPr>
              <a:t>là </a:t>
            </a:r>
            <a:r>
              <a:rPr sz="2400" b="1" spc="-5" dirty="0">
                <a:latin typeface="Times New Roman"/>
                <a:cs typeface="Times New Roman"/>
              </a:rPr>
              <a:t>kỹ </a:t>
            </a:r>
            <a:r>
              <a:rPr sz="2400" b="1" dirty="0">
                <a:latin typeface="Times New Roman"/>
                <a:cs typeface="Times New Roman"/>
              </a:rPr>
              <a:t>thuật tách </a:t>
            </a:r>
            <a:r>
              <a:rPr sz="2400" b="1" spc="-5" dirty="0">
                <a:latin typeface="Times New Roman"/>
                <a:cs typeface="Times New Roman"/>
              </a:rPr>
              <a:t>ngưỡng. Thông  </a:t>
            </a:r>
            <a:r>
              <a:rPr sz="2400" b="1" dirty="0">
                <a:latin typeface="Times New Roman"/>
                <a:cs typeface="Times New Roman"/>
              </a:rPr>
              <a:t>thường có </a:t>
            </a:r>
            <a:r>
              <a:rPr sz="2400" b="1" spc="-5" dirty="0">
                <a:latin typeface="Times New Roman"/>
                <a:cs typeface="Times New Roman"/>
              </a:rPr>
              <a:t>nhiều nhóm </a:t>
            </a:r>
            <a:r>
              <a:rPr sz="2400" b="1" dirty="0">
                <a:latin typeface="Times New Roman"/>
                <a:cs typeface="Times New Roman"/>
              </a:rPr>
              <a:t>với kích thước khác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nhau.</a:t>
            </a:r>
            <a:endParaRPr sz="2400">
              <a:latin typeface="Times New Roman"/>
              <a:cs typeface="Times New Roman"/>
            </a:endParaRPr>
          </a:p>
          <a:p>
            <a:pPr marL="381000" marR="32384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810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Để </a:t>
            </a:r>
            <a:r>
              <a:rPr sz="2400" b="1" dirty="0">
                <a:latin typeface="Times New Roman"/>
                <a:cs typeface="Times New Roman"/>
              </a:rPr>
              <a:t>tổng </a:t>
            </a:r>
            <a:r>
              <a:rPr sz="2400" b="1" spc="-5" dirty="0">
                <a:latin typeface="Times New Roman"/>
                <a:cs typeface="Times New Roman"/>
              </a:rPr>
              <a:t>quát </a:t>
            </a:r>
            <a:r>
              <a:rPr sz="2400" b="1" dirty="0">
                <a:latin typeface="Times New Roman"/>
                <a:cs typeface="Times New Roman"/>
              </a:rPr>
              <a:t>khi </a:t>
            </a:r>
            <a:r>
              <a:rPr sz="2400" b="1" spc="-5" dirty="0">
                <a:latin typeface="Times New Roman"/>
                <a:cs typeface="Times New Roman"/>
              </a:rPr>
              <a:t>biến đổi người </a:t>
            </a:r>
            <a:r>
              <a:rPr sz="2400" b="1" dirty="0">
                <a:latin typeface="Times New Roman"/>
                <a:cs typeface="Times New Roman"/>
              </a:rPr>
              <a:t>ta sẽ lấy </a:t>
            </a:r>
            <a:r>
              <a:rPr sz="2400" b="1" spc="-5" dirty="0">
                <a:latin typeface="Times New Roman"/>
                <a:cs typeface="Times New Roman"/>
              </a:rPr>
              <a:t>cùng </a:t>
            </a:r>
            <a:r>
              <a:rPr sz="2400" b="1" dirty="0">
                <a:latin typeface="Times New Roman"/>
                <a:cs typeface="Times New Roman"/>
              </a:rPr>
              <a:t>1 kích thước  </a:t>
            </a:r>
            <a:r>
              <a:rPr sz="2400" b="1" spc="-5" dirty="0">
                <a:latin typeface="Times New Roman"/>
                <a:cs typeface="Times New Roman"/>
              </a:rPr>
              <a:t>bunch_size</a:t>
            </a:r>
            <a:endParaRPr sz="2400">
              <a:latin typeface="Times New Roman"/>
              <a:cs typeface="Times New Roman"/>
            </a:endParaRPr>
          </a:p>
          <a:p>
            <a:pPr marL="3810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810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 </a:t>
            </a:r>
            <a:r>
              <a:rPr sz="2400" b="1" dirty="0">
                <a:latin typeface="Times New Roman"/>
                <a:cs typeface="Times New Roman"/>
              </a:rPr>
              <a:t>[i,j] = </a:t>
            </a:r>
            <a:r>
              <a:rPr sz="2400" b="1" spc="-5" dirty="0">
                <a:latin typeface="Times New Roman"/>
                <a:cs typeface="Times New Roman"/>
              </a:rPr>
              <a:t>(I </a:t>
            </a:r>
            <a:r>
              <a:rPr sz="2400" b="1" dirty="0">
                <a:latin typeface="Times New Roman"/>
                <a:cs typeface="Times New Roman"/>
              </a:rPr>
              <a:t>[i,j]/ </a:t>
            </a:r>
            <a:r>
              <a:rPr sz="2400" b="1" spc="-5" dirty="0">
                <a:latin typeface="Times New Roman"/>
                <a:cs typeface="Times New Roman"/>
              </a:rPr>
              <a:t>bunch </a:t>
            </a:r>
            <a:r>
              <a:rPr sz="2400" b="1" spc="-7" baseline="-20833" dirty="0">
                <a:latin typeface="Times New Roman"/>
                <a:cs typeface="Times New Roman"/>
              </a:rPr>
              <a:t>– </a:t>
            </a:r>
            <a:r>
              <a:rPr sz="2400" b="1" spc="-5" dirty="0">
                <a:latin typeface="Times New Roman"/>
                <a:cs typeface="Times New Roman"/>
              </a:rPr>
              <a:t>size) </a:t>
            </a:r>
            <a:r>
              <a:rPr sz="2400" b="1" dirty="0">
                <a:latin typeface="Times New Roman"/>
                <a:cs typeface="Times New Roman"/>
              </a:rPr>
              <a:t>* </a:t>
            </a:r>
            <a:r>
              <a:rPr sz="2400" b="1" spc="-5" dirty="0">
                <a:latin typeface="Times New Roman"/>
                <a:cs typeface="Times New Roman"/>
              </a:rPr>
              <a:t>bunch_size</a:t>
            </a:r>
            <a:r>
              <a:rPr sz="2400" b="1" spc="-175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Tuffy"/>
                <a:cs typeface="Tuffy"/>
              </a:rPr>
              <a:t>∀</a:t>
            </a:r>
            <a:r>
              <a:rPr sz="2400" b="1" spc="-5" dirty="0">
                <a:latin typeface="Times New Roman"/>
                <a:cs typeface="Times New Roman"/>
              </a:rPr>
              <a:t>(i,j);</a:t>
            </a:r>
            <a:endParaRPr sz="2400">
              <a:latin typeface="Times New Roman"/>
              <a:cs typeface="Times New Roman"/>
            </a:endParaRPr>
          </a:p>
          <a:p>
            <a:pPr marL="3810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81000" algn="l"/>
              </a:tabLst>
            </a:pPr>
            <a:r>
              <a:rPr sz="2400" b="1" dirty="0">
                <a:latin typeface="Times New Roman"/>
                <a:cs typeface="Times New Roman"/>
              </a:rPr>
              <a:t>Trong </a:t>
            </a:r>
            <a:r>
              <a:rPr sz="2400" b="1" spc="-5" dirty="0">
                <a:latin typeface="Times New Roman"/>
                <a:cs typeface="Times New Roman"/>
              </a:rPr>
              <a:t>đó </a:t>
            </a:r>
            <a:r>
              <a:rPr sz="2400" b="1" dirty="0">
                <a:latin typeface="Times New Roman"/>
                <a:cs typeface="Times New Roman"/>
              </a:rPr>
              <a:t>I[i,j] chia lấy </a:t>
            </a:r>
            <a:r>
              <a:rPr sz="2400" b="1" spc="-5" dirty="0">
                <a:latin typeface="Times New Roman"/>
                <a:cs typeface="Times New Roman"/>
              </a:rPr>
              <a:t>nguyên </a:t>
            </a:r>
            <a:r>
              <a:rPr sz="2400" b="1" dirty="0">
                <a:latin typeface="Times New Roman"/>
                <a:cs typeface="Times New Roman"/>
              </a:rPr>
              <a:t>với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bunch_size.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4643627"/>
            <a:ext cx="3829812" cy="2214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10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771804"/>
            <a:ext cx="7397115" cy="105283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78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Ví dụ: Bó cụm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sau với bunch_size=</a:t>
            </a:r>
            <a:r>
              <a:rPr sz="2800" b="1" spc="7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marL="381000" indent="-343535">
              <a:lnSpc>
                <a:spcPct val="100000"/>
              </a:lnSpc>
              <a:spcBef>
                <a:spcPts val="680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I [i,j] = (I [i,j]/ bunch </a:t>
            </a:r>
            <a:r>
              <a:rPr sz="2775" b="1" spc="15" baseline="-21021" dirty="0">
                <a:latin typeface="Times New Roman"/>
                <a:cs typeface="Times New Roman"/>
              </a:rPr>
              <a:t>– </a:t>
            </a:r>
            <a:r>
              <a:rPr sz="2800" b="1" spc="-10" dirty="0">
                <a:latin typeface="Times New Roman"/>
                <a:cs typeface="Times New Roman"/>
              </a:rPr>
              <a:t>size) </a:t>
            </a:r>
            <a:r>
              <a:rPr sz="2800" b="1" spc="-5" dirty="0">
                <a:latin typeface="Times New Roman"/>
                <a:cs typeface="Times New Roman"/>
              </a:rPr>
              <a:t>* bunch_size</a:t>
            </a:r>
            <a:r>
              <a:rPr sz="2800" b="1" spc="-110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uffy"/>
                <a:cs typeface="Tuffy"/>
              </a:rPr>
              <a:t>∀</a:t>
            </a:r>
            <a:r>
              <a:rPr sz="2800" b="1" spc="-10" dirty="0">
                <a:latin typeface="Times New Roman"/>
                <a:cs typeface="Times New Roman"/>
              </a:rPr>
              <a:t>(i,j)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88306" y="2013346"/>
            <a:ext cx="4388912" cy="1912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600" y="4230284"/>
            <a:ext cx="4668941" cy="1909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11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9C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739" y="100076"/>
            <a:ext cx="8987155" cy="477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4345">
              <a:lnSpc>
                <a:spcPts val="2085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 marL="302895" indent="-290830" algn="just">
              <a:lnSpc>
                <a:spcPts val="3045"/>
              </a:lnSpc>
              <a:buSzPct val="96428"/>
              <a:buFont typeface="Wingdings"/>
              <a:buChar char=""/>
              <a:tabLst>
                <a:tab pos="303530" algn="l"/>
                <a:tab pos="8684895" algn="l"/>
              </a:tabLst>
            </a:pPr>
            <a:r>
              <a:rPr sz="2800" b="1" u="heavy" spc="-290" dirty="0">
                <a:solidFill>
                  <a:srgbClr val="FF0000"/>
                </a:solidFill>
                <a:uFill>
                  <a:solidFill>
                    <a:srgbClr val="CC33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spc="-5" dirty="0">
                <a:solidFill>
                  <a:srgbClr val="FF0000"/>
                </a:solidFill>
                <a:uFill>
                  <a:solidFill>
                    <a:srgbClr val="CC3300"/>
                  </a:solidFill>
                </a:uFill>
                <a:latin typeface="Times New Roman"/>
                <a:cs typeface="Times New Roman"/>
              </a:rPr>
              <a:t>3.1.5. Cân </a:t>
            </a:r>
            <a:r>
              <a:rPr sz="2800" b="1" u="heavy" dirty="0">
                <a:solidFill>
                  <a:srgbClr val="FF0000"/>
                </a:solidFill>
                <a:uFill>
                  <a:solidFill>
                    <a:srgbClr val="CC3300"/>
                  </a:solidFill>
                </a:uFill>
                <a:latin typeface="Times New Roman"/>
                <a:cs typeface="Times New Roman"/>
              </a:rPr>
              <a:t>bằng</a:t>
            </a:r>
            <a:r>
              <a:rPr sz="2800" b="1" u="heavy" spc="-5" dirty="0">
                <a:solidFill>
                  <a:srgbClr val="FF0000"/>
                </a:solidFill>
                <a:uFill>
                  <a:solidFill>
                    <a:srgbClr val="CC3300"/>
                  </a:solidFill>
                </a:uFill>
                <a:latin typeface="Times New Roman"/>
                <a:cs typeface="Times New Roman"/>
              </a:rPr>
              <a:t> histogram	</a:t>
            </a:r>
            <a:endParaRPr sz="28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Histogram là một lược </a:t>
            </a:r>
            <a:r>
              <a:rPr sz="2800" b="1" dirty="0">
                <a:latin typeface="Times New Roman"/>
                <a:cs typeface="Times New Roman"/>
              </a:rPr>
              <a:t>đồ biểu </a:t>
            </a:r>
            <a:r>
              <a:rPr sz="2800" b="1" spc="-10" dirty="0">
                <a:latin typeface="Times New Roman"/>
                <a:cs typeface="Times New Roman"/>
              </a:rPr>
              <a:t>diễn </a:t>
            </a:r>
            <a:r>
              <a:rPr sz="2800" b="1" spc="5" dirty="0">
                <a:latin typeface="Times New Roman"/>
                <a:cs typeface="Times New Roman"/>
              </a:rPr>
              <a:t>độ </a:t>
            </a:r>
            <a:r>
              <a:rPr sz="2800" b="1" spc="-5" dirty="0">
                <a:latin typeface="Times New Roman"/>
                <a:cs typeface="Times New Roman"/>
              </a:rPr>
              <a:t>sáng của một </a:t>
            </a:r>
            <a:r>
              <a:rPr sz="2800" b="1" spc="-10" dirty="0">
                <a:latin typeface="Times New Roman"/>
                <a:cs typeface="Times New Roman"/>
              </a:rPr>
              <a:t>bức  </a:t>
            </a:r>
            <a:r>
              <a:rPr sz="2800" b="1" dirty="0">
                <a:latin typeface="Times New Roman"/>
                <a:cs typeface="Times New Roman"/>
              </a:rPr>
              <a:t>ảnh.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Mục </a:t>
            </a:r>
            <a:r>
              <a:rPr sz="2800" b="1" spc="-10" dirty="0">
                <a:latin typeface="Times New Roman"/>
                <a:cs typeface="Times New Roman"/>
              </a:rPr>
              <a:t>đích </a:t>
            </a:r>
            <a:r>
              <a:rPr sz="2800" b="1" spc="-5" dirty="0">
                <a:latin typeface="Times New Roman"/>
                <a:cs typeface="Times New Roman"/>
              </a:rPr>
              <a:t>cân </a:t>
            </a:r>
            <a:r>
              <a:rPr sz="2800" b="1" dirty="0">
                <a:latin typeface="Times New Roman"/>
                <a:cs typeface="Times New Roman"/>
              </a:rPr>
              <a:t>bằng </a:t>
            </a:r>
            <a:r>
              <a:rPr sz="2800" b="1" spc="-5" dirty="0">
                <a:latin typeface="Times New Roman"/>
                <a:cs typeface="Times New Roman"/>
              </a:rPr>
              <a:t>histogram là </a:t>
            </a:r>
            <a:r>
              <a:rPr sz="2800" b="1" spc="-10" dirty="0">
                <a:latin typeface="Times New Roman"/>
                <a:cs typeface="Times New Roman"/>
              </a:rPr>
              <a:t>đưa ra </a:t>
            </a:r>
            <a:r>
              <a:rPr sz="2800" b="1" spc="-5" dirty="0">
                <a:latin typeface="Times New Roman"/>
                <a:cs typeface="Times New Roman"/>
              </a:rPr>
              <a:t>một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mức  </a:t>
            </a:r>
            <a:r>
              <a:rPr sz="2800" b="1" dirty="0">
                <a:latin typeface="Times New Roman"/>
                <a:cs typeface="Times New Roman"/>
              </a:rPr>
              <a:t>xám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dirty="0">
                <a:latin typeface="Times New Roman"/>
                <a:cs typeface="Times New Roman"/>
              </a:rPr>
              <a:t>phân bố đồng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đều.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Histogram là một </a:t>
            </a:r>
            <a:r>
              <a:rPr sz="2800" b="1" dirty="0">
                <a:latin typeface="Times New Roman"/>
                <a:cs typeface="Times New Roman"/>
              </a:rPr>
              <a:t>đồ </a:t>
            </a:r>
            <a:r>
              <a:rPr sz="2800" b="1" spc="-5" dirty="0">
                <a:latin typeface="Times New Roman"/>
                <a:cs typeface="Times New Roman"/>
              </a:rPr>
              <a:t>thị với trục </a:t>
            </a:r>
            <a:r>
              <a:rPr sz="2800" b="1" dirty="0">
                <a:latin typeface="Times New Roman"/>
                <a:cs typeface="Times New Roman"/>
              </a:rPr>
              <a:t>hoành </a:t>
            </a:r>
            <a:r>
              <a:rPr sz="2800" b="1" spc="-5" dirty="0">
                <a:latin typeface="Times New Roman"/>
                <a:cs typeface="Times New Roman"/>
              </a:rPr>
              <a:t>là </a:t>
            </a:r>
            <a:r>
              <a:rPr sz="2800" b="1" dirty="0">
                <a:latin typeface="Times New Roman"/>
                <a:cs typeface="Times New Roman"/>
              </a:rPr>
              <a:t>độ </a:t>
            </a:r>
            <a:r>
              <a:rPr sz="2800" b="1" spc="-5" dirty="0">
                <a:latin typeface="Times New Roman"/>
                <a:cs typeface="Times New Roman"/>
              </a:rPr>
              <a:t>sáng (có  giá trị từ </a:t>
            </a:r>
            <a:r>
              <a:rPr sz="2800" b="1" dirty="0">
                <a:latin typeface="Times New Roman"/>
                <a:cs typeface="Times New Roman"/>
              </a:rPr>
              <a:t>0-255; </a:t>
            </a:r>
            <a:r>
              <a:rPr sz="2800" b="1" spc="-5" dirty="0">
                <a:latin typeface="Times New Roman"/>
                <a:cs typeface="Times New Roman"/>
              </a:rPr>
              <a:t>0: màu đen, 255: </a:t>
            </a:r>
            <a:r>
              <a:rPr sz="2800" b="1" dirty="0">
                <a:latin typeface="Times New Roman"/>
                <a:cs typeface="Times New Roman"/>
              </a:rPr>
              <a:t>màu </a:t>
            </a:r>
            <a:r>
              <a:rPr sz="2800" b="1" spc="-5" dirty="0">
                <a:latin typeface="Times New Roman"/>
                <a:cs typeface="Times New Roman"/>
              </a:rPr>
              <a:t>trắng) và trục  tung là số lượng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ở </a:t>
            </a:r>
            <a:r>
              <a:rPr sz="2800" b="1" dirty="0">
                <a:latin typeface="Times New Roman"/>
                <a:cs typeface="Times New Roman"/>
              </a:rPr>
              <a:t>độ </a:t>
            </a:r>
            <a:r>
              <a:rPr sz="2800" b="1" spc="-5" dirty="0">
                <a:latin typeface="Times New Roman"/>
                <a:cs typeface="Times New Roman"/>
              </a:rPr>
              <a:t>sáng tương ứng. Chiều  cao của các cột </a:t>
            </a:r>
            <a:r>
              <a:rPr sz="2800" b="1" spc="-10" dirty="0">
                <a:latin typeface="Times New Roman"/>
                <a:cs typeface="Times New Roman"/>
              </a:rPr>
              <a:t>đen </a:t>
            </a:r>
            <a:r>
              <a:rPr sz="2800" b="1" spc="-5" dirty="0">
                <a:latin typeface="Times New Roman"/>
                <a:cs typeface="Times New Roman"/>
              </a:rPr>
              <a:t>trên </a:t>
            </a:r>
            <a:r>
              <a:rPr sz="2800" b="1" dirty="0">
                <a:latin typeface="Times New Roman"/>
                <a:cs typeface="Times New Roman"/>
              </a:rPr>
              <a:t>histogram </a:t>
            </a:r>
            <a:r>
              <a:rPr sz="2800" b="1" spc="-5" dirty="0">
                <a:latin typeface="Times New Roman"/>
                <a:cs typeface="Times New Roman"/>
              </a:rPr>
              <a:t>cũng thể </a:t>
            </a:r>
            <a:r>
              <a:rPr sz="2800" b="1" spc="-10" dirty="0">
                <a:latin typeface="Times New Roman"/>
                <a:cs typeface="Times New Roman"/>
              </a:rPr>
              <a:t>hiện </a:t>
            </a:r>
            <a:r>
              <a:rPr sz="2800" b="1" spc="-15" dirty="0">
                <a:latin typeface="Times New Roman"/>
                <a:cs typeface="Times New Roman"/>
              </a:rPr>
              <a:t>số  </a:t>
            </a:r>
            <a:r>
              <a:rPr sz="2800" b="1" spc="-5" dirty="0">
                <a:latin typeface="Times New Roman"/>
                <a:cs typeface="Times New Roman"/>
              </a:rPr>
              <a:t>lượng </a:t>
            </a:r>
            <a:r>
              <a:rPr sz="2800" b="1" dirty="0">
                <a:latin typeface="Times New Roman"/>
                <a:cs typeface="Times New Roman"/>
              </a:rPr>
              <a:t>pixel </a:t>
            </a:r>
            <a:r>
              <a:rPr sz="2800" b="1" spc="-5" dirty="0">
                <a:latin typeface="Times New Roman"/>
                <a:cs typeface="Times New Roman"/>
              </a:rPr>
              <a:t>ở mức </a:t>
            </a:r>
            <a:r>
              <a:rPr sz="2800" b="1" dirty="0">
                <a:latin typeface="Times New Roman"/>
                <a:cs typeface="Times New Roman"/>
              </a:rPr>
              <a:t>sáng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đó.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86200" y="4469891"/>
            <a:ext cx="4744211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140" y="762333"/>
            <a:ext cx="8835390" cy="41192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85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1.1.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Tổng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quan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về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hệ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thống xử lý</a:t>
            </a:r>
            <a:r>
              <a:rPr sz="3200" b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ảnh.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44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Quá trình </a:t>
            </a:r>
            <a:r>
              <a:rPr sz="3600" b="1" spc="-5" dirty="0">
                <a:latin typeface="Times New Roman"/>
                <a:cs typeface="Times New Roman"/>
              </a:rPr>
              <a:t>xử </a:t>
            </a:r>
            <a:r>
              <a:rPr sz="3600" b="1" spc="-10" dirty="0">
                <a:latin typeface="Times New Roman"/>
                <a:cs typeface="Times New Roman"/>
              </a:rPr>
              <a:t>lý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là </a:t>
            </a:r>
            <a:r>
              <a:rPr sz="3600" b="1" dirty="0">
                <a:latin typeface="Times New Roman"/>
                <a:cs typeface="Times New Roman"/>
              </a:rPr>
              <a:t>quá </a:t>
            </a:r>
            <a:r>
              <a:rPr sz="3600" b="1" spc="-5" dirty="0">
                <a:latin typeface="Times New Roman"/>
                <a:cs typeface="Times New Roman"/>
              </a:rPr>
              <a:t>trình thao </a:t>
            </a:r>
            <a:r>
              <a:rPr sz="3600" b="1" dirty="0">
                <a:latin typeface="Times New Roman"/>
                <a:cs typeface="Times New Roman"/>
              </a:rPr>
              <a:t>tác  ảnh </a:t>
            </a:r>
            <a:r>
              <a:rPr sz="3600" b="1" spc="-5" dirty="0">
                <a:latin typeface="Times New Roman"/>
                <a:cs typeface="Times New Roman"/>
              </a:rPr>
              <a:t>đầu </a:t>
            </a:r>
            <a:r>
              <a:rPr sz="3600" b="1" dirty="0">
                <a:latin typeface="Times New Roman"/>
                <a:cs typeface="Times New Roman"/>
              </a:rPr>
              <a:t>vào </a:t>
            </a:r>
            <a:r>
              <a:rPr sz="3600" b="1" spc="-5" dirty="0">
                <a:latin typeface="Times New Roman"/>
                <a:cs typeface="Times New Roman"/>
              </a:rPr>
              <a:t>nhằm </a:t>
            </a:r>
            <a:r>
              <a:rPr sz="3600" b="1" spc="-10" dirty="0">
                <a:latin typeface="Times New Roman"/>
                <a:cs typeface="Times New Roman"/>
              </a:rPr>
              <a:t>cho </a:t>
            </a:r>
            <a:r>
              <a:rPr sz="3600" b="1" spc="-5" dirty="0">
                <a:latin typeface="Times New Roman"/>
                <a:cs typeface="Times New Roman"/>
              </a:rPr>
              <a:t>ra kết </a:t>
            </a:r>
            <a:r>
              <a:rPr sz="3600" b="1" dirty="0">
                <a:latin typeface="Times New Roman"/>
                <a:cs typeface="Times New Roman"/>
              </a:rPr>
              <a:t>quả mong  muốn.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69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Kết </a:t>
            </a:r>
            <a:r>
              <a:rPr sz="3600" b="1" dirty="0">
                <a:latin typeface="Times New Roman"/>
                <a:cs typeface="Times New Roman"/>
              </a:rPr>
              <a:t>quả </a:t>
            </a:r>
            <a:r>
              <a:rPr sz="3600" b="1" spc="-5" dirty="0">
                <a:latin typeface="Times New Roman"/>
                <a:cs typeface="Times New Roman"/>
              </a:rPr>
              <a:t>đầu ra </a:t>
            </a:r>
            <a:r>
              <a:rPr sz="3600" b="1" dirty="0">
                <a:latin typeface="Times New Roman"/>
                <a:cs typeface="Times New Roman"/>
              </a:rPr>
              <a:t>của một </a:t>
            </a:r>
            <a:r>
              <a:rPr sz="3600" b="1" spc="-5" dirty="0">
                <a:latin typeface="Times New Roman"/>
                <a:cs typeface="Times New Roman"/>
              </a:rPr>
              <a:t>quá trình </a:t>
            </a:r>
            <a:r>
              <a:rPr sz="3600" b="1" dirty="0">
                <a:latin typeface="Times New Roman"/>
                <a:cs typeface="Times New Roman"/>
              </a:rPr>
              <a:t>xử </a:t>
            </a:r>
            <a:r>
              <a:rPr sz="3600" b="1" spc="-5" dirty="0">
                <a:latin typeface="Times New Roman"/>
                <a:cs typeface="Times New Roman"/>
              </a:rPr>
              <a:t>lý 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thể </a:t>
            </a:r>
            <a:r>
              <a:rPr sz="3600" b="1" spc="-5" dirty="0">
                <a:latin typeface="Times New Roman"/>
                <a:cs typeface="Times New Roman"/>
              </a:rPr>
              <a:t>là </a:t>
            </a:r>
            <a:r>
              <a:rPr sz="3600" b="1" dirty="0">
                <a:latin typeface="Times New Roman"/>
                <a:cs typeface="Times New Roman"/>
              </a:rPr>
              <a:t>một ảnh “tốt </a:t>
            </a:r>
            <a:r>
              <a:rPr sz="3600" b="1" spc="-5" dirty="0">
                <a:latin typeface="Times New Roman"/>
                <a:cs typeface="Times New Roman"/>
              </a:rPr>
              <a:t>hơn” hoặc </a:t>
            </a:r>
            <a:r>
              <a:rPr sz="3600" b="1" dirty="0">
                <a:latin typeface="Times New Roman"/>
                <a:cs typeface="Times New Roman"/>
              </a:rPr>
              <a:t>một  </a:t>
            </a:r>
            <a:r>
              <a:rPr sz="3600" b="1" spc="-5" dirty="0">
                <a:latin typeface="Times New Roman"/>
                <a:cs typeface="Times New Roman"/>
              </a:rPr>
              <a:t>kết luận</a:t>
            </a:r>
            <a:r>
              <a:rPr sz="3200" spc="-5" dirty="0">
                <a:solidFill>
                  <a:srgbClr val="3333CC"/>
                </a:solidFill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9200" y="4725922"/>
            <a:ext cx="6077711" cy="2124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076"/>
            <a:ext cx="8453755" cy="250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659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355600" marR="7620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I </a:t>
            </a:r>
            <a:r>
              <a:rPr sz="2800" b="1" dirty="0">
                <a:latin typeface="Times New Roman"/>
                <a:cs typeface="Times New Roman"/>
              </a:rPr>
              <a:t>được gọi </a:t>
            </a:r>
            <a:r>
              <a:rPr sz="2800" b="1" spc="-5" dirty="0">
                <a:latin typeface="Times New Roman"/>
                <a:cs typeface="Times New Roman"/>
              </a:rPr>
              <a:t>là cân </a:t>
            </a:r>
            <a:r>
              <a:rPr sz="2800" b="1" dirty="0">
                <a:latin typeface="Times New Roman"/>
                <a:cs typeface="Times New Roman"/>
              </a:rPr>
              <a:t>bằng </a:t>
            </a:r>
            <a:r>
              <a:rPr sz="2800" b="1" spc="-5" dirty="0">
                <a:latin typeface="Times New Roman"/>
                <a:cs typeface="Times New Roman"/>
              </a:rPr>
              <a:t>"lý tưởng" </a:t>
            </a:r>
            <a:r>
              <a:rPr sz="2800" b="1" spc="-10" dirty="0">
                <a:latin typeface="Times New Roman"/>
                <a:cs typeface="Times New Roman"/>
              </a:rPr>
              <a:t>nếu </a:t>
            </a:r>
            <a:r>
              <a:rPr sz="2800" b="1" spc="-5" dirty="0">
                <a:latin typeface="Times New Roman"/>
                <a:cs typeface="Times New Roman"/>
              </a:rPr>
              <a:t>với mọi  mức </a:t>
            </a:r>
            <a:r>
              <a:rPr sz="2800" b="1" dirty="0">
                <a:latin typeface="Times New Roman"/>
                <a:cs typeface="Times New Roman"/>
              </a:rPr>
              <a:t>xám g, g’ </a:t>
            </a:r>
            <a:r>
              <a:rPr sz="2800" b="1" spc="-5" dirty="0">
                <a:latin typeface="Times New Roman"/>
                <a:cs typeface="Times New Roman"/>
              </a:rPr>
              <a:t>ta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dirty="0">
                <a:latin typeface="Times New Roman"/>
                <a:cs typeface="Times New Roman"/>
              </a:rPr>
              <a:t>h(g) </a:t>
            </a:r>
            <a:r>
              <a:rPr sz="2800" b="1" spc="-5" dirty="0">
                <a:latin typeface="Times New Roman"/>
                <a:cs typeface="Times New Roman"/>
              </a:rPr>
              <a:t>=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h(g’).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400"/>
              </a:lnSpc>
              <a:spcBef>
                <a:spcPts val="660"/>
              </a:spcBef>
              <a:buFont typeface="Wingdings"/>
              <a:buChar char=""/>
              <a:tabLst>
                <a:tab pos="356235" algn="l"/>
                <a:tab pos="1407160" algn="l"/>
                <a:tab pos="1824355" algn="l"/>
                <a:tab pos="2458720" algn="l"/>
                <a:tab pos="3266440" algn="l"/>
                <a:tab pos="4060825" algn="l"/>
                <a:tab pos="5033010" algn="l"/>
                <a:tab pos="5749925" algn="l"/>
                <a:tab pos="6225540" algn="l"/>
                <a:tab pos="6684009" algn="l"/>
                <a:tab pos="770826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Nghĩ</a:t>
            </a:r>
            <a:r>
              <a:rPr sz="2800" b="1" spc="-5" dirty="0">
                <a:latin typeface="Times New Roman"/>
                <a:cs typeface="Times New Roman"/>
              </a:rPr>
              <a:t>a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là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các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mức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xám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trong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ảnh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5" dirty="0">
                <a:latin typeface="Times New Roman"/>
                <a:cs typeface="Times New Roman"/>
              </a:rPr>
              <a:t>c</a:t>
            </a:r>
            <a:r>
              <a:rPr sz="2800" b="1" spc="-5" dirty="0">
                <a:latin typeface="Times New Roman"/>
                <a:cs typeface="Times New Roman"/>
              </a:rPr>
              <a:t>ó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số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20" dirty="0">
                <a:latin typeface="Times New Roman"/>
                <a:cs typeface="Times New Roman"/>
              </a:rPr>
              <a:t>l</a:t>
            </a:r>
            <a:r>
              <a:rPr sz="2800" b="1" spc="-10" dirty="0">
                <a:latin typeface="Times New Roman"/>
                <a:cs typeface="Times New Roman"/>
              </a:rPr>
              <a:t>ượn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pi</a:t>
            </a:r>
            <a:r>
              <a:rPr sz="2800" b="1" dirty="0">
                <a:latin typeface="Times New Roman"/>
                <a:cs typeface="Times New Roman"/>
              </a:rPr>
              <a:t>x</a:t>
            </a:r>
            <a:r>
              <a:rPr sz="2800" b="1" spc="-5" dirty="0">
                <a:latin typeface="Times New Roman"/>
                <a:cs typeface="Times New Roman"/>
              </a:rPr>
              <a:t>el  “tương đương” </a:t>
            </a:r>
            <a:r>
              <a:rPr sz="2800" b="1" dirty="0">
                <a:latin typeface="Times New Roman"/>
                <a:cs typeface="Times New Roman"/>
              </a:rPr>
              <a:t>nhau.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Wingdings"/>
                <a:cs typeface="Wingdings"/>
              </a:rPr>
              <a:t></a:t>
            </a:r>
            <a:endParaRPr sz="2800">
              <a:latin typeface="Wingdings"/>
              <a:cs typeface="Wingding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639" y="3831716"/>
            <a:ext cx="850455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0480" indent="-342900" algn="just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810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Với </a:t>
            </a:r>
            <a:r>
              <a:rPr sz="2800" b="1" i="1" dirty="0">
                <a:latin typeface="Times New Roman"/>
                <a:cs typeface="Times New Roman"/>
              </a:rPr>
              <a:t>n</a:t>
            </a:r>
            <a:r>
              <a:rPr sz="2775" b="1" i="1" baseline="-21021" dirty="0">
                <a:latin typeface="Times New Roman"/>
                <a:cs typeface="Times New Roman"/>
              </a:rPr>
              <a:t>i </a:t>
            </a:r>
            <a:r>
              <a:rPr sz="2800" b="1" spc="-5" dirty="0">
                <a:latin typeface="Times New Roman"/>
                <a:cs typeface="Times New Roman"/>
              </a:rPr>
              <a:t>là số </a:t>
            </a:r>
            <a:r>
              <a:rPr sz="2800" b="1" dirty="0">
                <a:latin typeface="Times New Roman"/>
                <a:cs typeface="Times New Roman"/>
              </a:rPr>
              <a:t>pixel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mức </a:t>
            </a:r>
            <a:r>
              <a:rPr sz="2800" b="1" dirty="0">
                <a:latin typeface="Times New Roman"/>
                <a:cs typeface="Times New Roman"/>
              </a:rPr>
              <a:t>xám </a:t>
            </a:r>
            <a:r>
              <a:rPr sz="2800" b="1" i="1" spc="-5" dirty="0">
                <a:latin typeface="Times New Roman"/>
                <a:cs typeface="Times New Roman"/>
              </a:rPr>
              <a:t>i</a:t>
            </a:r>
            <a:r>
              <a:rPr sz="2800" b="1" spc="-5" dirty="0">
                <a:latin typeface="Times New Roman"/>
                <a:cs typeface="Times New Roman"/>
              </a:rPr>
              <a:t>, </a:t>
            </a:r>
            <a:r>
              <a:rPr sz="2800" b="1" dirty="0">
                <a:latin typeface="Times New Roman"/>
                <a:cs typeface="Times New Roman"/>
              </a:rPr>
              <a:t>và </a:t>
            </a:r>
            <a:r>
              <a:rPr sz="2800" b="1" i="1" dirty="0">
                <a:latin typeface="Times New Roman"/>
                <a:cs typeface="Times New Roman"/>
              </a:rPr>
              <a:t>n</a:t>
            </a:r>
            <a:r>
              <a:rPr sz="2775" b="1" i="1" baseline="-21021" dirty="0">
                <a:latin typeface="Times New Roman"/>
                <a:cs typeface="Times New Roman"/>
              </a:rPr>
              <a:t>j </a:t>
            </a:r>
            <a:r>
              <a:rPr sz="2800" b="1" spc="-5" dirty="0">
                <a:latin typeface="Times New Roman"/>
                <a:cs typeface="Times New Roman"/>
              </a:rPr>
              <a:t>số </a:t>
            </a:r>
            <a:r>
              <a:rPr sz="2800" b="1" dirty="0">
                <a:latin typeface="Times New Roman"/>
                <a:cs typeface="Times New Roman"/>
              </a:rPr>
              <a:t>pixel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mức  </a:t>
            </a:r>
            <a:r>
              <a:rPr sz="2800" b="1" dirty="0">
                <a:latin typeface="Times New Roman"/>
                <a:cs typeface="Times New Roman"/>
              </a:rPr>
              <a:t>xám </a:t>
            </a:r>
            <a:r>
              <a:rPr sz="2800" b="1" i="1" spc="-5" dirty="0">
                <a:latin typeface="Times New Roman"/>
                <a:cs typeface="Times New Roman"/>
              </a:rPr>
              <a:t>j</a:t>
            </a:r>
            <a:r>
              <a:rPr sz="2800" b="1" spc="-5" dirty="0">
                <a:latin typeface="Times New Roman"/>
                <a:cs typeface="Times New Roman"/>
              </a:rPr>
              <a:t>, </a:t>
            </a:r>
            <a:r>
              <a:rPr sz="2800" b="1" i="1" spc="-5" dirty="0">
                <a:latin typeface="Times New Roman"/>
                <a:cs typeface="Times New Roman"/>
              </a:rPr>
              <a:t>n </a:t>
            </a:r>
            <a:r>
              <a:rPr sz="2800" b="1" spc="-5" dirty="0">
                <a:latin typeface="Times New Roman"/>
                <a:cs typeface="Times New Roman"/>
              </a:rPr>
              <a:t>là tổng số </a:t>
            </a:r>
            <a:r>
              <a:rPr sz="2800" b="1" dirty="0">
                <a:latin typeface="Times New Roman"/>
                <a:cs typeface="Times New Roman"/>
              </a:rPr>
              <a:t>pixel </a:t>
            </a:r>
            <a:r>
              <a:rPr sz="2800" b="1" spc="-5" dirty="0">
                <a:latin typeface="Times New Roman"/>
                <a:cs typeface="Times New Roman"/>
              </a:rPr>
              <a:t>có </a:t>
            </a:r>
            <a:r>
              <a:rPr sz="2800" b="1" spc="-15" dirty="0">
                <a:latin typeface="Times New Roman"/>
                <a:cs typeface="Times New Roman"/>
              </a:rPr>
              <a:t>trong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ảnh.</a:t>
            </a:r>
            <a:endParaRPr sz="2800">
              <a:latin typeface="Times New Roman"/>
              <a:cs typeface="Times New Roman"/>
            </a:endParaRPr>
          </a:p>
          <a:p>
            <a:pPr marL="457200" marR="107950" lvl="1" indent="-342900" algn="just">
              <a:lnSpc>
                <a:spcPct val="100000"/>
              </a:lnSpc>
              <a:spcBef>
                <a:spcPts val="1680"/>
              </a:spcBef>
              <a:buFont typeface="Wingdings"/>
              <a:buChar char=""/>
              <a:tabLst>
                <a:tab pos="4572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Kỹ </a:t>
            </a:r>
            <a:r>
              <a:rPr sz="2800" b="1" spc="-5" dirty="0">
                <a:latin typeface="Times New Roman"/>
                <a:cs typeface="Times New Roman"/>
              </a:rPr>
              <a:t>thuật “cân </a:t>
            </a:r>
            <a:r>
              <a:rPr sz="2800" b="1" dirty="0">
                <a:latin typeface="Times New Roman"/>
                <a:cs typeface="Times New Roman"/>
              </a:rPr>
              <a:t>bằng </a:t>
            </a:r>
            <a:r>
              <a:rPr sz="2800" b="1" spc="-5" dirty="0">
                <a:latin typeface="Times New Roman"/>
                <a:cs typeface="Times New Roman"/>
              </a:rPr>
              <a:t>histogram”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dirty="0">
                <a:latin typeface="Times New Roman"/>
                <a:cs typeface="Times New Roman"/>
              </a:rPr>
              <a:t>thể </a:t>
            </a:r>
            <a:r>
              <a:rPr sz="2800" b="1" spc="-5" dirty="0">
                <a:latin typeface="Times New Roman"/>
                <a:cs typeface="Times New Roman"/>
              </a:rPr>
              <a:t>cải thiện chất  lượng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tự </a:t>
            </a:r>
            <a:r>
              <a:rPr sz="2800" b="1" dirty="0">
                <a:latin typeface="Times New Roman"/>
                <a:cs typeface="Times New Roman"/>
              </a:rPr>
              <a:t>động </a:t>
            </a:r>
            <a:r>
              <a:rPr sz="2800" b="1" spc="-10" dirty="0">
                <a:latin typeface="Times New Roman"/>
                <a:cs typeface="Times New Roman"/>
              </a:rPr>
              <a:t>mà </a:t>
            </a:r>
            <a:r>
              <a:rPr sz="2800" b="1" dirty="0">
                <a:latin typeface="Times New Roman"/>
                <a:cs typeface="Times New Roman"/>
              </a:rPr>
              <a:t>không </a:t>
            </a:r>
            <a:r>
              <a:rPr sz="2800" b="1" spc="-5" dirty="0">
                <a:latin typeface="Times New Roman"/>
                <a:cs typeface="Times New Roman"/>
              </a:rPr>
              <a:t>cần làm thủ công với  chức </a:t>
            </a:r>
            <a:r>
              <a:rPr sz="2800" b="1" dirty="0">
                <a:latin typeface="Times New Roman"/>
                <a:cs typeface="Times New Roman"/>
              </a:rPr>
              <a:t>năng </a:t>
            </a:r>
            <a:r>
              <a:rPr sz="2800" b="1" spc="-5" dirty="0">
                <a:latin typeface="Times New Roman"/>
                <a:cs typeface="Times New Roman"/>
              </a:rPr>
              <a:t>co/giãn mức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xám.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33861" y="2771775"/>
            <a:ext cx="1828443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300546"/>
            <a:ext cx="144145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80"/>
              </a:lnSpc>
            </a:pPr>
            <a:r>
              <a:rPr sz="1600" b="1" spc="-150" dirty="0">
                <a:latin typeface="Times New Roman"/>
                <a:cs typeface="Times New Roman"/>
              </a:rPr>
              <a:t>ww</a:t>
            </a:r>
            <a:r>
              <a:rPr sz="4200" spc="-225" baseline="-7936" dirty="0">
                <a:latin typeface="Wingdings"/>
                <a:cs typeface="Wingdings"/>
              </a:rPr>
              <a:t></a:t>
            </a:r>
            <a:r>
              <a:rPr sz="1600" b="1" spc="-150" dirty="0">
                <a:latin typeface="Times New Roman"/>
                <a:cs typeface="Times New Roman"/>
              </a:rPr>
              <a:t>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13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9080" y="867013"/>
            <a:ext cx="8297602" cy="4817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60498" y="5706871"/>
            <a:ext cx="3901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I sau </a:t>
            </a:r>
            <a:r>
              <a:rPr sz="2800" b="1" spc="-10" dirty="0">
                <a:latin typeface="Times New Roman"/>
                <a:cs typeface="Times New Roman"/>
              </a:rPr>
              <a:t>khi </a:t>
            </a:r>
            <a:r>
              <a:rPr sz="2800" b="1" spc="-5" dirty="0">
                <a:latin typeface="Times New Roman"/>
                <a:cs typeface="Times New Roman"/>
              </a:rPr>
              <a:t>cân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bằng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14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838200"/>
            <a:ext cx="9144000" cy="6019800"/>
            <a:chOff x="0" y="838200"/>
            <a:chExt cx="9144000" cy="6019800"/>
          </a:xfrm>
        </p:grpSpPr>
        <p:sp>
          <p:nvSpPr>
            <p:cNvPr id="4" name="object 4"/>
            <p:cNvSpPr/>
            <p:nvPr/>
          </p:nvSpPr>
          <p:spPr>
            <a:xfrm>
              <a:off x="0" y="6224015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" y="838200"/>
              <a:ext cx="8458200" cy="5638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15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856234"/>
            <a:ext cx="835342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0480" indent="-343535" algn="just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40322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Ví </a:t>
            </a:r>
            <a:r>
              <a:rPr sz="3600" b="1" dirty="0">
                <a:latin typeface="Times New Roman"/>
                <a:cs typeface="Times New Roman"/>
              </a:rPr>
              <a:t>dụ: </a:t>
            </a:r>
            <a:r>
              <a:rPr sz="3600" b="1" spc="-5" dirty="0">
                <a:latin typeface="Times New Roman"/>
                <a:cs typeface="Times New Roman"/>
              </a:rPr>
              <a:t>Cân bằng </a:t>
            </a:r>
            <a:r>
              <a:rPr sz="3600" b="1" dirty="0">
                <a:latin typeface="Times New Roman"/>
                <a:cs typeface="Times New Roman"/>
              </a:rPr>
              <a:t>Histogram của ảnh </a:t>
            </a:r>
            <a:r>
              <a:rPr sz="3600" b="1" spc="-5" dirty="0">
                <a:latin typeface="Times New Roman"/>
                <a:cs typeface="Times New Roman"/>
              </a:rPr>
              <a:t>I  </a:t>
            </a:r>
            <a:r>
              <a:rPr sz="3600" b="1" dirty="0">
                <a:latin typeface="Times New Roman"/>
                <a:cs typeface="Times New Roman"/>
              </a:rPr>
              <a:t>để </a:t>
            </a:r>
            <a:r>
              <a:rPr sz="3600" b="1" spc="-5" dirty="0">
                <a:latin typeface="Times New Roman"/>
                <a:cs typeface="Times New Roman"/>
              </a:rPr>
              <a:t>được </a:t>
            </a:r>
            <a:r>
              <a:rPr sz="3600" b="1" dirty="0">
                <a:latin typeface="Times New Roman"/>
                <a:cs typeface="Times New Roman"/>
              </a:rPr>
              <a:t>I</a:t>
            </a:r>
            <a:r>
              <a:rPr sz="3600" b="1" baseline="-20833" dirty="0">
                <a:latin typeface="Times New Roman"/>
                <a:cs typeface="Times New Roman"/>
              </a:rPr>
              <a:t>kq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mức </a:t>
            </a:r>
            <a:r>
              <a:rPr sz="3600" b="1" spc="-5" dirty="0">
                <a:latin typeface="Times New Roman"/>
                <a:cs typeface="Times New Roman"/>
              </a:rPr>
              <a:t>xám </a:t>
            </a:r>
            <a:r>
              <a:rPr sz="3600" b="1" dirty="0">
                <a:latin typeface="Times New Roman"/>
                <a:cs typeface="Times New Roman"/>
              </a:rPr>
              <a:t>trong </a:t>
            </a:r>
            <a:r>
              <a:rPr sz="3600" b="1" spc="-5" dirty="0">
                <a:latin typeface="Times New Roman"/>
                <a:cs typeface="Times New Roman"/>
              </a:rPr>
              <a:t>khoảng  (0,6). </a:t>
            </a:r>
            <a:r>
              <a:rPr sz="3600" b="1" dirty="0">
                <a:latin typeface="Times New Roman"/>
                <a:cs typeface="Times New Roman"/>
              </a:rPr>
              <a:t>Vẽ lược đồ xám của</a:t>
            </a:r>
            <a:r>
              <a:rPr sz="3600" b="1" spc="-4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I</a:t>
            </a:r>
            <a:r>
              <a:rPr sz="3600" b="1" baseline="-20833" dirty="0">
                <a:latin typeface="Times New Roman"/>
                <a:cs typeface="Times New Roman"/>
              </a:rPr>
              <a:t>kq</a:t>
            </a:r>
            <a:r>
              <a:rPr sz="3600" b="1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01144" y="2901714"/>
            <a:ext cx="493395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3550" spc="70" dirty="0">
                <a:latin typeface="Symbol"/>
                <a:cs typeface="Symbol"/>
              </a:rPr>
              <a:t></a:t>
            </a:r>
            <a:r>
              <a:rPr sz="5325" spc="104" baseline="-25821" dirty="0">
                <a:latin typeface="Times New Roman"/>
                <a:cs typeface="Times New Roman"/>
              </a:rPr>
              <a:t>0</a:t>
            </a:r>
            <a:endParaRPr sz="5325" baseline="-25821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6979" y="2901714"/>
            <a:ext cx="495300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5325" spc="112" baseline="-25821" dirty="0">
                <a:latin typeface="Times New Roman"/>
                <a:cs typeface="Times New Roman"/>
              </a:rPr>
              <a:t>2</a:t>
            </a:r>
            <a:r>
              <a:rPr sz="3550" spc="75" dirty="0">
                <a:latin typeface="Symbol"/>
                <a:cs typeface="Symbol"/>
              </a:rPr>
              <a:t>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2372" y="3335811"/>
            <a:ext cx="444500" cy="1003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r">
              <a:lnSpc>
                <a:spcPts val="3840"/>
              </a:lnSpc>
              <a:spcBef>
                <a:spcPts val="114"/>
              </a:spcBef>
            </a:pPr>
            <a:r>
              <a:rPr sz="3550" spc="5" dirty="0">
                <a:latin typeface="Symbol"/>
                <a:cs typeface="Symbol"/>
              </a:rPr>
              <a:t></a:t>
            </a:r>
            <a:endParaRPr sz="3550">
              <a:latin typeface="Symbol"/>
              <a:cs typeface="Symbol"/>
            </a:endParaRPr>
          </a:p>
          <a:p>
            <a:pPr marR="5080" algn="r">
              <a:lnSpc>
                <a:spcPts val="3840"/>
              </a:lnSpc>
            </a:pPr>
            <a:r>
              <a:rPr sz="5325" spc="217" baseline="-2347" dirty="0">
                <a:latin typeface="Times New Roman"/>
                <a:cs typeface="Times New Roman"/>
              </a:rPr>
              <a:t>4</a:t>
            </a:r>
            <a:r>
              <a:rPr sz="3550" spc="5" dirty="0">
                <a:latin typeface="Symbol"/>
                <a:cs typeface="Symbol"/>
              </a:rPr>
              <a:t>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1267" y="2296163"/>
            <a:ext cx="3870960" cy="342265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617855">
              <a:lnSpc>
                <a:spcPct val="100000"/>
              </a:lnSpc>
              <a:spcBef>
                <a:spcPts val="1190"/>
              </a:spcBef>
              <a:tabLst>
                <a:tab pos="1458595" algn="l"/>
                <a:tab pos="2109470" algn="l"/>
                <a:tab pos="2760345" algn="l"/>
                <a:tab pos="3410585" algn="l"/>
              </a:tabLst>
            </a:pPr>
            <a:r>
              <a:rPr sz="5325" spc="82" baseline="-4694" dirty="0">
                <a:latin typeface="Symbol"/>
                <a:cs typeface="Symbol"/>
              </a:rPr>
              <a:t></a:t>
            </a:r>
            <a:r>
              <a:rPr sz="3550" spc="55" dirty="0">
                <a:latin typeface="Times New Roman"/>
                <a:cs typeface="Times New Roman"/>
              </a:rPr>
              <a:t>7	</a:t>
            </a:r>
            <a:r>
              <a:rPr sz="3550" spc="10" dirty="0">
                <a:latin typeface="Times New Roman"/>
                <a:cs typeface="Times New Roman"/>
              </a:rPr>
              <a:t>0	6	5	</a:t>
            </a:r>
            <a:r>
              <a:rPr sz="3550" spc="90" dirty="0">
                <a:latin typeface="Times New Roman"/>
                <a:cs typeface="Times New Roman"/>
              </a:rPr>
              <a:t>5</a:t>
            </a:r>
            <a:r>
              <a:rPr sz="5325" spc="135" baseline="-4694" dirty="0">
                <a:latin typeface="Symbol"/>
                <a:cs typeface="Symbol"/>
              </a:rPr>
              <a:t></a:t>
            </a:r>
            <a:endParaRPr sz="5325" baseline="-4694">
              <a:latin typeface="Symbol"/>
              <a:cs typeface="Symbol"/>
            </a:endParaRPr>
          </a:p>
          <a:p>
            <a:pPr marL="617855">
              <a:lnSpc>
                <a:spcPct val="100000"/>
              </a:lnSpc>
              <a:spcBef>
                <a:spcPts val="1090"/>
              </a:spcBef>
              <a:tabLst>
                <a:tab pos="1457960" algn="l"/>
                <a:tab pos="2105025" algn="l"/>
                <a:tab pos="2755265" algn="l"/>
              </a:tabLst>
            </a:pPr>
            <a:r>
              <a:rPr sz="5325" spc="7" baseline="-27386" dirty="0">
                <a:latin typeface="Symbol"/>
                <a:cs typeface="Symbol"/>
              </a:rPr>
              <a:t></a:t>
            </a:r>
            <a:r>
              <a:rPr sz="5325" spc="7" baseline="-27386" dirty="0">
                <a:latin typeface="Times New Roman"/>
                <a:cs typeface="Times New Roman"/>
              </a:rPr>
              <a:t>	</a:t>
            </a:r>
            <a:r>
              <a:rPr sz="3550" spc="10" dirty="0">
                <a:latin typeface="Times New Roman"/>
                <a:cs typeface="Times New Roman"/>
              </a:rPr>
              <a:t>0	1	1</a:t>
            </a:r>
            <a:endParaRPr sz="3550">
              <a:latin typeface="Times New Roman"/>
              <a:cs typeface="Times New Roman"/>
            </a:endParaRPr>
          </a:p>
          <a:p>
            <a:pPr marR="880110" algn="r">
              <a:lnSpc>
                <a:spcPct val="100000"/>
              </a:lnSpc>
              <a:spcBef>
                <a:spcPts val="1085"/>
              </a:spcBef>
              <a:tabLst>
                <a:tab pos="1416050" algn="l"/>
                <a:tab pos="2073910" algn="l"/>
                <a:tab pos="2717165" algn="l"/>
              </a:tabLst>
            </a:pPr>
            <a:r>
              <a:rPr sz="3550" i="1" spc="5" dirty="0">
                <a:latin typeface="Times New Roman"/>
                <a:cs typeface="Times New Roman"/>
              </a:rPr>
              <a:t>I</a:t>
            </a:r>
            <a:r>
              <a:rPr sz="3550" i="1" spc="-20" dirty="0">
                <a:latin typeface="Times New Roman"/>
                <a:cs typeface="Times New Roman"/>
              </a:rPr>
              <a:t> </a:t>
            </a:r>
            <a:r>
              <a:rPr sz="3550" spc="10" dirty="0">
                <a:latin typeface="Symbol"/>
                <a:cs typeface="Symbol"/>
              </a:rPr>
              <a:t></a:t>
            </a:r>
            <a:r>
              <a:rPr sz="3550" spc="-345" dirty="0">
                <a:latin typeface="Times New Roman"/>
                <a:cs typeface="Times New Roman"/>
              </a:rPr>
              <a:t> </a:t>
            </a:r>
            <a:r>
              <a:rPr sz="5325" spc="225" baseline="2347" dirty="0">
                <a:latin typeface="Symbol"/>
                <a:cs typeface="Symbol"/>
              </a:rPr>
              <a:t></a:t>
            </a:r>
            <a:r>
              <a:rPr sz="3550" spc="10" dirty="0">
                <a:latin typeface="Times New Roman"/>
                <a:cs typeface="Times New Roman"/>
              </a:rPr>
              <a:t>3</a:t>
            </a:r>
            <a:r>
              <a:rPr sz="3550" dirty="0">
                <a:latin typeface="Times New Roman"/>
                <a:cs typeface="Times New Roman"/>
              </a:rPr>
              <a:t>	</a:t>
            </a:r>
            <a:r>
              <a:rPr sz="3550" spc="10" dirty="0">
                <a:latin typeface="Times New Roman"/>
                <a:cs typeface="Times New Roman"/>
              </a:rPr>
              <a:t>1</a:t>
            </a:r>
            <a:r>
              <a:rPr sz="3550" dirty="0">
                <a:latin typeface="Times New Roman"/>
                <a:cs typeface="Times New Roman"/>
              </a:rPr>
              <a:t>	</a:t>
            </a:r>
            <a:r>
              <a:rPr sz="3550" spc="10" dirty="0">
                <a:latin typeface="Times New Roman"/>
                <a:cs typeface="Times New Roman"/>
              </a:rPr>
              <a:t>4</a:t>
            </a:r>
            <a:r>
              <a:rPr sz="3550" dirty="0">
                <a:latin typeface="Times New Roman"/>
                <a:cs typeface="Times New Roman"/>
              </a:rPr>
              <a:t>	</a:t>
            </a:r>
            <a:r>
              <a:rPr sz="3550" spc="10" dirty="0">
                <a:latin typeface="Times New Roman"/>
                <a:cs typeface="Times New Roman"/>
              </a:rPr>
              <a:t>1</a:t>
            </a:r>
            <a:endParaRPr sz="3550">
              <a:latin typeface="Times New Roman"/>
              <a:cs typeface="Times New Roman"/>
            </a:endParaRPr>
          </a:p>
          <a:p>
            <a:pPr marR="876300" algn="r">
              <a:lnSpc>
                <a:spcPct val="100000"/>
              </a:lnSpc>
              <a:spcBef>
                <a:spcPts val="1095"/>
              </a:spcBef>
              <a:tabLst>
                <a:tab pos="654050" algn="l"/>
                <a:tab pos="1301115" algn="l"/>
              </a:tabLst>
            </a:pPr>
            <a:r>
              <a:rPr sz="3550" spc="10" dirty="0">
                <a:latin typeface="Times New Roman"/>
                <a:cs typeface="Times New Roman"/>
              </a:rPr>
              <a:t>0	3	0</a:t>
            </a:r>
            <a:endParaRPr sz="3550">
              <a:latin typeface="Times New Roman"/>
              <a:cs typeface="Times New Roman"/>
            </a:endParaRPr>
          </a:p>
          <a:p>
            <a:pPr marR="872490" algn="r">
              <a:lnSpc>
                <a:spcPct val="100000"/>
              </a:lnSpc>
              <a:spcBef>
                <a:spcPts val="1085"/>
              </a:spcBef>
              <a:tabLst>
                <a:tab pos="650240" algn="l"/>
                <a:tab pos="1301115" algn="l"/>
              </a:tabLst>
            </a:pPr>
            <a:r>
              <a:rPr sz="3550" spc="10" dirty="0">
                <a:latin typeface="Times New Roman"/>
                <a:cs typeface="Times New Roman"/>
              </a:rPr>
              <a:t>2	2	2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01144" y="4204005"/>
            <a:ext cx="496570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3550" spc="80" dirty="0">
                <a:latin typeface="Symbol"/>
                <a:cs typeface="Symbol"/>
              </a:rPr>
              <a:t></a:t>
            </a:r>
            <a:r>
              <a:rPr sz="5325" spc="120" baseline="-32863" dirty="0">
                <a:latin typeface="Times New Roman"/>
                <a:cs typeface="Times New Roman"/>
              </a:rPr>
              <a:t>3</a:t>
            </a:r>
            <a:endParaRPr sz="5325" baseline="-3286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9707" y="4204005"/>
            <a:ext cx="502920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5325" spc="157" baseline="-32863" dirty="0">
                <a:latin typeface="Times New Roman"/>
                <a:cs typeface="Times New Roman"/>
              </a:rPr>
              <a:t>1</a:t>
            </a:r>
            <a:r>
              <a:rPr sz="3550" spc="105" dirty="0">
                <a:latin typeface="Symbol"/>
                <a:cs typeface="Symbol"/>
              </a:rPr>
              <a:t>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01144" y="4638101"/>
            <a:ext cx="496570" cy="10026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ts val="3835"/>
              </a:lnSpc>
              <a:spcBef>
                <a:spcPts val="114"/>
              </a:spcBef>
            </a:pPr>
            <a:r>
              <a:rPr sz="3550" spc="5" dirty="0">
                <a:latin typeface="Symbol"/>
                <a:cs typeface="Symbol"/>
              </a:rPr>
              <a:t></a:t>
            </a:r>
            <a:endParaRPr sz="3550">
              <a:latin typeface="Symbol"/>
              <a:cs typeface="Symbol"/>
            </a:endParaRPr>
          </a:p>
          <a:p>
            <a:pPr marL="38100">
              <a:lnSpc>
                <a:spcPts val="3835"/>
              </a:lnSpc>
            </a:pPr>
            <a:r>
              <a:rPr sz="3550" spc="-400" dirty="0">
                <a:latin typeface="Symbol"/>
                <a:cs typeface="Symbol"/>
              </a:rPr>
              <a:t></a:t>
            </a:r>
            <a:r>
              <a:rPr sz="5325" spc="-600" baseline="-22691" dirty="0">
                <a:latin typeface="Symbol"/>
                <a:cs typeface="Symbol"/>
              </a:rPr>
              <a:t></a:t>
            </a:r>
            <a:r>
              <a:rPr sz="5325" spc="-600" baseline="-9389" dirty="0">
                <a:latin typeface="Times New Roman"/>
                <a:cs typeface="Times New Roman"/>
              </a:rPr>
              <a:t>4</a:t>
            </a:r>
            <a:endParaRPr sz="5325" baseline="-9389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3340" y="4638102"/>
            <a:ext cx="499109" cy="10026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86385">
              <a:lnSpc>
                <a:spcPts val="3835"/>
              </a:lnSpc>
              <a:spcBef>
                <a:spcPts val="114"/>
              </a:spcBef>
            </a:pPr>
            <a:r>
              <a:rPr sz="3550" spc="5" dirty="0">
                <a:latin typeface="Symbol"/>
                <a:cs typeface="Symbol"/>
              </a:rPr>
              <a:t></a:t>
            </a:r>
            <a:endParaRPr sz="3550">
              <a:latin typeface="Symbol"/>
              <a:cs typeface="Symbol"/>
            </a:endParaRPr>
          </a:p>
          <a:p>
            <a:pPr marL="38100">
              <a:lnSpc>
                <a:spcPts val="3835"/>
              </a:lnSpc>
            </a:pPr>
            <a:r>
              <a:rPr sz="5325" spc="-592" baseline="-9389" dirty="0">
                <a:latin typeface="Times New Roman"/>
                <a:cs typeface="Times New Roman"/>
              </a:rPr>
              <a:t>0</a:t>
            </a:r>
            <a:r>
              <a:rPr sz="3550" spc="-395" dirty="0">
                <a:latin typeface="Symbol"/>
                <a:cs typeface="Symbol"/>
              </a:rPr>
              <a:t></a:t>
            </a:r>
            <a:r>
              <a:rPr sz="5325" spc="-592" baseline="-22691" dirty="0">
                <a:latin typeface="Symbol"/>
                <a:cs typeface="Symbol"/>
              </a:rPr>
              <a:t></a:t>
            </a:r>
            <a:endParaRPr sz="5325" baseline="-22691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838200"/>
            <a:ext cx="9144000" cy="6019800"/>
            <a:chOff x="0" y="838200"/>
            <a:chExt cx="9144000" cy="6019800"/>
          </a:xfrm>
        </p:grpSpPr>
        <p:sp>
          <p:nvSpPr>
            <p:cNvPr id="4" name="object 4"/>
            <p:cNvSpPr/>
            <p:nvPr/>
          </p:nvSpPr>
          <p:spPr>
            <a:xfrm>
              <a:off x="0" y="6224015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" y="838200"/>
              <a:ext cx="8839200" cy="5638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17650" y="1390650"/>
          <a:ext cx="6115050" cy="112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9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00" baseline="-20833" dirty="0">
                          <a:latin typeface="Times New Roman"/>
                          <a:cs typeface="Times New Roman"/>
                        </a:rPr>
                        <a:t>i</a:t>
                      </a:r>
                      <a:endParaRPr sz="1800" baseline="-20833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P(r</a:t>
                      </a:r>
                      <a:r>
                        <a:rPr sz="1800" spc="-7" baseline="-20833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6/25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5/25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4/25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3/25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3/25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2/25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1/25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1/25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17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714501"/>
            <a:ext cx="6821170" cy="9004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spc="-5" dirty="0"/>
              <a:t>S(2)= </a:t>
            </a:r>
            <a:r>
              <a:rPr sz="2400" dirty="0"/>
              <a:t>6*[P(0)+P(1)+P(2)] = 6 [6/25+5/25+4/25] </a:t>
            </a:r>
            <a:r>
              <a:rPr sz="2400" spc="-5" dirty="0">
                <a:latin typeface="Symbol"/>
                <a:cs typeface="Symbol"/>
              </a:rPr>
              <a:t>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/>
              <a:t>4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dirty="0"/>
              <a:t>….</a:t>
            </a:r>
            <a:endParaRPr sz="240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0840" y="1590103"/>
            <a:ext cx="4558665" cy="26587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80"/>
              </a:spcBef>
              <a:buFont typeface="Wingdings"/>
              <a:buChar char=""/>
              <a:tabLst>
                <a:tab pos="3683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S(3) </a:t>
            </a:r>
            <a:r>
              <a:rPr sz="2400" b="1" dirty="0">
                <a:latin typeface="Symbol"/>
                <a:cs typeface="Symbol"/>
              </a:rPr>
              <a:t>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683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S(4) </a:t>
            </a:r>
            <a:r>
              <a:rPr sz="2400" b="1" spc="-5" dirty="0">
                <a:latin typeface="Symbol"/>
                <a:cs typeface="Symbol"/>
              </a:rPr>
              <a:t>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683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S(5) </a:t>
            </a:r>
            <a:r>
              <a:rPr sz="2400" b="1" spc="-5" dirty="0">
                <a:latin typeface="Symbol"/>
                <a:cs typeface="Symbol"/>
              </a:rPr>
              <a:t>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683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S(6) </a:t>
            </a:r>
            <a:r>
              <a:rPr sz="2400" b="1" spc="-5" dirty="0">
                <a:latin typeface="Symbol"/>
                <a:cs typeface="Symbol"/>
              </a:rPr>
              <a:t>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spcBef>
                <a:spcPts val="565"/>
              </a:spcBef>
              <a:buFont typeface="Wingdings"/>
              <a:buChar char=""/>
              <a:tabLst>
                <a:tab pos="3683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S(7)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68300" algn="l"/>
              </a:tabLst>
            </a:pPr>
            <a:r>
              <a:rPr sz="2400" b="1" dirty="0">
                <a:latin typeface="Times New Roman"/>
                <a:cs typeface="Times New Roman"/>
              </a:rPr>
              <a:t>Ma trận </a:t>
            </a:r>
            <a:r>
              <a:rPr sz="2400" b="1" spc="-10" dirty="0">
                <a:latin typeface="Times New Roman"/>
                <a:cs typeface="Times New Roman"/>
              </a:rPr>
              <a:t>I</a:t>
            </a:r>
            <a:r>
              <a:rPr sz="2400" b="1" spc="-15" baseline="-20833" dirty="0">
                <a:latin typeface="Times New Roman"/>
                <a:cs typeface="Times New Roman"/>
              </a:rPr>
              <a:t>kq </a:t>
            </a:r>
            <a:r>
              <a:rPr sz="2400" b="1" spc="-5" dirty="0">
                <a:latin typeface="Times New Roman"/>
                <a:cs typeface="Times New Roman"/>
              </a:rPr>
              <a:t>sau </a:t>
            </a:r>
            <a:r>
              <a:rPr sz="2400" b="1" dirty="0">
                <a:latin typeface="Times New Roman"/>
                <a:cs typeface="Times New Roman"/>
              </a:rPr>
              <a:t>khi </a:t>
            </a:r>
            <a:r>
              <a:rPr sz="2400" b="1" spc="-5" dirty="0">
                <a:latin typeface="Times New Roman"/>
                <a:cs typeface="Times New Roman"/>
              </a:rPr>
              <a:t>đã cân</a:t>
            </a:r>
            <a:r>
              <a:rPr sz="2400" b="1" spc="-2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bằng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5601" y="5125329"/>
            <a:ext cx="18542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i="1" spc="-10" dirty="0">
                <a:latin typeface="Times New Roman"/>
                <a:cs typeface="Times New Roman"/>
              </a:rPr>
              <a:t>kq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09548" y="4926583"/>
            <a:ext cx="86677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6395" algn="l"/>
              </a:tabLst>
            </a:pPr>
            <a:r>
              <a:rPr sz="3525" i="1" baseline="1182" dirty="0">
                <a:latin typeface="Times New Roman"/>
                <a:cs typeface="Times New Roman"/>
              </a:rPr>
              <a:t>I	</a:t>
            </a:r>
            <a:r>
              <a:rPr sz="3525" baseline="1182" dirty="0">
                <a:latin typeface="Symbol"/>
                <a:cs typeface="Symbol"/>
              </a:rPr>
              <a:t></a:t>
            </a:r>
            <a:r>
              <a:rPr sz="3525" spc="-457" baseline="1182" dirty="0">
                <a:latin typeface="Times New Roman"/>
                <a:cs typeface="Times New Roman"/>
              </a:rPr>
              <a:t> </a:t>
            </a:r>
            <a:r>
              <a:rPr sz="3525" spc="75" baseline="2364" dirty="0">
                <a:latin typeface="Symbol"/>
                <a:cs typeface="Symbol"/>
              </a:rPr>
              <a:t></a:t>
            </a:r>
            <a:r>
              <a:rPr sz="2350" spc="50" dirty="0">
                <a:latin typeface="Times New Roman"/>
                <a:cs typeface="Times New Roman"/>
              </a:rPr>
              <a:t>4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3583" y="5199188"/>
            <a:ext cx="14033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dirty="0">
                <a:latin typeface="Symbol"/>
                <a:cs typeface="Symbol"/>
              </a:rPr>
              <a:t>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77957" y="5199188"/>
            <a:ext cx="14033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dirty="0">
                <a:latin typeface="Symbol"/>
                <a:cs typeface="Symbol"/>
              </a:rPr>
              <a:t>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10083" y="3940413"/>
            <a:ext cx="2297430" cy="226695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810"/>
              </a:spcBef>
              <a:tabLst>
                <a:tab pos="627380" algn="l"/>
                <a:tab pos="1059180" algn="l"/>
                <a:tab pos="1488440" algn="l"/>
                <a:tab pos="1917064" algn="l"/>
              </a:tabLst>
            </a:pPr>
            <a:r>
              <a:rPr sz="3525" spc="60" baseline="-4728" dirty="0">
                <a:latin typeface="Symbol"/>
                <a:cs typeface="Symbol"/>
              </a:rPr>
              <a:t></a:t>
            </a:r>
            <a:r>
              <a:rPr sz="2350" spc="40" dirty="0">
                <a:latin typeface="Times New Roman"/>
                <a:cs typeface="Times New Roman"/>
              </a:rPr>
              <a:t>6	</a:t>
            </a:r>
            <a:r>
              <a:rPr sz="2350" dirty="0">
                <a:latin typeface="Times New Roman"/>
                <a:cs typeface="Times New Roman"/>
              </a:rPr>
              <a:t>1	6	6	</a:t>
            </a:r>
            <a:r>
              <a:rPr sz="2350" spc="50" dirty="0">
                <a:latin typeface="Times New Roman"/>
                <a:cs typeface="Times New Roman"/>
              </a:rPr>
              <a:t>6</a:t>
            </a:r>
            <a:r>
              <a:rPr sz="3525" spc="75" baseline="-4728" dirty="0">
                <a:latin typeface="Symbol"/>
                <a:cs typeface="Symbol"/>
              </a:rPr>
              <a:t></a:t>
            </a:r>
            <a:endParaRPr sz="3525" baseline="-4728">
              <a:latin typeface="Symbol"/>
              <a:cs typeface="Symbol"/>
            </a:endParaRPr>
          </a:p>
          <a:p>
            <a:pPr marL="76200">
              <a:lnSpc>
                <a:spcPts val="1989"/>
              </a:lnSpc>
              <a:spcBef>
                <a:spcPts val="710"/>
              </a:spcBef>
              <a:tabLst>
                <a:tab pos="628015" algn="l"/>
                <a:tab pos="1061720" algn="l"/>
                <a:tab pos="1490345" algn="l"/>
                <a:tab pos="1919605" algn="l"/>
              </a:tabLst>
            </a:pPr>
            <a:r>
              <a:rPr sz="3525" spc="52" baseline="26004" dirty="0">
                <a:latin typeface="Symbol"/>
                <a:cs typeface="Symbol"/>
              </a:rPr>
              <a:t></a:t>
            </a:r>
            <a:r>
              <a:rPr sz="2350" spc="35" dirty="0">
                <a:latin typeface="Times New Roman"/>
                <a:cs typeface="Times New Roman"/>
              </a:rPr>
              <a:t>1	</a:t>
            </a:r>
            <a:r>
              <a:rPr sz="2350" dirty="0">
                <a:latin typeface="Times New Roman"/>
                <a:cs typeface="Times New Roman"/>
              </a:rPr>
              <a:t>1	3	3	</a:t>
            </a:r>
            <a:r>
              <a:rPr sz="2350" spc="40" dirty="0">
                <a:latin typeface="Times New Roman"/>
                <a:cs typeface="Times New Roman"/>
              </a:rPr>
              <a:t>4</a:t>
            </a:r>
            <a:r>
              <a:rPr sz="3525" spc="60" baseline="26004" dirty="0">
                <a:latin typeface="Symbol"/>
                <a:cs typeface="Symbol"/>
              </a:rPr>
              <a:t></a:t>
            </a:r>
            <a:endParaRPr sz="3525" baseline="26004">
              <a:latin typeface="Symbol"/>
              <a:cs typeface="Symbol"/>
            </a:endParaRPr>
          </a:p>
          <a:p>
            <a:pPr marL="76200">
              <a:lnSpc>
                <a:spcPts val="1764"/>
              </a:lnSpc>
              <a:tabLst>
                <a:tab pos="2080260" algn="l"/>
              </a:tabLst>
            </a:pPr>
            <a:r>
              <a:rPr sz="2350" dirty="0">
                <a:latin typeface="Symbol"/>
                <a:cs typeface="Symbol"/>
              </a:rPr>
              <a:t>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350" dirty="0">
                <a:latin typeface="Symbol"/>
                <a:cs typeface="Symbol"/>
              </a:rPr>
              <a:t></a:t>
            </a:r>
            <a:endParaRPr sz="2350">
              <a:latin typeface="Symbol"/>
              <a:cs typeface="Symbol"/>
            </a:endParaRPr>
          </a:p>
          <a:p>
            <a:pPr marL="632460">
              <a:lnSpc>
                <a:spcPts val="2590"/>
              </a:lnSpc>
              <a:tabLst>
                <a:tab pos="1059180" algn="l"/>
                <a:tab pos="1490980" algn="l"/>
                <a:tab pos="1917700" algn="l"/>
              </a:tabLst>
            </a:pPr>
            <a:r>
              <a:rPr sz="2350" dirty="0">
                <a:latin typeface="Times New Roman"/>
                <a:cs typeface="Times New Roman"/>
              </a:rPr>
              <a:t>3	5	3	</a:t>
            </a:r>
            <a:r>
              <a:rPr sz="2350" spc="50" dirty="0">
                <a:latin typeface="Times New Roman"/>
                <a:cs typeface="Times New Roman"/>
              </a:rPr>
              <a:t>5</a:t>
            </a:r>
            <a:r>
              <a:rPr sz="3525" spc="75" baseline="2364" dirty="0">
                <a:latin typeface="Symbol"/>
                <a:cs typeface="Symbol"/>
              </a:rPr>
              <a:t></a:t>
            </a:r>
            <a:endParaRPr sz="3525" baseline="2364">
              <a:latin typeface="Symbol"/>
              <a:cs typeface="Symbol"/>
            </a:endParaRPr>
          </a:p>
          <a:p>
            <a:pPr marL="76200">
              <a:lnSpc>
                <a:spcPct val="100000"/>
              </a:lnSpc>
              <a:spcBef>
                <a:spcPts val="715"/>
              </a:spcBef>
              <a:tabLst>
                <a:tab pos="627380" algn="l"/>
                <a:tab pos="1061085" algn="l"/>
                <a:tab pos="1485265" algn="l"/>
                <a:tab pos="1918335" algn="l"/>
              </a:tabLst>
            </a:pPr>
            <a:r>
              <a:rPr sz="3525" spc="75" baseline="-20094" dirty="0">
                <a:latin typeface="Symbol"/>
                <a:cs typeface="Symbol"/>
              </a:rPr>
              <a:t></a:t>
            </a:r>
            <a:r>
              <a:rPr sz="2350" spc="50" dirty="0">
                <a:latin typeface="Times New Roman"/>
                <a:cs typeface="Times New Roman"/>
              </a:rPr>
              <a:t>4	</a:t>
            </a:r>
            <a:r>
              <a:rPr sz="2350" dirty="0">
                <a:latin typeface="Times New Roman"/>
                <a:cs typeface="Times New Roman"/>
              </a:rPr>
              <a:t>1	4	1	</a:t>
            </a:r>
            <a:r>
              <a:rPr sz="2350" spc="45" dirty="0">
                <a:latin typeface="Times New Roman"/>
                <a:cs typeface="Times New Roman"/>
              </a:rPr>
              <a:t>3</a:t>
            </a:r>
            <a:r>
              <a:rPr sz="3525" spc="67" baseline="-20094" dirty="0">
                <a:latin typeface="Symbol"/>
                <a:cs typeface="Symbol"/>
              </a:rPr>
              <a:t></a:t>
            </a:r>
            <a:endParaRPr sz="3525" baseline="-20094">
              <a:latin typeface="Symbol"/>
              <a:cs typeface="Symbol"/>
            </a:endParaRPr>
          </a:p>
          <a:p>
            <a:pPr marL="76200">
              <a:lnSpc>
                <a:spcPct val="100000"/>
              </a:lnSpc>
              <a:spcBef>
                <a:spcPts val="705"/>
              </a:spcBef>
              <a:tabLst>
                <a:tab pos="632460" algn="l"/>
                <a:tab pos="1061720" algn="l"/>
                <a:tab pos="1490345" algn="l"/>
              </a:tabLst>
            </a:pPr>
            <a:r>
              <a:rPr sz="3525" spc="60" baseline="9456" dirty="0">
                <a:latin typeface="Symbol"/>
                <a:cs typeface="Symbol"/>
              </a:rPr>
              <a:t></a:t>
            </a:r>
            <a:r>
              <a:rPr sz="2350" spc="40" dirty="0">
                <a:latin typeface="Times New Roman"/>
                <a:cs typeface="Times New Roman"/>
              </a:rPr>
              <a:t>5	</a:t>
            </a:r>
            <a:r>
              <a:rPr sz="2350" dirty="0">
                <a:latin typeface="Times New Roman"/>
                <a:cs typeface="Times New Roman"/>
              </a:rPr>
              <a:t>4	4	4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7340" y="5771419"/>
            <a:ext cx="35687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525" spc="89" baseline="-9456" dirty="0">
                <a:latin typeface="Times New Roman"/>
                <a:cs typeface="Times New Roman"/>
              </a:rPr>
              <a:t>1</a:t>
            </a:r>
            <a:r>
              <a:rPr sz="2350" spc="60" dirty="0">
                <a:latin typeface="Symbol"/>
                <a:cs typeface="Symbol"/>
              </a:rPr>
              <a:t>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3583" y="5893311"/>
            <a:ext cx="14033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dirty="0">
                <a:latin typeface="Symbol"/>
                <a:cs typeface="Symbol"/>
              </a:rPr>
              <a:t>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77957" y="5893311"/>
            <a:ext cx="14033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dirty="0">
                <a:latin typeface="Symbol"/>
                <a:cs typeface="Symbol"/>
              </a:rPr>
              <a:t>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5862" y="4182359"/>
            <a:ext cx="2045335" cy="367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40385" algn="l"/>
                <a:tab pos="949325" algn="l"/>
                <a:tab pos="1357630" algn="l"/>
                <a:tab pos="1766570" algn="l"/>
              </a:tabLst>
            </a:pPr>
            <a:r>
              <a:rPr sz="3375" spc="75" baseline="-4938" dirty="0">
                <a:latin typeface="Symbol"/>
                <a:cs typeface="Symbol"/>
              </a:rPr>
              <a:t></a:t>
            </a:r>
            <a:r>
              <a:rPr sz="2250" dirty="0">
                <a:latin typeface="Times New Roman"/>
                <a:cs typeface="Times New Roman"/>
              </a:rPr>
              <a:t>7	0	6	5	</a:t>
            </a:r>
            <a:r>
              <a:rPr sz="2250" spc="95" dirty="0">
                <a:latin typeface="Times New Roman"/>
                <a:cs typeface="Times New Roman"/>
              </a:rPr>
              <a:t>5</a:t>
            </a:r>
            <a:r>
              <a:rPr sz="3375" baseline="-4938" dirty="0">
                <a:latin typeface="Symbol"/>
                <a:cs typeface="Symbol"/>
              </a:rPr>
              <a:t></a:t>
            </a:r>
            <a:endParaRPr sz="3375" baseline="-4938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7762" y="4477420"/>
            <a:ext cx="2121535" cy="367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1807210" algn="l"/>
              </a:tabLst>
            </a:pPr>
            <a:r>
              <a:rPr sz="2250" spc="35" dirty="0">
                <a:latin typeface="Symbol"/>
                <a:cs typeface="Symbol"/>
              </a:rPr>
              <a:t></a:t>
            </a:r>
            <a:r>
              <a:rPr sz="3375" spc="52" baseline="-25925" dirty="0">
                <a:latin typeface="Times New Roman"/>
                <a:cs typeface="Times New Roman"/>
              </a:rPr>
              <a:t>0	</a:t>
            </a:r>
            <a:r>
              <a:rPr sz="3375" spc="60" baseline="-25925" dirty="0">
                <a:latin typeface="Times New Roman"/>
                <a:cs typeface="Times New Roman"/>
              </a:rPr>
              <a:t>2</a:t>
            </a:r>
            <a:r>
              <a:rPr sz="2250" spc="40" dirty="0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22613" y="4750191"/>
            <a:ext cx="288925" cy="640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735">
              <a:lnSpc>
                <a:spcPts val="2425"/>
              </a:lnSpc>
              <a:spcBef>
                <a:spcPts val="90"/>
              </a:spcBef>
            </a:pPr>
            <a:r>
              <a:rPr sz="2250" dirty="0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  <a:p>
            <a:pPr marL="12700">
              <a:lnSpc>
                <a:spcPts val="2425"/>
              </a:lnSpc>
            </a:pPr>
            <a:r>
              <a:rPr sz="3375" spc="120" baseline="-2469" dirty="0">
                <a:latin typeface="Times New Roman"/>
                <a:cs typeface="Times New Roman"/>
              </a:rPr>
              <a:t>4</a:t>
            </a:r>
            <a:r>
              <a:rPr sz="2250" dirty="0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610" y="4524670"/>
            <a:ext cx="1932305" cy="173291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02590">
              <a:lnSpc>
                <a:spcPct val="100000"/>
              </a:lnSpc>
              <a:spcBef>
                <a:spcPts val="760"/>
              </a:spcBef>
              <a:tabLst>
                <a:tab pos="930275" algn="l"/>
                <a:tab pos="1336675" algn="l"/>
                <a:tab pos="1745614" algn="l"/>
              </a:tabLst>
            </a:pPr>
            <a:r>
              <a:rPr sz="3375" baseline="-27160" dirty="0">
                <a:latin typeface="Symbol"/>
                <a:cs typeface="Symbol"/>
              </a:rPr>
              <a:t></a:t>
            </a:r>
            <a:r>
              <a:rPr sz="3375" baseline="-27160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Times New Roman"/>
                <a:cs typeface="Times New Roman"/>
              </a:rPr>
              <a:t>0	1	1</a:t>
            </a:r>
            <a:endParaRPr sz="2250">
              <a:latin typeface="Times New Roman"/>
              <a:cs typeface="Times New Roman"/>
            </a:endParaRPr>
          </a:p>
          <a:p>
            <a:pPr marR="34925" algn="r">
              <a:lnSpc>
                <a:spcPct val="100000"/>
              </a:lnSpc>
              <a:spcBef>
                <a:spcPts val="660"/>
              </a:spcBef>
              <a:tabLst>
                <a:tab pos="890269" algn="l"/>
                <a:tab pos="1303655" algn="l"/>
                <a:tab pos="1707514" algn="l"/>
              </a:tabLst>
            </a:pPr>
            <a:r>
              <a:rPr sz="3375" i="1" baseline="1234" dirty="0">
                <a:latin typeface="Times New Roman"/>
                <a:cs typeface="Times New Roman"/>
              </a:rPr>
              <a:t>I</a:t>
            </a:r>
            <a:r>
              <a:rPr sz="3375" i="1" spc="-22" baseline="1234" dirty="0">
                <a:latin typeface="Times New Roman"/>
                <a:cs typeface="Times New Roman"/>
              </a:rPr>
              <a:t> </a:t>
            </a:r>
            <a:r>
              <a:rPr sz="3375" baseline="1234" dirty="0">
                <a:latin typeface="Symbol"/>
                <a:cs typeface="Symbol"/>
              </a:rPr>
              <a:t></a:t>
            </a:r>
            <a:r>
              <a:rPr sz="3375" spc="-337" baseline="1234" dirty="0">
                <a:latin typeface="Times New Roman"/>
                <a:cs typeface="Times New Roman"/>
              </a:rPr>
              <a:t> </a:t>
            </a:r>
            <a:r>
              <a:rPr sz="3375" spc="127" baseline="2469" dirty="0">
                <a:latin typeface="Symbol"/>
                <a:cs typeface="Symbol"/>
              </a:rPr>
              <a:t></a:t>
            </a:r>
            <a:r>
              <a:rPr sz="2250" dirty="0">
                <a:latin typeface="Times New Roman"/>
                <a:cs typeface="Times New Roman"/>
              </a:rPr>
              <a:t>3	1	4	1</a:t>
            </a:r>
            <a:endParaRPr sz="2250">
              <a:latin typeface="Times New Roman"/>
              <a:cs typeface="Times New Roman"/>
            </a:endParaRPr>
          </a:p>
          <a:p>
            <a:pPr marR="32384" algn="r">
              <a:lnSpc>
                <a:spcPct val="100000"/>
              </a:lnSpc>
              <a:spcBef>
                <a:spcPts val="660"/>
              </a:spcBef>
              <a:tabLst>
                <a:tab pos="410845" algn="l"/>
                <a:tab pos="817244" algn="l"/>
              </a:tabLst>
            </a:pPr>
            <a:r>
              <a:rPr sz="2250" dirty="0">
                <a:latin typeface="Times New Roman"/>
                <a:cs typeface="Times New Roman"/>
              </a:rPr>
              <a:t>0	3	0</a:t>
            </a:r>
            <a:endParaRPr sz="2250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660"/>
              </a:spcBef>
              <a:tabLst>
                <a:tab pos="408305" algn="l"/>
                <a:tab pos="817244" algn="l"/>
              </a:tabLst>
            </a:pPr>
            <a:r>
              <a:rPr sz="2250" dirty="0">
                <a:latin typeface="Times New Roman"/>
                <a:cs typeface="Times New Roman"/>
              </a:rPr>
              <a:t>2	2	2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0462" y="5295732"/>
            <a:ext cx="340995" cy="367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250" spc="40" dirty="0">
                <a:latin typeface="Symbol"/>
                <a:cs typeface="Symbol"/>
              </a:rPr>
              <a:t></a:t>
            </a:r>
            <a:r>
              <a:rPr sz="3375" spc="60" baseline="-32098" dirty="0">
                <a:latin typeface="Times New Roman"/>
                <a:cs typeface="Times New Roman"/>
              </a:rPr>
              <a:t>3</a:t>
            </a:r>
            <a:endParaRPr sz="3375" baseline="-3209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92635" y="5295732"/>
            <a:ext cx="344170" cy="367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375" spc="82" baseline="-32098" dirty="0">
                <a:latin typeface="Times New Roman"/>
                <a:cs typeface="Times New Roman"/>
              </a:rPr>
              <a:t>1</a:t>
            </a:r>
            <a:r>
              <a:rPr sz="2250" spc="55" dirty="0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0462" y="5568502"/>
            <a:ext cx="340995" cy="639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2420"/>
              </a:lnSpc>
              <a:spcBef>
                <a:spcPts val="90"/>
              </a:spcBef>
            </a:pPr>
            <a:r>
              <a:rPr sz="2250" dirty="0">
                <a:latin typeface="Symbol"/>
                <a:cs typeface="Symbol"/>
              </a:rPr>
              <a:t></a:t>
            </a:r>
            <a:endParaRPr sz="2250">
              <a:latin typeface="Symbol"/>
              <a:cs typeface="Symbol"/>
            </a:endParaRPr>
          </a:p>
          <a:p>
            <a:pPr marL="38100">
              <a:lnSpc>
                <a:spcPts val="2420"/>
              </a:lnSpc>
            </a:pPr>
            <a:r>
              <a:rPr sz="2250" spc="-260" dirty="0">
                <a:latin typeface="Symbol"/>
                <a:cs typeface="Symbol"/>
              </a:rPr>
              <a:t></a:t>
            </a:r>
            <a:r>
              <a:rPr sz="3375" spc="-390" baseline="-22222" dirty="0">
                <a:latin typeface="Symbol"/>
                <a:cs typeface="Symbol"/>
              </a:rPr>
              <a:t></a:t>
            </a:r>
            <a:r>
              <a:rPr sz="3375" spc="-390" baseline="-9876" dirty="0">
                <a:latin typeface="Times New Roman"/>
                <a:cs typeface="Times New Roman"/>
              </a:rPr>
              <a:t>4</a:t>
            </a:r>
            <a:endParaRPr sz="3375" baseline="-9876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94924" y="5568502"/>
            <a:ext cx="341630" cy="639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3040">
              <a:lnSpc>
                <a:spcPts val="2420"/>
              </a:lnSpc>
              <a:spcBef>
                <a:spcPts val="90"/>
              </a:spcBef>
            </a:pPr>
            <a:r>
              <a:rPr sz="2250" dirty="0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  <a:p>
            <a:pPr marL="38100">
              <a:lnSpc>
                <a:spcPts val="2420"/>
              </a:lnSpc>
            </a:pPr>
            <a:r>
              <a:rPr sz="3375" spc="-390" baseline="-9876" dirty="0">
                <a:latin typeface="Times New Roman"/>
                <a:cs typeface="Times New Roman"/>
              </a:rPr>
              <a:t>0</a:t>
            </a:r>
            <a:r>
              <a:rPr sz="2250" spc="-260" dirty="0">
                <a:latin typeface="Symbol"/>
                <a:cs typeface="Symbol"/>
              </a:rPr>
              <a:t></a:t>
            </a:r>
            <a:r>
              <a:rPr sz="3375" spc="-390" baseline="-22222" dirty="0">
                <a:latin typeface="Symbol"/>
                <a:cs typeface="Symbol"/>
              </a:rPr>
              <a:t></a:t>
            </a:r>
            <a:endParaRPr sz="3375" baseline="-22222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3835" y="5031540"/>
            <a:ext cx="307975" cy="367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50" dirty="0">
                <a:latin typeface="Symbol"/>
                <a:cs typeface="Symbol"/>
              </a:rPr>
              <a:t></a:t>
            </a:r>
            <a:endParaRPr sz="22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838200"/>
            <a:ext cx="9144000" cy="6019800"/>
            <a:chOff x="0" y="838200"/>
            <a:chExt cx="9144000" cy="6019800"/>
          </a:xfrm>
        </p:grpSpPr>
        <p:sp>
          <p:nvSpPr>
            <p:cNvPr id="4" name="object 4"/>
            <p:cNvSpPr/>
            <p:nvPr/>
          </p:nvSpPr>
          <p:spPr>
            <a:xfrm>
              <a:off x="0" y="6224015"/>
              <a:ext cx="9144000" cy="634365"/>
            </a:xfrm>
            <a:custGeom>
              <a:avLst/>
              <a:gdLst/>
              <a:ahLst/>
              <a:cxnLst/>
              <a:rect l="l" t="t" r="r" b="b"/>
              <a:pathLst>
                <a:path w="9144000" h="634365">
                  <a:moveTo>
                    <a:pt x="9144000" y="0"/>
                  </a:moveTo>
                  <a:lnTo>
                    <a:pt x="0" y="0"/>
                  </a:lnTo>
                  <a:lnTo>
                    <a:pt x="0" y="633981"/>
                  </a:lnTo>
                  <a:lnTo>
                    <a:pt x="9144000" y="63398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" y="838200"/>
              <a:ext cx="8458200" cy="5638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19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39" y="100076"/>
            <a:ext cx="6592570" cy="1134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Cân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bằng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histogram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đơn</a:t>
            </a:r>
            <a:r>
              <a:rPr sz="280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giản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3734" y="4734605"/>
            <a:ext cx="3343223" cy="1061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4939" y="1839594"/>
            <a:ext cx="8760460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SzPct val="97500"/>
              <a:buFont typeface="Wingdings"/>
              <a:buChar char=""/>
              <a:tabLst>
                <a:tab pos="416559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Giả sử, ta có ảnh I có kích thước </a:t>
            </a:r>
            <a:r>
              <a:rPr sz="4000" b="1" i="1" spc="-5" dirty="0">
                <a:latin typeface="Times New Roman"/>
                <a:cs typeface="Times New Roman"/>
              </a:rPr>
              <a:t>m x  n</a:t>
            </a:r>
            <a:r>
              <a:rPr sz="4000" b="1" spc="-5" dirty="0">
                <a:latin typeface="Times New Roman"/>
                <a:cs typeface="Times New Roman"/>
              </a:rPr>
              <a:t>; </a:t>
            </a:r>
            <a:r>
              <a:rPr sz="4000" b="1" i="1" spc="-5" dirty="0">
                <a:latin typeface="Times New Roman"/>
                <a:cs typeface="Times New Roman"/>
              </a:rPr>
              <a:t>new_level </a:t>
            </a:r>
            <a:r>
              <a:rPr sz="4000" b="1" dirty="0">
                <a:latin typeface="Times New Roman"/>
                <a:cs typeface="Times New Roman"/>
              </a:rPr>
              <a:t>là </a:t>
            </a:r>
            <a:r>
              <a:rPr sz="4000" b="1" spc="-5" dirty="0">
                <a:latin typeface="Times New Roman"/>
                <a:cs typeface="Times New Roman"/>
              </a:rPr>
              <a:t>số mức </a:t>
            </a:r>
            <a:r>
              <a:rPr sz="4000" b="1" dirty="0">
                <a:latin typeface="Times New Roman"/>
                <a:cs typeface="Times New Roman"/>
              </a:rPr>
              <a:t>xám </a:t>
            </a:r>
            <a:r>
              <a:rPr sz="4000" b="1" spc="-5" dirty="0">
                <a:latin typeface="Times New Roman"/>
                <a:cs typeface="Times New Roman"/>
              </a:rPr>
              <a:t>của ảnh  cân bằng </a:t>
            </a:r>
            <a:r>
              <a:rPr sz="4000" b="1" spc="-5" dirty="0">
                <a:latin typeface="Wingdings"/>
                <a:cs typeface="Wingdings"/>
              </a:rPr>
              <a:t></a:t>
            </a:r>
            <a:r>
              <a:rPr sz="4000" b="1" spc="-5" dirty="0">
                <a:latin typeface="Times New Roman"/>
                <a:cs typeface="Times New Roman"/>
              </a:rPr>
              <a:t> số điểm </a:t>
            </a:r>
            <a:r>
              <a:rPr sz="4000" b="1" dirty="0">
                <a:latin typeface="Times New Roman"/>
                <a:cs typeface="Times New Roman"/>
              </a:rPr>
              <a:t>ảnh </a:t>
            </a:r>
            <a:r>
              <a:rPr sz="4000" b="1" spc="-5" dirty="0">
                <a:latin typeface="Times New Roman"/>
                <a:cs typeface="Times New Roman"/>
              </a:rPr>
              <a:t>trung bình  của mỗi </a:t>
            </a:r>
            <a:r>
              <a:rPr sz="4000" b="1" dirty="0">
                <a:latin typeface="Times New Roman"/>
                <a:cs typeface="Times New Roman"/>
              </a:rPr>
              <a:t>mức xám </a:t>
            </a:r>
            <a:r>
              <a:rPr sz="4000" b="1" spc="-5" dirty="0">
                <a:latin typeface="Times New Roman"/>
                <a:cs typeface="Times New Roman"/>
              </a:rPr>
              <a:t>của ảnh cân </a:t>
            </a:r>
            <a:r>
              <a:rPr sz="4000" b="1" spc="-10" dirty="0">
                <a:latin typeface="Times New Roman"/>
                <a:cs typeface="Times New Roman"/>
              </a:rPr>
              <a:t>bằng  </a:t>
            </a:r>
            <a:r>
              <a:rPr sz="4000" b="1" dirty="0">
                <a:latin typeface="Times New Roman"/>
                <a:cs typeface="Times New Roman"/>
              </a:rPr>
              <a:t>là: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20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6341" y="1084834"/>
            <a:ext cx="67202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indent="-364490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dirty="0">
                <a:latin typeface="Times New Roman"/>
                <a:cs typeface="Times New Roman"/>
              </a:rPr>
              <a:t>Số </a:t>
            </a:r>
            <a:r>
              <a:rPr sz="3600" b="1" spc="-5" dirty="0">
                <a:latin typeface="Times New Roman"/>
                <a:cs typeface="Times New Roman"/>
              </a:rPr>
              <a:t>điểm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mức xám ≤ g </a:t>
            </a:r>
            <a:r>
              <a:rPr sz="3600" b="1" spc="-5" dirty="0">
                <a:latin typeface="Times New Roman"/>
                <a:cs typeface="Times New Roman"/>
              </a:rPr>
              <a:t>là</a:t>
            </a:r>
            <a:r>
              <a:rPr sz="3600" b="1" spc="-9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67200" y="1624583"/>
            <a:ext cx="2197607" cy="1208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6341" y="3328542"/>
            <a:ext cx="8293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indent="-364490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b="1" spc="-170" dirty="0">
                <a:latin typeface="Times New Roman"/>
                <a:cs typeface="Times New Roman"/>
              </a:rPr>
              <a:t>Ta </a:t>
            </a:r>
            <a:r>
              <a:rPr sz="3600" b="1" spc="-5" dirty="0">
                <a:latin typeface="Times New Roman"/>
                <a:cs typeface="Times New Roman"/>
              </a:rPr>
              <a:t>phải </a:t>
            </a:r>
            <a:r>
              <a:rPr sz="3600" b="1" dirty="0">
                <a:latin typeface="Times New Roman"/>
                <a:cs typeface="Times New Roman"/>
              </a:rPr>
              <a:t>xác </a:t>
            </a:r>
            <a:r>
              <a:rPr sz="3600" b="1" spc="-5" dirty="0">
                <a:latin typeface="Times New Roman"/>
                <a:cs typeface="Times New Roman"/>
              </a:rPr>
              <a:t>định </a:t>
            </a:r>
            <a:r>
              <a:rPr sz="3600" b="1" dirty="0">
                <a:latin typeface="Times New Roman"/>
                <a:cs typeface="Times New Roman"/>
              </a:rPr>
              <a:t>hàm f: g </a:t>
            </a:r>
            <a:r>
              <a:rPr sz="3600" b="1" spc="-5" dirty="0">
                <a:latin typeface="Symbol"/>
                <a:cs typeface="Symbol"/>
              </a:rPr>
              <a:t>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f(g) </a:t>
            </a:r>
            <a:r>
              <a:rPr sz="3600" b="1" spc="-5" dirty="0">
                <a:latin typeface="Times New Roman"/>
                <a:cs typeface="Times New Roman"/>
              </a:rPr>
              <a:t>sao</a:t>
            </a:r>
            <a:r>
              <a:rPr sz="3600" b="1" spc="114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cho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76627" y="4469587"/>
            <a:ext cx="5763189" cy="1130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21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783081"/>
            <a:ext cx="6417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Ví </a:t>
            </a:r>
            <a:r>
              <a:rPr sz="2800" b="1" dirty="0">
                <a:latin typeface="Times New Roman"/>
                <a:cs typeface="Times New Roman"/>
              </a:rPr>
              <a:t>dụ: </a:t>
            </a:r>
            <a:r>
              <a:rPr sz="2800" b="1" spc="-5" dirty="0">
                <a:latin typeface="Times New Roman"/>
                <a:cs typeface="Times New Roman"/>
              </a:rPr>
              <a:t>Cân </a:t>
            </a:r>
            <a:r>
              <a:rPr sz="2800" b="1" dirty="0">
                <a:latin typeface="Times New Roman"/>
                <a:cs typeface="Times New Roman"/>
              </a:rPr>
              <a:t>bằng ảnh </a:t>
            </a:r>
            <a:r>
              <a:rPr sz="2800" b="1" spc="-5" dirty="0">
                <a:latin typeface="Times New Roman"/>
                <a:cs typeface="Times New Roman"/>
              </a:rPr>
              <a:t>sau với new_level=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3183" y="1610285"/>
            <a:ext cx="4434608" cy="1933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3212363"/>
            <a:ext cx="7889875" cy="25863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135" dirty="0">
                <a:latin typeface="Times New Roman"/>
                <a:cs typeface="Times New Roman"/>
              </a:rPr>
              <a:t>Ta </a:t>
            </a:r>
            <a:r>
              <a:rPr sz="2800" b="1" dirty="0">
                <a:latin typeface="Times New Roman"/>
                <a:cs typeface="Times New Roman"/>
              </a:rPr>
              <a:t>phải</a:t>
            </a:r>
            <a:r>
              <a:rPr sz="2800" b="1" spc="12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tính:</a:t>
            </a:r>
            <a:endParaRPr sz="2800">
              <a:latin typeface="Times New Roman"/>
              <a:cs typeface="Times New Roman"/>
            </a:endParaRPr>
          </a:p>
          <a:p>
            <a:pPr marL="698500" lvl="1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698500" algn="l"/>
              </a:tabLst>
            </a:pPr>
            <a:r>
              <a:rPr sz="2800" b="1" dirty="0">
                <a:latin typeface="Times New Roman"/>
                <a:cs typeface="Times New Roman"/>
              </a:rPr>
              <a:t>h(g) </a:t>
            </a:r>
            <a:r>
              <a:rPr sz="2800" b="1" spc="-5" dirty="0">
                <a:latin typeface="Times New Roman"/>
                <a:cs typeface="Times New Roman"/>
              </a:rPr>
              <a:t>- số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spc="-5" dirty="0">
                <a:latin typeface="Times New Roman"/>
                <a:cs typeface="Times New Roman"/>
              </a:rPr>
              <a:t>ảnh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dirty="0">
                <a:latin typeface="Times New Roman"/>
                <a:cs typeface="Times New Roman"/>
              </a:rPr>
              <a:t>giá </a:t>
            </a:r>
            <a:r>
              <a:rPr sz="2800" b="1" spc="-5" dirty="0">
                <a:latin typeface="Times New Roman"/>
                <a:cs typeface="Times New Roman"/>
              </a:rPr>
              <a:t>trị g của ảnh</a:t>
            </a:r>
            <a:r>
              <a:rPr sz="2800" b="1" spc="7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I;</a:t>
            </a:r>
            <a:endParaRPr sz="2800">
              <a:latin typeface="Times New Roman"/>
              <a:cs typeface="Times New Roman"/>
            </a:endParaRPr>
          </a:p>
          <a:p>
            <a:pPr marL="698500" lvl="1" indent="-342900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6985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TB </a:t>
            </a:r>
            <a:r>
              <a:rPr sz="2800" b="1" spc="-5" dirty="0">
                <a:latin typeface="Times New Roman"/>
                <a:cs typeface="Times New Roman"/>
              </a:rPr>
              <a:t>- số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spc="-5" dirty="0">
                <a:latin typeface="Times New Roman"/>
                <a:cs typeface="Times New Roman"/>
              </a:rPr>
              <a:t>ảnh trung bình của mỗi mức</a:t>
            </a:r>
            <a:r>
              <a:rPr sz="2800" b="1" spc="7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xám.</a:t>
            </a:r>
            <a:endParaRPr sz="2800">
              <a:latin typeface="Times New Roman"/>
              <a:cs typeface="Times New Roman"/>
            </a:endParaRPr>
          </a:p>
          <a:p>
            <a:pPr marL="698500" lvl="1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698500" algn="l"/>
              </a:tabLst>
            </a:pPr>
            <a:r>
              <a:rPr sz="2800" b="1" dirty="0">
                <a:latin typeface="Times New Roman"/>
                <a:cs typeface="Times New Roman"/>
              </a:rPr>
              <a:t>t(g)- </a:t>
            </a:r>
            <a:r>
              <a:rPr sz="2800" b="1" spc="-5" dirty="0">
                <a:latin typeface="Times New Roman"/>
                <a:cs typeface="Times New Roman"/>
              </a:rPr>
              <a:t>Số </a:t>
            </a:r>
            <a:r>
              <a:rPr sz="2800" b="1" spc="-10" dirty="0">
                <a:latin typeface="Times New Roman"/>
                <a:cs typeface="Times New Roman"/>
              </a:rPr>
              <a:t>điểm </a:t>
            </a:r>
            <a:r>
              <a:rPr sz="2800" b="1" spc="-5" dirty="0">
                <a:latin typeface="Times New Roman"/>
                <a:cs typeface="Times New Roman"/>
              </a:rPr>
              <a:t>ảnh có mức xám ≤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g.</a:t>
            </a:r>
            <a:endParaRPr sz="2800">
              <a:latin typeface="Times New Roman"/>
              <a:cs typeface="Times New Roman"/>
            </a:endParaRPr>
          </a:p>
          <a:p>
            <a:pPr marL="698500" lvl="1" indent="-342900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698500" algn="l"/>
              </a:tabLst>
            </a:pPr>
            <a:r>
              <a:rPr sz="2800" b="1" dirty="0">
                <a:latin typeface="Times New Roman"/>
                <a:cs typeface="Times New Roman"/>
              </a:rPr>
              <a:t>f(g)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70035" cy="775970"/>
            <a:chOff x="-12191" y="0"/>
            <a:chExt cx="9170035" cy="775970"/>
          </a:xfrm>
        </p:grpSpPr>
        <p:sp>
          <p:nvSpPr>
            <p:cNvPr id="3" name="object 3"/>
            <p:cNvSpPr/>
            <p:nvPr/>
          </p:nvSpPr>
          <p:spPr>
            <a:xfrm>
              <a:off x="381762" y="736853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>
                  <a:moveTo>
                    <a:pt x="0" y="0"/>
                  </a:moveTo>
                  <a:lnTo>
                    <a:pt x="8382000" y="0"/>
                  </a:lnTo>
                </a:path>
              </a:pathLst>
            </a:custGeom>
            <a:ln w="28956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9144000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9144000" y="7193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C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762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5">
                  <a:moveTo>
                    <a:pt x="0" y="719328"/>
                  </a:moveTo>
                  <a:lnTo>
                    <a:pt x="9144000" y="71932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19328"/>
                  </a:lnTo>
                  <a:close/>
                </a:path>
              </a:pathLst>
            </a:custGeom>
            <a:ln w="25908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3984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4904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8314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5740" y="746847"/>
            <a:ext cx="8582025" cy="49091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01955" indent="-364490" algn="just">
              <a:lnSpc>
                <a:spcPct val="100000"/>
              </a:lnSpc>
              <a:spcBef>
                <a:spcPts val="530"/>
              </a:spcBef>
              <a:buSzPct val="97222"/>
              <a:buFont typeface="Wingdings"/>
              <a:buChar char=""/>
              <a:tabLst>
                <a:tab pos="402590" algn="l"/>
              </a:tabLst>
            </a:pP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là </a:t>
            </a:r>
            <a:r>
              <a:rPr sz="3600" b="1" dirty="0">
                <a:latin typeface="Times New Roman"/>
                <a:cs typeface="Times New Roman"/>
              </a:rPr>
              <a:t>tập </a:t>
            </a:r>
            <a:r>
              <a:rPr sz="3600" b="1" spc="-5" dirty="0">
                <a:latin typeface="Times New Roman"/>
                <a:cs typeface="Times New Roman"/>
              </a:rPr>
              <a:t>hợp </a:t>
            </a:r>
            <a:r>
              <a:rPr sz="3600" b="1" dirty="0">
                <a:latin typeface="Times New Roman"/>
                <a:cs typeface="Times New Roman"/>
              </a:rPr>
              <a:t>các </a:t>
            </a:r>
            <a:r>
              <a:rPr sz="3600" b="1" spc="-5" dirty="0">
                <a:latin typeface="Times New Roman"/>
                <a:cs typeface="Times New Roman"/>
              </a:rPr>
              <a:t>điểm</a:t>
            </a:r>
            <a:r>
              <a:rPr sz="3600" b="1" spc="-2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ảnh.</a:t>
            </a:r>
            <a:endParaRPr sz="3600">
              <a:latin typeface="Times New Roman"/>
              <a:cs typeface="Times New Roman"/>
            </a:endParaRPr>
          </a:p>
          <a:p>
            <a:pPr marL="381000" marR="30480" indent="-342900" algn="just">
              <a:lnSpc>
                <a:spcPct val="90000"/>
              </a:lnSpc>
              <a:spcBef>
                <a:spcPts val="860"/>
              </a:spcBef>
              <a:buSzPct val="97222"/>
              <a:buFont typeface="Wingdings"/>
              <a:buChar char=""/>
              <a:tabLst>
                <a:tab pos="402590" algn="l"/>
              </a:tabLst>
            </a:pPr>
            <a:r>
              <a:rPr sz="3600" b="1" dirty="0">
                <a:latin typeface="Times New Roman"/>
                <a:cs typeface="Times New Roman"/>
              </a:rPr>
              <a:t>Mỗi </a:t>
            </a:r>
            <a:r>
              <a:rPr sz="3600" b="1" spc="-5" dirty="0">
                <a:latin typeface="Times New Roman"/>
                <a:cs typeface="Times New Roman"/>
              </a:rPr>
              <a:t>điểm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là đặc </a:t>
            </a:r>
            <a:r>
              <a:rPr sz="3600" b="1" dirty="0">
                <a:latin typeface="Times New Roman"/>
                <a:cs typeface="Times New Roman"/>
              </a:rPr>
              <a:t>trưng cường </a:t>
            </a:r>
            <a:r>
              <a:rPr sz="3600" b="1" spc="-15" dirty="0">
                <a:latin typeface="Times New Roman"/>
                <a:cs typeface="Times New Roman"/>
              </a:rPr>
              <a:t>độ  </a:t>
            </a:r>
            <a:r>
              <a:rPr sz="3600" b="1" spc="-5" dirty="0">
                <a:latin typeface="Times New Roman"/>
                <a:cs typeface="Times New Roman"/>
              </a:rPr>
              <a:t>sáng </a:t>
            </a:r>
            <a:r>
              <a:rPr sz="3600" b="1" dirty="0">
                <a:latin typeface="Times New Roman"/>
                <a:cs typeface="Times New Roman"/>
              </a:rPr>
              <a:t>hay một </a:t>
            </a:r>
            <a:r>
              <a:rPr sz="3600" b="1" spc="-5" dirty="0">
                <a:latin typeface="Times New Roman"/>
                <a:cs typeface="Times New Roman"/>
              </a:rPr>
              <a:t>dấu hiệu </a:t>
            </a:r>
            <a:r>
              <a:rPr sz="3600" b="1" dirty="0">
                <a:latin typeface="Times New Roman"/>
                <a:cs typeface="Times New Roman"/>
              </a:rPr>
              <a:t>nào đó tại một vị  trí nào đó của </a:t>
            </a:r>
            <a:r>
              <a:rPr sz="3600" b="1" spc="-5" dirty="0">
                <a:latin typeface="Times New Roman"/>
                <a:cs typeface="Times New Roman"/>
              </a:rPr>
              <a:t>đối </a:t>
            </a:r>
            <a:r>
              <a:rPr sz="3600" b="1" dirty="0">
                <a:latin typeface="Times New Roman"/>
                <a:cs typeface="Times New Roman"/>
              </a:rPr>
              <a:t>tượng trong không  </a:t>
            </a:r>
            <a:r>
              <a:rPr sz="3600" b="1" spc="-5" dirty="0">
                <a:latin typeface="Times New Roman"/>
                <a:cs typeface="Times New Roman"/>
              </a:rPr>
              <a:t>gian.</a:t>
            </a:r>
            <a:endParaRPr sz="3600">
              <a:latin typeface="Times New Roman"/>
              <a:cs typeface="Times New Roman"/>
            </a:endParaRPr>
          </a:p>
          <a:p>
            <a:pPr marL="381000" marR="31750" indent="-342900" algn="just">
              <a:lnSpc>
                <a:spcPts val="3890"/>
              </a:lnSpc>
              <a:spcBef>
                <a:spcPts val="925"/>
              </a:spcBef>
              <a:buSzPct val="97222"/>
              <a:buFont typeface="Wingdings"/>
              <a:buChar char=""/>
              <a:tabLst>
                <a:tab pos="402590" algn="l"/>
              </a:tabLst>
            </a:pP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thể xem như một hàm </a:t>
            </a:r>
            <a:r>
              <a:rPr sz="3600" b="1" spc="-5" dirty="0">
                <a:latin typeface="Times New Roman"/>
                <a:cs typeface="Times New Roman"/>
              </a:rPr>
              <a:t>n biến P(c</a:t>
            </a:r>
            <a:r>
              <a:rPr sz="3600" b="1" spc="-7" baseline="-20833" dirty="0">
                <a:latin typeface="Times New Roman"/>
                <a:cs typeface="Times New Roman"/>
              </a:rPr>
              <a:t>1</a:t>
            </a:r>
            <a:r>
              <a:rPr sz="3600" b="1" spc="-5" dirty="0">
                <a:latin typeface="Times New Roman"/>
                <a:cs typeface="Times New Roman"/>
              </a:rPr>
              <a:t>,  c</a:t>
            </a:r>
            <a:r>
              <a:rPr sz="3600" b="1" spc="-7" baseline="-20833" dirty="0">
                <a:latin typeface="Times New Roman"/>
                <a:cs typeface="Times New Roman"/>
              </a:rPr>
              <a:t>2</a:t>
            </a:r>
            <a:r>
              <a:rPr sz="3600" b="1" spc="-5" dirty="0">
                <a:latin typeface="Times New Roman"/>
                <a:cs typeface="Times New Roman"/>
              </a:rPr>
              <a:t>,..., c</a:t>
            </a:r>
            <a:r>
              <a:rPr sz="3600" b="1" spc="-7" baseline="-20833" dirty="0">
                <a:latin typeface="Times New Roman"/>
                <a:cs typeface="Times New Roman"/>
              </a:rPr>
              <a:t>n</a:t>
            </a:r>
            <a:r>
              <a:rPr sz="3600" b="1" spc="-5" dirty="0">
                <a:latin typeface="Times New Roman"/>
                <a:cs typeface="Times New Roman"/>
              </a:rPr>
              <a:t>).</a:t>
            </a:r>
            <a:endParaRPr sz="3600">
              <a:latin typeface="Times New Roman"/>
              <a:cs typeface="Times New Roman"/>
            </a:endParaRPr>
          </a:p>
          <a:p>
            <a:pPr marL="381000" marR="30480" indent="-342900" algn="just">
              <a:lnSpc>
                <a:spcPts val="3890"/>
              </a:lnSpc>
              <a:spcBef>
                <a:spcPts val="860"/>
              </a:spcBef>
              <a:buSzPct val="97222"/>
              <a:buFont typeface="Wingdings"/>
              <a:buChar char=""/>
              <a:tabLst>
                <a:tab pos="402590" algn="l"/>
              </a:tabLst>
            </a:pPr>
            <a:r>
              <a:rPr sz="3600" b="1" dirty="0">
                <a:latin typeface="Times New Roman"/>
                <a:cs typeface="Times New Roman"/>
              </a:rPr>
              <a:t>Do </a:t>
            </a:r>
            <a:r>
              <a:rPr sz="3600" b="1" spc="-5" dirty="0">
                <a:latin typeface="Times New Roman"/>
                <a:cs typeface="Times New Roman"/>
              </a:rPr>
              <a:t>đó, </a:t>
            </a:r>
            <a:r>
              <a:rPr sz="3600" b="1" dirty="0">
                <a:latin typeface="Times New Roman"/>
                <a:cs typeface="Times New Roman"/>
              </a:rPr>
              <a:t>ảnh trong xử lý ảnh </a:t>
            </a:r>
            <a:r>
              <a:rPr sz="3600" b="1" spc="-5" dirty="0">
                <a:latin typeface="Times New Roman"/>
                <a:cs typeface="Times New Roman"/>
              </a:rPr>
              <a:t>có </a:t>
            </a:r>
            <a:r>
              <a:rPr sz="3600" b="1" dirty="0">
                <a:latin typeface="Times New Roman"/>
                <a:cs typeface="Times New Roman"/>
              </a:rPr>
              <a:t>thể xem  như ảnh </a:t>
            </a:r>
            <a:r>
              <a:rPr sz="3600" b="1" i="1" spc="-5" dirty="0">
                <a:latin typeface="Times New Roman"/>
                <a:cs typeface="Times New Roman"/>
              </a:rPr>
              <a:t>n</a:t>
            </a:r>
            <a:r>
              <a:rPr sz="3600" b="1" i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chiều.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0" y="100076"/>
            <a:ext cx="8911590" cy="5488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05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3.1.6.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Kỹ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thuật tìm tách ngưỡng tự</a:t>
            </a:r>
            <a:r>
              <a:rPr sz="2800" b="1" spc="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động</a:t>
            </a:r>
            <a:endParaRPr sz="2800">
              <a:latin typeface="Times New Roman"/>
              <a:cs typeface="Times New Roman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Kỹ </a:t>
            </a:r>
            <a:r>
              <a:rPr sz="2800" b="1" spc="-5" dirty="0">
                <a:latin typeface="Times New Roman"/>
                <a:cs typeface="Times New Roman"/>
              </a:rPr>
              <a:t>thuật tìm </a:t>
            </a:r>
            <a:r>
              <a:rPr sz="2800" b="1" dirty="0">
                <a:latin typeface="Times New Roman"/>
                <a:cs typeface="Times New Roman"/>
              </a:rPr>
              <a:t>tách </a:t>
            </a:r>
            <a:r>
              <a:rPr sz="2800" b="1" spc="-5" dirty="0">
                <a:latin typeface="Times New Roman"/>
                <a:cs typeface="Times New Roman"/>
              </a:rPr>
              <a:t>ngưỡng tự </a:t>
            </a:r>
            <a:r>
              <a:rPr sz="2800" b="1" dirty="0">
                <a:latin typeface="Times New Roman"/>
                <a:cs typeface="Times New Roman"/>
              </a:rPr>
              <a:t>động nhằm </a:t>
            </a:r>
            <a:r>
              <a:rPr sz="2800" b="1" spc="-5" dirty="0">
                <a:latin typeface="Times New Roman"/>
                <a:cs typeface="Times New Roman"/>
              </a:rPr>
              <a:t>tìm </a:t>
            </a:r>
            <a:r>
              <a:rPr sz="2800" b="1" spc="-10" dirty="0">
                <a:latin typeface="Times New Roman"/>
                <a:cs typeface="Times New Roman"/>
              </a:rPr>
              <a:t>ra ngưỡng  </a:t>
            </a:r>
            <a:r>
              <a:rPr sz="2800" b="1" spc="-5" dirty="0">
                <a:latin typeface="Times New Roman"/>
                <a:cs typeface="Times New Roman"/>
              </a:rPr>
              <a:t>θ một cách tự </a:t>
            </a:r>
            <a:r>
              <a:rPr sz="2800" b="1" dirty="0">
                <a:latin typeface="Times New Roman"/>
                <a:cs typeface="Times New Roman"/>
              </a:rPr>
              <a:t>động </a:t>
            </a:r>
            <a:r>
              <a:rPr sz="2800" b="1" spc="-5" dirty="0">
                <a:latin typeface="Times New Roman"/>
                <a:cs typeface="Times New Roman"/>
              </a:rPr>
              <a:t>dựa vào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histogram.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Kỹ </a:t>
            </a:r>
            <a:r>
              <a:rPr sz="2800" b="1" spc="-5" dirty="0">
                <a:latin typeface="Times New Roman"/>
                <a:cs typeface="Times New Roman"/>
              </a:rPr>
              <a:t>thuật </a:t>
            </a:r>
            <a:r>
              <a:rPr sz="2800" b="1" dirty="0">
                <a:latin typeface="Times New Roman"/>
                <a:cs typeface="Times New Roman"/>
              </a:rPr>
              <a:t>này </a:t>
            </a:r>
            <a:r>
              <a:rPr sz="2800" b="1" spc="-5" dirty="0">
                <a:latin typeface="Times New Roman"/>
                <a:cs typeface="Times New Roman"/>
              </a:rPr>
              <a:t>dựa theo nguyên lý trong </a:t>
            </a:r>
            <a:r>
              <a:rPr sz="2800" b="1" dirty="0">
                <a:latin typeface="Times New Roman"/>
                <a:cs typeface="Times New Roman"/>
              </a:rPr>
              <a:t>vật </a:t>
            </a:r>
            <a:r>
              <a:rPr sz="2800" b="1" spc="-5" dirty="0">
                <a:latin typeface="Times New Roman"/>
                <a:cs typeface="Times New Roman"/>
              </a:rPr>
              <a:t>lý là </a:t>
            </a:r>
            <a:r>
              <a:rPr sz="2800" b="1" dirty="0">
                <a:latin typeface="Times New Roman"/>
                <a:cs typeface="Times New Roman"/>
              </a:rPr>
              <a:t>vật </a:t>
            </a:r>
            <a:r>
              <a:rPr sz="2800" b="1" spc="-5" dirty="0">
                <a:latin typeface="Times New Roman"/>
                <a:cs typeface="Times New Roman"/>
              </a:rPr>
              <a:t>thể  tách làm 2 </a:t>
            </a:r>
            <a:r>
              <a:rPr sz="2800" b="1" dirty="0">
                <a:latin typeface="Times New Roman"/>
                <a:cs typeface="Times New Roman"/>
              </a:rPr>
              <a:t>phần </a:t>
            </a:r>
            <a:r>
              <a:rPr sz="2800" b="1" spc="-5" dirty="0">
                <a:latin typeface="Times New Roman"/>
                <a:cs typeface="Times New Roman"/>
              </a:rPr>
              <a:t>nếu tổng </a:t>
            </a:r>
            <a:r>
              <a:rPr sz="2800" b="1" dirty="0">
                <a:latin typeface="Times New Roman"/>
                <a:cs typeface="Times New Roman"/>
              </a:rPr>
              <a:t>độ </a:t>
            </a:r>
            <a:r>
              <a:rPr sz="2800" b="1" spc="-5" dirty="0">
                <a:latin typeface="Times New Roman"/>
                <a:cs typeface="Times New Roman"/>
              </a:rPr>
              <a:t>lệch trong </a:t>
            </a:r>
            <a:r>
              <a:rPr sz="2800" b="1" dirty="0">
                <a:latin typeface="Times New Roman"/>
                <a:cs typeface="Times New Roman"/>
              </a:rPr>
              <a:t>từng phần </a:t>
            </a:r>
            <a:r>
              <a:rPr sz="2800" b="1" spc="-5" dirty="0">
                <a:latin typeface="Times New Roman"/>
                <a:cs typeface="Times New Roman"/>
              </a:rPr>
              <a:t>là </a:t>
            </a:r>
            <a:r>
              <a:rPr sz="2800" b="1" dirty="0">
                <a:latin typeface="Times New Roman"/>
                <a:cs typeface="Times New Roman"/>
              </a:rPr>
              <a:t>tối  thiểu.</a:t>
            </a:r>
            <a:endParaRPr sz="28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Giả sử, ta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dirty="0">
                <a:latin typeface="Times New Roman"/>
                <a:cs typeface="Times New Roman"/>
              </a:rPr>
              <a:t>ảnh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I:</a:t>
            </a:r>
            <a:endParaRPr sz="2800">
              <a:latin typeface="Times New Roman"/>
              <a:cs typeface="Times New Roman"/>
            </a:endParaRPr>
          </a:p>
          <a:p>
            <a:pPr marL="698500" lvl="1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6985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có </a:t>
            </a:r>
            <a:r>
              <a:rPr sz="2800" b="1" spc="-10" dirty="0">
                <a:latin typeface="Times New Roman"/>
                <a:cs typeface="Times New Roman"/>
              </a:rPr>
              <a:t>kích </a:t>
            </a:r>
            <a:r>
              <a:rPr sz="2800" b="1" spc="-5" dirty="0">
                <a:latin typeface="Times New Roman"/>
                <a:cs typeface="Times New Roman"/>
              </a:rPr>
              <a:t>thước m ×</a:t>
            </a:r>
            <a:r>
              <a:rPr sz="2800" b="1" spc="5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698500" lvl="1" indent="-342900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6985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G là số mức </a:t>
            </a:r>
            <a:r>
              <a:rPr sz="2800" b="1" dirty="0">
                <a:latin typeface="Times New Roman"/>
                <a:cs typeface="Times New Roman"/>
              </a:rPr>
              <a:t>xám </a:t>
            </a:r>
            <a:r>
              <a:rPr sz="2800" b="1" spc="-5" dirty="0">
                <a:latin typeface="Times New Roman"/>
                <a:cs typeface="Times New Roman"/>
              </a:rPr>
              <a:t>của ảnh </a:t>
            </a:r>
            <a:r>
              <a:rPr sz="2800" b="1" spc="-15" dirty="0">
                <a:latin typeface="Times New Roman"/>
                <a:cs typeface="Times New Roman"/>
              </a:rPr>
              <a:t>kể </a:t>
            </a:r>
            <a:r>
              <a:rPr sz="2800" b="1" spc="-5" dirty="0">
                <a:latin typeface="Times New Roman"/>
                <a:cs typeface="Times New Roman"/>
              </a:rPr>
              <a:t>cả </a:t>
            </a:r>
            <a:r>
              <a:rPr sz="2800" b="1" spc="-10" dirty="0">
                <a:latin typeface="Times New Roman"/>
                <a:cs typeface="Times New Roman"/>
              </a:rPr>
              <a:t>khuyết</a:t>
            </a:r>
            <a:r>
              <a:rPr sz="2800" b="1" spc="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thiếu</a:t>
            </a:r>
            <a:endParaRPr sz="2800">
              <a:latin typeface="Times New Roman"/>
              <a:cs typeface="Times New Roman"/>
            </a:endParaRPr>
          </a:p>
          <a:p>
            <a:pPr marL="698500" lvl="1" indent="-34290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6985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t(g) số điểm ảnh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mức xám ≤</a:t>
            </a:r>
            <a:r>
              <a:rPr sz="2800" b="1" spc="5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23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0076"/>
            <a:ext cx="6211570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71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Mômen </a:t>
            </a:r>
            <a:r>
              <a:rPr sz="2400" b="1" spc="-5" dirty="0">
                <a:latin typeface="Times New Roman"/>
                <a:cs typeface="Times New Roman"/>
              </a:rPr>
              <a:t>quán </a:t>
            </a:r>
            <a:r>
              <a:rPr sz="2400" b="1" dirty="0">
                <a:latin typeface="Times New Roman"/>
                <a:cs typeface="Times New Roman"/>
              </a:rPr>
              <a:t>tính </a:t>
            </a:r>
            <a:r>
              <a:rPr sz="2400" b="1" spc="-5" dirty="0">
                <a:latin typeface="Times New Roman"/>
                <a:cs typeface="Times New Roman"/>
              </a:rPr>
              <a:t>TB </a:t>
            </a:r>
            <a:r>
              <a:rPr sz="2400" b="1" dirty="0">
                <a:latin typeface="Times New Roman"/>
                <a:cs typeface="Times New Roman"/>
              </a:rPr>
              <a:t>có mức xám ≤ g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là: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5358" y="2858201"/>
            <a:ext cx="1165225" cy="0"/>
          </a:xfrm>
          <a:custGeom>
            <a:avLst/>
            <a:gdLst/>
            <a:ahLst/>
            <a:cxnLst/>
            <a:rect l="l" t="t" r="r" b="b"/>
            <a:pathLst>
              <a:path w="1165225">
                <a:moveTo>
                  <a:pt x="0" y="0"/>
                </a:moveTo>
                <a:lnTo>
                  <a:pt x="1164749" y="0"/>
                </a:lnTo>
              </a:path>
            </a:pathLst>
          </a:custGeom>
          <a:ln w="331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66620" y="1916230"/>
            <a:ext cx="36893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spc="50" dirty="0">
                <a:latin typeface="Times New Roman"/>
                <a:cs typeface="Times New Roman"/>
              </a:rPr>
              <a:t>1</a:t>
            </a:r>
            <a:endParaRPr sz="5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4163" y="2341035"/>
            <a:ext cx="193484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i="1" spc="215" dirty="0">
                <a:latin typeface="Times New Roman"/>
                <a:cs typeface="Times New Roman"/>
              </a:rPr>
              <a:t>m</a:t>
            </a:r>
            <a:r>
              <a:rPr sz="5300" spc="215" dirty="0">
                <a:latin typeface="Times New Roman"/>
                <a:cs typeface="Times New Roman"/>
              </a:rPr>
              <a:t>(</a:t>
            </a:r>
            <a:r>
              <a:rPr sz="5300" i="1" spc="215" dirty="0">
                <a:latin typeface="Times New Roman"/>
                <a:cs typeface="Times New Roman"/>
              </a:rPr>
              <a:t>g</a:t>
            </a:r>
            <a:r>
              <a:rPr sz="5300" spc="215" dirty="0">
                <a:latin typeface="Times New Roman"/>
                <a:cs typeface="Times New Roman"/>
              </a:rPr>
              <a:t>)</a:t>
            </a:r>
            <a:r>
              <a:rPr sz="5300" spc="-225" dirty="0">
                <a:latin typeface="Times New Roman"/>
                <a:cs typeface="Times New Roman"/>
              </a:rPr>
              <a:t> </a:t>
            </a:r>
            <a:r>
              <a:rPr sz="5300" spc="55" dirty="0">
                <a:latin typeface="Symbol"/>
                <a:cs typeface="Symbol"/>
              </a:rPr>
              <a:t></a:t>
            </a:r>
            <a:endParaRPr sz="53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5398" y="1912264"/>
            <a:ext cx="224154" cy="492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50" i="1" spc="35" dirty="0">
                <a:latin typeface="Times New Roman"/>
                <a:cs typeface="Times New Roman"/>
              </a:rPr>
              <a:t>g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47499" y="2866728"/>
            <a:ext cx="19723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300" i="1" spc="290" dirty="0">
                <a:latin typeface="Times New Roman"/>
                <a:cs typeface="Times New Roman"/>
              </a:rPr>
              <a:t>t</a:t>
            </a:r>
            <a:r>
              <a:rPr sz="5300" spc="290" dirty="0">
                <a:latin typeface="Times New Roman"/>
                <a:cs typeface="Times New Roman"/>
              </a:rPr>
              <a:t>(</a:t>
            </a:r>
            <a:r>
              <a:rPr sz="5300" i="1" spc="290" dirty="0">
                <a:latin typeface="Times New Roman"/>
                <a:cs typeface="Times New Roman"/>
              </a:rPr>
              <a:t>g</a:t>
            </a:r>
            <a:r>
              <a:rPr sz="5300" spc="290" dirty="0">
                <a:latin typeface="Times New Roman"/>
                <a:cs typeface="Times New Roman"/>
              </a:rPr>
              <a:t>)</a:t>
            </a:r>
            <a:r>
              <a:rPr sz="5300" spc="235" dirty="0">
                <a:latin typeface="Times New Roman"/>
                <a:cs typeface="Times New Roman"/>
              </a:rPr>
              <a:t> </a:t>
            </a:r>
            <a:r>
              <a:rPr sz="4575" i="1" spc="202" baseline="-16393" dirty="0">
                <a:latin typeface="Times New Roman"/>
                <a:cs typeface="Times New Roman"/>
              </a:rPr>
              <a:t>i</a:t>
            </a:r>
            <a:r>
              <a:rPr sz="4575" spc="202" baseline="-16393" dirty="0">
                <a:latin typeface="Symbol"/>
                <a:cs typeface="Symbol"/>
              </a:rPr>
              <a:t></a:t>
            </a:r>
            <a:r>
              <a:rPr sz="4575" spc="202" baseline="-16393" dirty="0">
                <a:latin typeface="Times New Roman"/>
                <a:cs typeface="Times New Roman"/>
              </a:rPr>
              <a:t>0</a:t>
            </a:r>
            <a:endParaRPr sz="4575" baseline="-1639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2970" y="2005196"/>
            <a:ext cx="2549525" cy="1236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925" spc="405" baseline="-8385" dirty="0">
                <a:latin typeface="Symbol"/>
                <a:cs typeface="Symbol"/>
              </a:rPr>
              <a:t></a:t>
            </a:r>
            <a:r>
              <a:rPr sz="5300" i="1" spc="270" dirty="0">
                <a:latin typeface="Times New Roman"/>
                <a:cs typeface="Times New Roman"/>
              </a:rPr>
              <a:t>i</a:t>
            </a:r>
            <a:r>
              <a:rPr sz="5300" i="1" spc="-720" dirty="0">
                <a:latin typeface="Times New Roman"/>
                <a:cs typeface="Times New Roman"/>
              </a:rPr>
              <a:t> </a:t>
            </a:r>
            <a:r>
              <a:rPr sz="5300" spc="50" dirty="0">
                <a:latin typeface="Times New Roman"/>
                <a:cs typeface="Times New Roman"/>
              </a:rPr>
              <a:t>*</a:t>
            </a:r>
            <a:r>
              <a:rPr sz="5300" spc="-850" dirty="0">
                <a:latin typeface="Times New Roman"/>
                <a:cs typeface="Times New Roman"/>
              </a:rPr>
              <a:t> </a:t>
            </a:r>
            <a:r>
              <a:rPr sz="5300" i="1" spc="65" dirty="0">
                <a:latin typeface="Times New Roman"/>
                <a:cs typeface="Times New Roman"/>
              </a:rPr>
              <a:t>h</a:t>
            </a:r>
            <a:r>
              <a:rPr sz="5300" spc="65" dirty="0">
                <a:latin typeface="Times New Roman"/>
                <a:cs typeface="Times New Roman"/>
              </a:rPr>
              <a:t>(</a:t>
            </a:r>
            <a:r>
              <a:rPr sz="5300" i="1" spc="65" dirty="0">
                <a:latin typeface="Times New Roman"/>
                <a:cs typeface="Times New Roman"/>
              </a:rPr>
              <a:t>i</a:t>
            </a:r>
            <a:r>
              <a:rPr sz="5300" spc="65" dirty="0">
                <a:latin typeface="Times New Roman"/>
                <a:cs typeface="Times New Roman"/>
              </a:rPr>
              <a:t>)</a:t>
            </a:r>
            <a:endParaRPr sz="5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655" y="1325880"/>
            <a:ext cx="7793749" cy="1760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6118" y="3494902"/>
            <a:ext cx="5622284" cy="1633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4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25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859281"/>
            <a:ext cx="6109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Ví dụ: Tìm ngưỡng tự </a:t>
            </a:r>
            <a:r>
              <a:rPr sz="2800" b="1" dirty="0">
                <a:latin typeface="Times New Roman"/>
                <a:cs typeface="Times New Roman"/>
              </a:rPr>
              <a:t>động </a:t>
            </a:r>
            <a:r>
              <a:rPr sz="2800" b="1" spc="-5" dirty="0">
                <a:latin typeface="Times New Roman"/>
                <a:cs typeface="Times New Roman"/>
              </a:rPr>
              <a:t>của </a:t>
            </a:r>
            <a:r>
              <a:rPr sz="2800" b="1" dirty="0">
                <a:latin typeface="Times New Roman"/>
                <a:cs typeface="Times New Roman"/>
              </a:rPr>
              <a:t>ảnh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sau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30263" y="2076951"/>
            <a:ext cx="6492047" cy="2815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26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0076"/>
            <a:ext cx="8453120" cy="582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57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3.1.7. Biến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đổi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cấp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xám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tổng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thể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Nếu biết </a:t>
            </a:r>
            <a:r>
              <a:rPr sz="2800" b="1" dirty="0">
                <a:latin typeface="Times New Roman"/>
                <a:cs typeface="Times New Roman"/>
              </a:rPr>
              <a:t>ảnh và hàm </a:t>
            </a:r>
            <a:r>
              <a:rPr sz="2800" b="1" spc="-10" dirty="0">
                <a:latin typeface="Times New Roman"/>
                <a:cs typeface="Times New Roman"/>
              </a:rPr>
              <a:t>biến </a:t>
            </a:r>
            <a:r>
              <a:rPr sz="2800" b="1" dirty="0">
                <a:latin typeface="Times New Roman"/>
                <a:cs typeface="Times New Roman"/>
              </a:rPr>
              <a:t>đổi </a:t>
            </a:r>
            <a:r>
              <a:rPr sz="2800" b="1" spc="-5" dirty="0">
                <a:latin typeface="Times New Roman"/>
                <a:cs typeface="Times New Roman"/>
              </a:rPr>
              <a:t>thì ta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thể </a:t>
            </a:r>
            <a:r>
              <a:rPr sz="2800" b="1" dirty="0">
                <a:latin typeface="Times New Roman"/>
                <a:cs typeface="Times New Roman"/>
              </a:rPr>
              <a:t>tính </a:t>
            </a:r>
            <a:r>
              <a:rPr sz="2800" b="1" spc="-10" dirty="0">
                <a:latin typeface="Times New Roman"/>
                <a:cs typeface="Times New Roman"/>
              </a:rPr>
              <a:t>được 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10" dirty="0">
                <a:latin typeface="Times New Roman"/>
                <a:cs typeface="Times New Roman"/>
              </a:rPr>
              <a:t>kết </a:t>
            </a:r>
            <a:r>
              <a:rPr sz="2800" b="1" dirty="0">
                <a:latin typeface="Times New Roman"/>
                <a:cs typeface="Times New Roman"/>
              </a:rPr>
              <a:t>quả và </a:t>
            </a:r>
            <a:r>
              <a:rPr sz="2800" b="1" spc="-5" dirty="0">
                <a:latin typeface="Times New Roman"/>
                <a:cs typeface="Times New Roman"/>
              </a:rPr>
              <a:t>histogram của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biến</a:t>
            </a:r>
            <a:r>
              <a:rPr sz="2800" b="1" spc="6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đổi.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Nhưng </a:t>
            </a:r>
            <a:r>
              <a:rPr sz="2800" b="1" dirty="0">
                <a:latin typeface="Times New Roman"/>
                <a:cs typeface="Times New Roman"/>
              </a:rPr>
              <a:t>thực </a:t>
            </a:r>
            <a:r>
              <a:rPr sz="2800" b="1" spc="-5" dirty="0">
                <a:latin typeface="Times New Roman"/>
                <a:cs typeface="Times New Roman"/>
              </a:rPr>
              <a:t>tế nhiều khi ta chỉ </a:t>
            </a:r>
            <a:r>
              <a:rPr sz="2800" b="1" spc="-10" dirty="0">
                <a:latin typeface="Times New Roman"/>
                <a:cs typeface="Times New Roman"/>
              </a:rPr>
              <a:t>biết </a:t>
            </a:r>
            <a:r>
              <a:rPr sz="2800" b="1" spc="-5" dirty="0">
                <a:latin typeface="Times New Roman"/>
                <a:cs typeface="Times New Roman"/>
              </a:rPr>
              <a:t>histogram của  </a:t>
            </a:r>
            <a:r>
              <a:rPr sz="2800" b="1" dirty="0">
                <a:latin typeface="Times New Roman"/>
                <a:cs typeface="Times New Roman"/>
              </a:rPr>
              <a:t>ảnh gốc và hàm </a:t>
            </a:r>
            <a:r>
              <a:rPr sz="2800" b="1" spc="-5" dirty="0">
                <a:latin typeface="Times New Roman"/>
                <a:cs typeface="Times New Roman"/>
              </a:rPr>
              <a:t>biến đổi, câu </a:t>
            </a:r>
            <a:r>
              <a:rPr sz="2800" b="1" dirty="0">
                <a:latin typeface="Times New Roman"/>
                <a:cs typeface="Times New Roman"/>
              </a:rPr>
              <a:t>hỏi đặt ra </a:t>
            </a:r>
            <a:r>
              <a:rPr sz="2800" b="1" spc="-5" dirty="0">
                <a:latin typeface="Times New Roman"/>
                <a:cs typeface="Times New Roman"/>
              </a:rPr>
              <a:t>là liệu ta </a:t>
            </a:r>
            <a:r>
              <a:rPr sz="2800" b="1" spc="-25" dirty="0">
                <a:latin typeface="Times New Roman"/>
                <a:cs typeface="Times New Roman"/>
              </a:rPr>
              <a:t>có  </a:t>
            </a:r>
            <a:r>
              <a:rPr sz="2800" b="1" spc="-5" dirty="0">
                <a:latin typeface="Times New Roman"/>
                <a:cs typeface="Times New Roman"/>
              </a:rPr>
              <a:t>thể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được </a:t>
            </a:r>
            <a:r>
              <a:rPr sz="2800" b="1" dirty="0">
                <a:latin typeface="Times New Roman"/>
                <a:cs typeface="Times New Roman"/>
              </a:rPr>
              <a:t>histogram </a:t>
            </a:r>
            <a:r>
              <a:rPr sz="2800" b="1" spc="-5" dirty="0">
                <a:latin typeface="Times New Roman"/>
                <a:cs typeface="Times New Roman"/>
              </a:rPr>
              <a:t>của ảnh biến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đổi.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Nếu có </a:t>
            </a:r>
            <a:r>
              <a:rPr sz="2800" b="1" dirty="0">
                <a:latin typeface="Times New Roman"/>
                <a:cs typeface="Times New Roman"/>
              </a:rPr>
              <a:t>như vậy </a:t>
            </a:r>
            <a:r>
              <a:rPr sz="2800" b="1" spc="-5" dirty="0">
                <a:latin typeface="Times New Roman"/>
                <a:cs typeface="Times New Roman"/>
              </a:rPr>
              <a:t>ta </a:t>
            </a:r>
            <a:r>
              <a:rPr sz="2800" b="1" spc="-15" dirty="0">
                <a:latin typeface="Times New Roman"/>
                <a:cs typeface="Times New Roman"/>
              </a:rPr>
              <a:t>có </a:t>
            </a:r>
            <a:r>
              <a:rPr sz="2800" b="1" spc="-5" dirty="0">
                <a:latin typeface="Times New Roman"/>
                <a:cs typeface="Times New Roman"/>
              </a:rPr>
              <a:t>thể </a:t>
            </a:r>
            <a:r>
              <a:rPr sz="2800" b="1" spc="-10" dirty="0">
                <a:latin typeface="Times New Roman"/>
                <a:cs typeface="Times New Roman"/>
              </a:rPr>
              <a:t>hiệu </a:t>
            </a:r>
            <a:r>
              <a:rPr sz="2800" b="1" spc="-5" dirty="0">
                <a:latin typeface="Times New Roman"/>
                <a:cs typeface="Times New Roman"/>
              </a:rPr>
              <a:t>chỉnh </a:t>
            </a:r>
            <a:r>
              <a:rPr sz="2800" b="1" dirty="0">
                <a:latin typeface="Times New Roman"/>
                <a:cs typeface="Times New Roman"/>
              </a:rPr>
              <a:t>hàm </a:t>
            </a:r>
            <a:r>
              <a:rPr sz="2800" b="1" spc="-10" dirty="0">
                <a:latin typeface="Times New Roman"/>
                <a:cs typeface="Times New Roman"/>
              </a:rPr>
              <a:t>biến </a:t>
            </a:r>
            <a:r>
              <a:rPr sz="2800" b="1" dirty="0">
                <a:latin typeface="Times New Roman"/>
                <a:cs typeface="Times New Roman"/>
              </a:rPr>
              <a:t>đổi để  </a:t>
            </a:r>
            <a:r>
              <a:rPr sz="2800" b="1" spc="-5" dirty="0">
                <a:latin typeface="Times New Roman"/>
                <a:cs typeface="Times New Roman"/>
              </a:rPr>
              <a:t>thu </a:t>
            </a:r>
            <a:r>
              <a:rPr sz="2800" b="1" spc="-10" dirty="0">
                <a:latin typeface="Times New Roman"/>
                <a:cs typeface="Times New Roman"/>
              </a:rPr>
              <a:t>được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10" dirty="0">
                <a:latin typeface="Times New Roman"/>
                <a:cs typeface="Times New Roman"/>
              </a:rPr>
              <a:t>kết </a:t>
            </a:r>
            <a:r>
              <a:rPr sz="2800" b="1" dirty="0">
                <a:latin typeface="Times New Roman"/>
                <a:cs typeface="Times New Roman"/>
              </a:rPr>
              <a:t>quả </a:t>
            </a:r>
            <a:r>
              <a:rPr sz="2800" b="1" spc="-10" dirty="0">
                <a:latin typeface="Times New Roman"/>
                <a:cs typeface="Times New Roman"/>
              </a:rPr>
              <a:t>có </a:t>
            </a:r>
            <a:r>
              <a:rPr sz="2800" b="1" dirty="0">
                <a:latin typeface="Times New Roman"/>
                <a:cs typeface="Times New Roman"/>
              </a:rPr>
              <a:t>phân bố </a:t>
            </a:r>
            <a:r>
              <a:rPr sz="2800" b="1" spc="-5" dirty="0">
                <a:latin typeface="Times New Roman"/>
                <a:cs typeface="Times New Roman"/>
              </a:rPr>
              <a:t>histogram </a:t>
            </a:r>
            <a:r>
              <a:rPr sz="2800" b="1" dirty="0">
                <a:latin typeface="Times New Roman"/>
                <a:cs typeface="Times New Roman"/>
              </a:rPr>
              <a:t>như  </a:t>
            </a:r>
            <a:r>
              <a:rPr sz="2800" b="1" spc="-5" dirty="0">
                <a:latin typeface="Times New Roman"/>
                <a:cs typeface="Times New Roman"/>
              </a:rPr>
              <a:t>mong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muốn.</a:t>
            </a:r>
            <a:endParaRPr sz="28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Bài toán </a:t>
            </a:r>
            <a:r>
              <a:rPr sz="2800" b="1" dirty="0">
                <a:latin typeface="Times New Roman"/>
                <a:cs typeface="Times New Roman"/>
              </a:rPr>
              <a:t>đặt </a:t>
            </a:r>
            <a:r>
              <a:rPr sz="2800" b="1" spc="-10" dirty="0">
                <a:latin typeface="Times New Roman"/>
                <a:cs typeface="Times New Roman"/>
              </a:rPr>
              <a:t>ra </a:t>
            </a:r>
            <a:r>
              <a:rPr sz="2800" b="1" spc="-5" dirty="0">
                <a:latin typeface="Times New Roman"/>
                <a:cs typeface="Times New Roman"/>
              </a:rPr>
              <a:t>là </a:t>
            </a:r>
            <a:r>
              <a:rPr sz="2800" b="1" spc="-10" dirty="0">
                <a:latin typeface="Times New Roman"/>
                <a:cs typeface="Times New Roman"/>
              </a:rPr>
              <a:t>biết </a:t>
            </a:r>
            <a:r>
              <a:rPr sz="2800" b="1" spc="-5" dirty="0">
                <a:latin typeface="Times New Roman"/>
                <a:cs typeface="Times New Roman"/>
              </a:rPr>
              <a:t>histogram của </a:t>
            </a:r>
            <a:r>
              <a:rPr sz="2800" b="1" dirty="0">
                <a:latin typeface="Times New Roman"/>
                <a:cs typeface="Times New Roman"/>
              </a:rPr>
              <a:t>ảnh </a:t>
            </a:r>
            <a:r>
              <a:rPr sz="2800" b="1" spc="-5" dirty="0">
                <a:latin typeface="Times New Roman"/>
                <a:cs typeface="Times New Roman"/>
              </a:rPr>
              <a:t>gốc, </a:t>
            </a:r>
            <a:r>
              <a:rPr sz="2800" b="1" spc="-10" dirty="0">
                <a:latin typeface="Times New Roman"/>
                <a:cs typeface="Times New Roman"/>
              </a:rPr>
              <a:t>biết  </a:t>
            </a:r>
            <a:r>
              <a:rPr sz="2800" b="1" dirty="0">
                <a:latin typeface="Times New Roman"/>
                <a:cs typeface="Times New Roman"/>
              </a:rPr>
              <a:t>hàm </a:t>
            </a:r>
            <a:r>
              <a:rPr sz="2800" b="1" spc="-10" dirty="0">
                <a:latin typeface="Times New Roman"/>
                <a:cs typeface="Times New Roman"/>
              </a:rPr>
              <a:t>biến </a:t>
            </a:r>
            <a:r>
              <a:rPr sz="2800" b="1" dirty="0">
                <a:latin typeface="Times New Roman"/>
                <a:cs typeface="Times New Roman"/>
              </a:rPr>
              <a:t>đổi hãy vẽ </a:t>
            </a:r>
            <a:r>
              <a:rPr sz="2800" b="1" spc="-5" dirty="0">
                <a:latin typeface="Times New Roman"/>
                <a:cs typeface="Times New Roman"/>
              </a:rPr>
              <a:t>histogram của </a:t>
            </a:r>
            <a:r>
              <a:rPr sz="2800" b="1" dirty="0">
                <a:latin typeface="Times New Roman"/>
                <a:cs typeface="Times New Roman"/>
              </a:rPr>
              <a:t>ảnh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mới.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27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366764"/>
            <a:ext cx="17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642" y="6311041"/>
            <a:ext cx="4888230" cy="51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  <a:tabLst>
                <a:tab pos="2890520" algn="l"/>
              </a:tabLst>
            </a:pPr>
            <a:r>
              <a:rPr sz="2400" b="1" spc="-15" baseline="-24305" dirty="0">
                <a:latin typeface="Times New Roman"/>
                <a:cs typeface="Times New Roman"/>
              </a:rPr>
              <a:t>ww.ptit.edu.vn	</a:t>
            </a:r>
            <a:r>
              <a:rPr sz="1600" b="1" spc="-10" dirty="0">
                <a:latin typeface="Times New Roman"/>
                <a:cs typeface="Times New Roman"/>
              </a:rPr>
              <a:t>GIẢNG VIÊN: </a:t>
            </a:r>
            <a:r>
              <a:rPr sz="1600" b="1" spc="-5" dirty="0">
                <a:latin typeface="Times New Roman"/>
                <a:cs typeface="Times New Roman"/>
              </a:rPr>
              <a:t>THS.</a:t>
            </a:r>
            <a:r>
              <a:rPr sz="1600" b="1" spc="-1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</a:t>
            </a:r>
            <a:endParaRPr sz="1600">
              <a:latin typeface="Times New Roman"/>
              <a:cs typeface="Times New Roman"/>
            </a:endParaRPr>
          </a:p>
          <a:p>
            <a:pPr marL="2348230">
              <a:lnSpc>
                <a:spcPct val="100000"/>
              </a:lnSpc>
              <a:spcBef>
                <a:spcPts val="370"/>
              </a:spcBef>
            </a:pPr>
            <a:r>
              <a:rPr sz="1600" b="1" spc="-5" dirty="0">
                <a:latin typeface="Times New Roman"/>
                <a:cs typeface="Times New Roman"/>
              </a:rPr>
              <a:t>BỘ </a:t>
            </a:r>
            <a:r>
              <a:rPr sz="1600" b="1" spc="-10" dirty="0">
                <a:latin typeface="Times New Roman"/>
                <a:cs typeface="Times New Roman"/>
              </a:rPr>
              <a:t>MÔN: KỸ </a:t>
            </a:r>
            <a:r>
              <a:rPr sz="1600" b="1" spc="-5" dirty="0">
                <a:latin typeface="Times New Roman"/>
                <a:cs typeface="Times New Roman"/>
              </a:rPr>
              <a:t>THUẬT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ĐIỆ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6063" y="6228679"/>
            <a:ext cx="2023745" cy="60769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470"/>
              </a:spcBef>
            </a:pPr>
            <a:r>
              <a:rPr sz="1600" b="1" spc="-5" dirty="0">
                <a:latin typeface="Times New Roman"/>
                <a:cs typeface="Times New Roman"/>
              </a:rPr>
              <a:t>RẦN THÚY</a:t>
            </a:r>
            <a:r>
              <a:rPr sz="1600" b="1" spc="-114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HÀ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00" b="1" spc="-5" dirty="0">
                <a:latin typeface="Times New Roman"/>
                <a:cs typeface="Times New Roman"/>
              </a:rPr>
              <a:t>N TỬ - </a:t>
            </a:r>
            <a:r>
              <a:rPr sz="1600" b="1" spc="-15" dirty="0">
                <a:latin typeface="Times New Roman"/>
                <a:cs typeface="Times New Roman"/>
              </a:rPr>
              <a:t>KHOA</a:t>
            </a:r>
            <a:r>
              <a:rPr sz="1600" b="1" spc="-13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KTDT1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2664" y="6419494"/>
            <a:ext cx="807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Times New Roman"/>
                <a:cs typeface="Times New Roman"/>
              </a:rPr>
              <a:t>Trang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28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860805"/>
            <a:ext cx="8301990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985" indent="-34353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Ví dụ: Biết histogram </a:t>
            </a:r>
            <a:r>
              <a:rPr sz="2400" b="1" dirty="0">
                <a:latin typeface="Times New Roman"/>
                <a:cs typeface="Times New Roman"/>
              </a:rPr>
              <a:t>của ảnh </a:t>
            </a:r>
            <a:r>
              <a:rPr sz="2400" b="1" spc="-5" dirty="0">
                <a:latin typeface="Times New Roman"/>
                <a:cs typeface="Times New Roman"/>
              </a:rPr>
              <a:t>I như sau, </a:t>
            </a:r>
            <a:r>
              <a:rPr sz="2400" b="1" dirty="0">
                <a:latin typeface="Times New Roman"/>
                <a:cs typeface="Times New Roman"/>
              </a:rPr>
              <a:t>hãy vẽ </a:t>
            </a:r>
            <a:r>
              <a:rPr sz="2400" b="1" spc="-5" dirty="0">
                <a:latin typeface="Times New Roman"/>
                <a:cs typeface="Times New Roman"/>
              </a:rPr>
              <a:t>histogram  </a:t>
            </a:r>
            <a:r>
              <a:rPr sz="2400" b="1" dirty="0">
                <a:latin typeface="Times New Roman"/>
                <a:cs typeface="Times New Roman"/>
              </a:rPr>
              <a:t>của ảnh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mới.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b="1" dirty="0">
                <a:latin typeface="Wingdings"/>
                <a:cs typeface="Wingdings"/>
              </a:rPr>
              <a:t></a:t>
            </a:r>
            <a:r>
              <a:rPr sz="2400" b="1" dirty="0">
                <a:latin typeface="Times New Roman"/>
                <a:cs typeface="Times New Roman"/>
              </a:rPr>
              <a:t> cần tính h(q) với q =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f(g)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h(q) </a:t>
            </a:r>
            <a:r>
              <a:rPr sz="2400" b="1" dirty="0">
                <a:latin typeface="Times New Roman"/>
                <a:cs typeface="Times New Roman"/>
              </a:rPr>
              <a:t>là </a:t>
            </a:r>
            <a:r>
              <a:rPr sz="2400" b="1" spc="-5" dirty="0">
                <a:latin typeface="Times New Roman"/>
                <a:cs typeface="Times New Roman"/>
              </a:rPr>
              <a:t>giá </a:t>
            </a:r>
            <a:r>
              <a:rPr sz="2400" b="1" dirty="0">
                <a:latin typeface="Times New Roman"/>
                <a:cs typeface="Times New Roman"/>
              </a:rPr>
              <a:t>trị của </a:t>
            </a:r>
            <a:r>
              <a:rPr sz="2400" b="1" spc="-5" dirty="0">
                <a:latin typeface="Times New Roman"/>
                <a:cs typeface="Times New Roman"/>
              </a:rPr>
              <a:t>biểu đồ </a:t>
            </a:r>
            <a:r>
              <a:rPr sz="2400" b="1" dirty="0">
                <a:latin typeface="Times New Roman"/>
                <a:cs typeface="Times New Roman"/>
              </a:rPr>
              <a:t>tần </a:t>
            </a:r>
            <a:r>
              <a:rPr sz="2400" b="1" spc="-5" dirty="0">
                <a:latin typeface="Times New Roman"/>
                <a:cs typeface="Times New Roman"/>
              </a:rPr>
              <a:t>suất sau </a:t>
            </a:r>
            <a:r>
              <a:rPr sz="2400" b="1" dirty="0">
                <a:latin typeface="Times New Roman"/>
                <a:cs typeface="Times New Roman"/>
              </a:rPr>
              <a:t>khi sử </a:t>
            </a:r>
            <a:r>
              <a:rPr sz="2400" b="1" spc="-5" dirty="0">
                <a:latin typeface="Times New Roman"/>
                <a:cs typeface="Times New Roman"/>
              </a:rPr>
              <a:t>dụng phép</a:t>
            </a:r>
            <a:r>
              <a:rPr sz="2400" b="1" spc="3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biến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2944" y="2470530"/>
            <a:ext cx="4324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đổi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8600" y="3424428"/>
            <a:ext cx="6054725" cy="3434079"/>
            <a:chOff x="228600" y="3424428"/>
            <a:chExt cx="6054725" cy="3434079"/>
          </a:xfrm>
        </p:grpSpPr>
        <p:sp>
          <p:nvSpPr>
            <p:cNvPr id="11" name="object 11"/>
            <p:cNvSpPr/>
            <p:nvPr/>
          </p:nvSpPr>
          <p:spPr>
            <a:xfrm>
              <a:off x="393249" y="3424428"/>
              <a:ext cx="5889744" cy="1443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8600" y="4684775"/>
              <a:ext cx="4834128" cy="21732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109070" y="2194139"/>
            <a:ext cx="3288665" cy="159702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0"/>
              </a:spcBef>
              <a:tabLst>
                <a:tab pos="1803400" algn="l"/>
              </a:tabLst>
            </a:pPr>
            <a:r>
              <a:rPr sz="4150" i="1" spc="90" dirty="0">
                <a:latin typeface="Times New Roman"/>
                <a:cs typeface="Times New Roman"/>
              </a:rPr>
              <a:t>h</a:t>
            </a:r>
            <a:r>
              <a:rPr sz="4150" spc="90" dirty="0">
                <a:latin typeface="Times New Roman"/>
                <a:cs typeface="Times New Roman"/>
              </a:rPr>
              <a:t>(</a:t>
            </a:r>
            <a:r>
              <a:rPr sz="4150" i="1" spc="90" dirty="0">
                <a:latin typeface="Times New Roman"/>
                <a:cs typeface="Times New Roman"/>
              </a:rPr>
              <a:t>q</a:t>
            </a:r>
            <a:r>
              <a:rPr sz="4150" spc="90" dirty="0">
                <a:latin typeface="Times New Roman"/>
                <a:cs typeface="Times New Roman"/>
              </a:rPr>
              <a:t>)</a:t>
            </a:r>
            <a:r>
              <a:rPr sz="4150" spc="-105" dirty="0">
                <a:latin typeface="Times New Roman"/>
                <a:cs typeface="Times New Roman"/>
              </a:rPr>
              <a:t> </a:t>
            </a:r>
            <a:r>
              <a:rPr sz="4150" spc="60" dirty="0">
                <a:latin typeface="Symbol"/>
                <a:cs typeface="Symbol"/>
              </a:rPr>
              <a:t></a:t>
            </a:r>
            <a:r>
              <a:rPr sz="4150" spc="60" dirty="0">
                <a:latin typeface="Times New Roman"/>
                <a:cs typeface="Times New Roman"/>
              </a:rPr>
              <a:t>	</a:t>
            </a:r>
            <a:r>
              <a:rPr sz="9375" spc="247" baseline="-8444" dirty="0">
                <a:latin typeface="Symbol"/>
                <a:cs typeface="Symbol"/>
              </a:rPr>
              <a:t></a:t>
            </a:r>
            <a:r>
              <a:rPr sz="4150" i="1" spc="165" dirty="0">
                <a:latin typeface="Times New Roman"/>
                <a:cs typeface="Times New Roman"/>
              </a:rPr>
              <a:t>h</a:t>
            </a:r>
            <a:r>
              <a:rPr sz="4150" spc="165" dirty="0">
                <a:latin typeface="Times New Roman"/>
                <a:cs typeface="Times New Roman"/>
              </a:rPr>
              <a:t>(</a:t>
            </a:r>
            <a:r>
              <a:rPr sz="4150" i="1" spc="165" dirty="0">
                <a:latin typeface="Times New Roman"/>
                <a:cs typeface="Times New Roman"/>
              </a:rPr>
              <a:t>i</a:t>
            </a:r>
            <a:r>
              <a:rPr sz="4150" spc="165" dirty="0">
                <a:latin typeface="Times New Roman"/>
                <a:cs typeface="Times New Roman"/>
              </a:rPr>
              <a:t>)</a:t>
            </a:r>
            <a:endParaRPr sz="4150">
              <a:latin typeface="Times New Roman"/>
              <a:cs typeface="Times New Roman"/>
            </a:endParaRPr>
          </a:p>
          <a:p>
            <a:pPr marL="1492250">
              <a:lnSpc>
                <a:spcPct val="100000"/>
              </a:lnSpc>
              <a:spcBef>
                <a:spcPts val="585"/>
              </a:spcBef>
            </a:pPr>
            <a:r>
              <a:rPr sz="2400" i="1" spc="-5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Symbol"/>
                <a:cs typeface="Symbol"/>
              </a:rPr>
              <a:t>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25" dirty="0">
                <a:latin typeface="Times New Roman"/>
                <a:cs typeface="Times New Roman"/>
              </a:rPr>
              <a:t>f</a:t>
            </a:r>
            <a:r>
              <a:rPr sz="2400" i="1" spc="-315" dirty="0">
                <a:latin typeface="Times New Roman"/>
                <a:cs typeface="Times New Roman"/>
              </a:rPr>
              <a:t> </a:t>
            </a:r>
            <a:r>
              <a:rPr sz="2625" spc="-112" baseline="34920" dirty="0">
                <a:latin typeface="Symbol"/>
                <a:cs typeface="Symbol"/>
              </a:rPr>
              <a:t></a:t>
            </a:r>
            <a:r>
              <a:rPr sz="2625" spc="-112" baseline="34920" dirty="0">
                <a:latin typeface="Times New Roman"/>
                <a:cs typeface="Times New Roman"/>
              </a:rPr>
              <a:t>1 </a:t>
            </a:r>
            <a:r>
              <a:rPr sz="2400" spc="150" dirty="0">
                <a:latin typeface="Times New Roman"/>
                <a:cs typeface="Times New Roman"/>
              </a:rPr>
              <a:t>(</a:t>
            </a:r>
            <a:r>
              <a:rPr sz="2400" i="1" spc="150" dirty="0">
                <a:latin typeface="Times New Roman"/>
                <a:cs typeface="Times New Roman"/>
              </a:rPr>
              <a:t>q</a:t>
            </a:r>
            <a:r>
              <a:rPr sz="2400" spc="15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0766" y="100076"/>
            <a:ext cx="3666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746883"/>
            <a:ext cx="8300084" cy="38665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584200" algn="l"/>
                <a:tab pos="584835" algn="l"/>
              </a:tabLst>
            </a:pP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Xử 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lý nâng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cao chất lượng</a:t>
            </a:r>
            <a:r>
              <a:rPr sz="3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3600">
              <a:latin typeface="Times New Roman"/>
              <a:cs typeface="Times New Roman"/>
            </a:endParaRPr>
          </a:p>
          <a:p>
            <a:pPr marL="584200" marR="5080" indent="-57213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584200" algn="l"/>
                <a:tab pos="584835" algn="l"/>
              </a:tabLst>
            </a:pPr>
            <a:r>
              <a:rPr sz="3600" b="1" dirty="0">
                <a:latin typeface="Times New Roman"/>
                <a:cs typeface="Times New Roman"/>
              </a:rPr>
              <a:t>Các kỹ thuật </a:t>
            </a:r>
            <a:r>
              <a:rPr sz="3600" b="1" spc="-5" dirty="0">
                <a:latin typeface="Times New Roman"/>
                <a:cs typeface="Times New Roman"/>
              </a:rPr>
              <a:t>xử lý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nhằm </a:t>
            </a:r>
            <a:r>
              <a:rPr sz="3600" b="1" dirty="0">
                <a:latin typeface="Times New Roman"/>
                <a:cs typeface="Times New Roman"/>
              </a:rPr>
              <a:t>nâng cao  chất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lượng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Sử dụng toán tử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điểm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Sử dụng toán tử không</a:t>
            </a:r>
            <a:r>
              <a:rPr sz="3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gian</a:t>
            </a:r>
            <a:endParaRPr sz="3600">
              <a:latin typeface="Times New Roman"/>
              <a:cs typeface="Times New Roman"/>
            </a:endParaRPr>
          </a:p>
          <a:p>
            <a:pPr marL="834390" lvl="1" indent="-36449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834390" algn="l"/>
              </a:tabLst>
            </a:pPr>
            <a:r>
              <a:rPr sz="3600" b="1" dirty="0">
                <a:latin typeface="Times New Roman"/>
                <a:cs typeface="Times New Roman"/>
              </a:rPr>
              <a:t>Khôi </a:t>
            </a:r>
            <a:r>
              <a:rPr sz="3600" b="1" spc="-5" dirty="0">
                <a:latin typeface="Times New Roman"/>
                <a:cs typeface="Times New Roman"/>
              </a:rPr>
              <a:t>phục </a:t>
            </a:r>
            <a:r>
              <a:rPr sz="3600" b="1" dirty="0">
                <a:latin typeface="Times New Roman"/>
                <a:cs typeface="Times New Roman"/>
              </a:rPr>
              <a:t>ảnh </a:t>
            </a:r>
            <a:r>
              <a:rPr sz="3600" b="1" spc="-5" dirty="0">
                <a:latin typeface="Times New Roman"/>
                <a:cs typeface="Times New Roman"/>
              </a:rPr>
              <a:t>do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nhiễu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29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100076"/>
            <a:ext cx="8546465" cy="5755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19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Sử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dụng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toán tử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không</a:t>
            </a:r>
            <a:r>
              <a:rPr sz="32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gian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Là những </a:t>
            </a:r>
            <a:r>
              <a:rPr sz="3200" b="1" dirty="0">
                <a:latin typeface="Times New Roman"/>
                <a:cs typeface="Times New Roman"/>
              </a:rPr>
              <a:t>phép toán </a:t>
            </a:r>
            <a:r>
              <a:rPr sz="3200" b="1" spc="-5" dirty="0">
                <a:latin typeface="Times New Roman"/>
                <a:cs typeface="Times New Roman"/>
              </a:rPr>
              <a:t>phụ thuộc </a:t>
            </a:r>
            <a:r>
              <a:rPr sz="3200" b="1" dirty="0">
                <a:latin typeface="Times New Roman"/>
                <a:cs typeface="Times New Roman"/>
              </a:rPr>
              <a:t>vị trí </a:t>
            </a:r>
            <a:r>
              <a:rPr sz="3200" b="1" spc="-5" dirty="0">
                <a:latin typeface="Times New Roman"/>
                <a:cs typeface="Times New Roman"/>
              </a:rPr>
              <a:t>điểm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ảnh: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Biến </a:t>
            </a:r>
            <a:r>
              <a:rPr sz="3200" b="1" spc="-5" dirty="0">
                <a:latin typeface="Times New Roman"/>
                <a:cs typeface="Times New Roman"/>
              </a:rPr>
              <a:t>đổi kích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thước</a:t>
            </a:r>
            <a:endParaRPr sz="3200">
              <a:latin typeface="Times New Roman"/>
              <a:cs typeface="Times New Roman"/>
            </a:endParaRPr>
          </a:p>
          <a:p>
            <a:pPr marL="793750" lvl="1" indent="-32448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Nắn không </a:t>
            </a:r>
            <a:r>
              <a:rPr sz="3200" b="1" dirty="0">
                <a:latin typeface="Times New Roman"/>
                <a:cs typeface="Times New Roman"/>
              </a:rPr>
              <a:t>gian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ảnh</a:t>
            </a:r>
            <a:endParaRPr sz="3200">
              <a:latin typeface="Times New Roman"/>
              <a:cs typeface="Times New Roman"/>
            </a:endParaRPr>
          </a:p>
          <a:p>
            <a:pPr marL="584200" marR="375285" lvl="1" indent="-114935">
              <a:lnSpc>
                <a:spcPct val="100000"/>
              </a:lnSpc>
              <a:spcBef>
                <a:spcPts val="765"/>
              </a:spcBef>
              <a:buSzPct val="96875"/>
              <a:buFont typeface="Wingdings"/>
              <a:buChar char=""/>
              <a:tabLst>
                <a:tab pos="794385" algn="l"/>
              </a:tabLst>
            </a:pPr>
            <a:r>
              <a:rPr sz="3200" b="1" dirty="0">
                <a:latin typeface="Times New Roman"/>
                <a:cs typeface="Times New Roman"/>
              </a:rPr>
              <a:t>Các </a:t>
            </a:r>
            <a:r>
              <a:rPr sz="3200" b="1" spc="-5" dirty="0">
                <a:latin typeface="Times New Roman"/>
                <a:cs typeface="Times New Roman"/>
              </a:rPr>
              <a:t>phép </a:t>
            </a:r>
            <a:r>
              <a:rPr sz="3200" b="1" dirty="0">
                <a:latin typeface="Times New Roman"/>
                <a:cs typeface="Times New Roman"/>
              </a:rPr>
              <a:t>lọc với </a:t>
            </a:r>
            <a:r>
              <a:rPr sz="3200" b="1" spc="-5" dirty="0">
                <a:latin typeface="Times New Roman"/>
                <a:cs typeface="Times New Roman"/>
              </a:rPr>
              <a:t>mục đích </a:t>
            </a:r>
            <a:r>
              <a:rPr sz="3200" b="1" dirty="0">
                <a:latin typeface="Times New Roman"/>
                <a:cs typeface="Times New Roman"/>
              </a:rPr>
              <a:t>làm cho ảnh</a:t>
            </a:r>
            <a:r>
              <a:rPr sz="3200" b="1" spc="-9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tốt  hơn </a:t>
            </a:r>
            <a:r>
              <a:rPr sz="3200" b="1" dirty="0">
                <a:latin typeface="Times New Roman"/>
                <a:cs typeface="Times New Roman"/>
              </a:rPr>
              <a:t>và </a:t>
            </a:r>
            <a:r>
              <a:rPr sz="3200" b="1" spc="-5" dirty="0">
                <a:latin typeface="Times New Roman"/>
                <a:cs typeface="Times New Roman"/>
              </a:rPr>
              <a:t>thuận tiện </a:t>
            </a:r>
            <a:r>
              <a:rPr sz="3200" b="1" dirty="0">
                <a:latin typeface="Times New Roman"/>
                <a:cs typeface="Times New Roman"/>
              </a:rPr>
              <a:t>cho việc </a:t>
            </a:r>
            <a:r>
              <a:rPr sz="3200" b="1" spc="-5" dirty="0">
                <a:latin typeface="Times New Roman"/>
                <a:cs typeface="Times New Roman"/>
              </a:rPr>
              <a:t>biến đổi </a:t>
            </a:r>
            <a:r>
              <a:rPr sz="3200" b="1" dirty="0">
                <a:latin typeface="Times New Roman"/>
                <a:cs typeface="Times New Roman"/>
              </a:rPr>
              <a:t>ảnh về  sau.</a:t>
            </a:r>
            <a:endParaRPr sz="3200">
              <a:latin typeface="Times New Roman"/>
              <a:cs typeface="Times New Roman"/>
            </a:endParaRPr>
          </a:p>
          <a:p>
            <a:pPr marL="1327785" lvl="2" indent="-343535">
              <a:lnSpc>
                <a:spcPct val="100000"/>
              </a:lnSpc>
              <a:spcBef>
                <a:spcPts val="600"/>
              </a:spcBef>
              <a:buFont typeface="Wingdings"/>
              <a:buChar char=""/>
              <a:tabLst>
                <a:tab pos="1328420" algn="l"/>
              </a:tabLst>
            </a:pPr>
            <a:r>
              <a:rPr sz="2400" b="1" i="1" dirty="0">
                <a:latin typeface="Times New Roman"/>
                <a:cs typeface="Times New Roman"/>
              </a:rPr>
              <a:t>Làm trơn </a:t>
            </a:r>
            <a:r>
              <a:rPr sz="2400" b="1" i="1" spc="-5" dirty="0">
                <a:latin typeface="Times New Roman"/>
                <a:cs typeface="Times New Roman"/>
              </a:rPr>
              <a:t>hoặc </a:t>
            </a:r>
            <a:r>
              <a:rPr sz="2400" b="1" i="1" dirty="0">
                <a:latin typeface="Times New Roman"/>
                <a:cs typeface="Times New Roman"/>
              </a:rPr>
              <a:t>mờ </a:t>
            </a:r>
            <a:r>
              <a:rPr sz="2400" b="1" i="1" spc="-5" dirty="0">
                <a:latin typeface="Times New Roman"/>
                <a:cs typeface="Times New Roman"/>
              </a:rPr>
              <a:t>ảnh: </a:t>
            </a:r>
            <a:r>
              <a:rPr sz="2400" b="1" i="1" dirty="0">
                <a:latin typeface="Times New Roman"/>
                <a:cs typeface="Times New Roman"/>
              </a:rPr>
              <a:t>giảm </a:t>
            </a:r>
            <a:r>
              <a:rPr sz="2400" b="1" i="1" spc="-5" dirty="0">
                <a:latin typeface="Times New Roman"/>
                <a:cs typeface="Times New Roman"/>
              </a:rPr>
              <a:t>nhiễu, </a:t>
            </a:r>
            <a:r>
              <a:rPr sz="2400" b="1" i="1" dirty="0">
                <a:latin typeface="Times New Roman"/>
                <a:cs typeface="Times New Roman"/>
              </a:rPr>
              <a:t>giảm chi tiết</a:t>
            </a:r>
            <a:r>
              <a:rPr sz="2400" b="1" i="1" spc="-8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nhỏ.</a:t>
            </a:r>
            <a:endParaRPr sz="2400">
              <a:latin typeface="Times New Roman"/>
              <a:cs typeface="Times New Roman"/>
            </a:endParaRPr>
          </a:p>
          <a:p>
            <a:pPr marL="1327785" lvl="2" indent="-34353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1328420" algn="l"/>
              </a:tabLst>
            </a:pPr>
            <a:r>
              <a:rPr sz="2400" b="1" i="1" dirty="0">
                <a:latin typeface="Times New Roman"/>
                <a:cs typeface="Times New Roman"/>
              </a:rPr>
              <a:t>Làm </a:t>
            </a:r>
            <a:r>
              <a:rPr sz="2400" b="1" i="1" spc="-5" dirty="0">
                <a:latin typeface="Times New Roman"/>
                <a:cs typeface="Times New Roman"/>
              </a:rPr>
              <a:t>nét</a:t>
            </a:r>
            <a:r>
              <a:rPr sz="2400" b="1" i="1" spc="-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ảnh</a:t>
            </a:r>
            <a:endParaRPr sz="2400">
              <a:latin typeface="Times New Roman"/>
              <a:cs typeface="Times New Roman"/>
            </a:endParaRPr>
          </a:p>
          <a:p>
            <a:pPr marL="1327785" lvl="2" indent="-34353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1328420" algn="l"/>
              </a:tabLst>
            </a:pPr>
            <a:r>
              <a:rPr sz="2400" b="1" i="1" dirty="0">
                <a:latin typeface="Times New Roman"/>
                <a:cs typeface="Times New Roman"/>
              </a:rPr>
              <a:t>Phát </a:t>
            </a:r>
            <a:r>
              <a:rPr sz="2400" b="1" i="1" spc="-5" dirty="0">
                <a:latin typeface="Times New Roman"/>
                <a:cs typeface="Times New Roman"/>
              </a:rPr>
              <a:t>hiện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biên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2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30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dirty="0"/>
              <a:t>BÀI GIẢNG MÔN: </a:t>
            </a:r>
            <a:r>
              <a:rPr spc="15" dirty="0"/>
              <a:t>XỬ </a:t>
            </a:r>
            <a:r>
              <a:rPr dirty="0"/>
              <a:t>LÝ</a:t>
            </a:r>
            <a:r>
              <a:rPr spc="-160" dirty="0"/>
              <a:t> </a:t>
            </a:r>
            <a:r>
              <a:rPr dirty="0"/>
              <a:t>ẢNH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5357571"/>
            <a:ext cx="8756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(a) ảnh gốc; </a:t>
            </a:r>
            <a:r>
              <a:rPr sz="2400" b="1" spc="-5" dirty="0">
                <a:latin typeface="Times New Roman"/>
                <a:cs typeface="Times New Roman"/>
              </a:rPr>
              <a:t>(b) </a:t>
            </a:r>
            <a:r>
              <a:rPr sz="2400" b="1" dirty="0">
                <a:latin typeface="Times New Roman"/>
                <a:cs typeface="Times New Roman"/>
              </a:rPr>
              <a:t>làm </a:t>
            </a:r>
            <a:r>
              <a:rPr sz="2400" b="1" spc="-5" dirty="0">
                <a:latin typeface="Times New Roman"/>
                <a:cs typeface="Times New Roman"/>
              </a:rPr>
              <a:t>mờ ảnh; </a:t>
            </a:r>
            <a:r>
              <a:rPr sz="2400" b="1" dirty="0">
                <a:latin typeface="Times New Roman"/>
                <a:cs typeface="Times New Roman"/>
              </a:rPr>
              <a:t>(c) ảnh </a:t>
            </a:r>
            <a:r>
              <a:rPr sz="2400" b="1" spc="-5" dirty="0">
                <a:latin typeface="Times New Roman"/>
                <a:cs typeface="Times New Roman"/>
              </a:rPr>
              <a:t>sắc </a:t>
            </a:r>
            <a:r>
              <a:rPr sz="2400" b="1" dirty="0">
                <a:latin typeface="Times New Roman"/>
                <a:cs typeface="Times New Roman"/>
              </a:rPr>
              <a:t>nét; </a:t>
            </a:r>
            <a:r>
              <a:rPr sz="2400" b="1" spc="-5" dirty="0">
                <a:latin typeface="Times New Roman"/>
                <a:cs typeface="Times New Roman"/>
              </a:rPr>
              <a:t>(d) </a:t>
            </a:r>
            <a:r>
              <a:rPr sz="2400" b="1" dirty="0">
                <a:latin typeface="Times New Roman"/>
                <a:cs typeface="Times New Roman"/>
              </a:rPr>
              <a:t>trơn </a:t>
            </a:r>
            <a:r>
              <a:rPr sz="2400" b="1" spc="-5" dirty="0">
                <a:latin typeface="Times New Roman"/>
                <a:cs typeface="Times New Roman"/>
              </a:rPr>
              <a:t>với </a:t>
            </a:r>
            <a:r>
              <a:rPr sz="2400" b="1" dirty="0">
                <a:latin typeface="Times New Roman"/>
                <a:cs typeface="Times New Roman"/>
              </a:rPr>
              <a:t>lọc </a:t>
            </a:r>
            <a:r>
              <a:rPr sz="2400" b="1" spc="-5" dirty="0">
                <a:latin typeface="Times New Roman"/>
                <a:cs typeface="Times New Roman"/>
              </a:rPr>
              <a:t>bảo  </a:t>
            </a:r>
            <a:r>
              <a:rPr sz="2400" b="1" dirty="0">
                <a:latin typeface="Times New Roman"/>
                <a:cs typeface="Times New Roman"/>
              </a:rPr>
              <a:t>toàn </a:t>
            </a:r>
            <a:r>
              <a:rPr sz="2400" b="1" spc="-5" dirty="0">
                <a:latin typeface="Times New Roman"/>
                <a:cs typeface="Times New Roman"/>
              </a:rPr>
              <a:t>đường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biên;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600" y="0"/>
            <a:ext cx="7043928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39" y="100076"/>
            <a:ext cx="8607425" cy="276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BÀI GIẢNG MÔN: </a:t>
            </a:r>
            <a:r>
              <a:rPr sz="2000" b="1" spc="15" dirty="0">
                <a:latin typeface="Times New Roman"/>
                <a:cs typeface="Times New Roman"/>
              </a:rPr>
              <a:t>XỬ </a:t>
            </a:r>
            <a:r>
              <a:rPr sz="2000" b="1" dirty="0">
                <a:latin typeface="Times New Roman"/>
                <a:cs typeface="Times New Roman"/>
              </a:rPr>
              <a:t>LÝ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ẢNH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3.2.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CẢI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THIỆN ẢNH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SỬ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DỤNG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CÁC TOÁN TỬ KHÔNG  GIAN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i="1" spc="-5" dirty="0">
                <a:latin typeface="Times New Roman"/>
                <a:cs typeface="Times New Roman"/>
              </a:rPr>
              <a:t>Giới </a:t>
            </a:r>
            <a:r>
              <a:rPr sz="2400" b="1" i="1" dirty="0">
                <a:latin typeface="Times New Roman"/>
                <a:cs typeface="Times New Roman"/>
              </a:rPr>
              <a:t>thiệu cơ </a:t>
            </a:r>
            <a:r>
              <a:rPr sz="2400" b="1" i="1" spc="-5" dirty="0">
                <a:latin typeface="Times New Roman"/>
                <a:cs typeface="Times New Roman"/>
              </a:rPr>
              <a:t>bản </a:t>
            </a:r>
            <a:r>
              <a:rPr sz="2400" b="1" i="1" dirty="0">
                <a:latin typeface="Times New Roman"/>
                <a:cs typeface="Times New Roman"/>
              </a:rPr>
              <a:t>về phép lọc không gian (spatial</a:t>
            </a:r>
            <a:r>
              <a:rPr sz="2400" b="1" i="1" spc="-9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filtering):</a:t>
            </a:r>
            <a:endParaRPr sz="2400">
              <a:latin typeface="Times New Roman"/>
              <a:cs typeface="Times New Roman"/>
            </a:endParaRPr>
          </a:p>
          <a:p>
            <a:pPr marL="355600" marR="5715" indent="-342900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5600" algn="l"/>
                <a:tab pos="1174115" algn="l"/>
                <a:tab pos="1704339" algn="l"/>
                <a:tab pos="2675255" algn="l"/>
                <a:tab pos="3393440" algn="l"/>
                <a:tab pos="4056379" algn="l"/>
                <a:tab pos="4756150" algn="l"/>
                <a:tab pos="5336540" algn="l"/>
                <a:tab pos="6138545" algn="l"/>
                <a:tab pos="6871334" algn="l"/>
                <a:tab pos="7318375" algn="l"/>
                <a:tab pos="796607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Phép	lọc	khô</a:t>
            </a:r>
            <a:r>
              <a:rPr sz="2400" b="1" spc="-1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g	gian	</a:t>
            </a:r>
            <a:r>
              <a:rPr sz="2400" b="1" spc="-5" dirty="0">
                <a:latin typeface="Times New Roman"/>
                <a:cs typeface="Times New Roman"/>
              </a:rPr>
              <a:t>dự</a:t>
            </a:r>
            <a:r>
              <a:rPr sz="2400" b="1" dirty="0">
                <a:latin typeface="Times New Roman"/>
                <a:cs typeface="Times New Roman"/>
              </a:rPr>
              <a:t>a	trên	</a:t>
            </a:r>
            <a:r>
              <a:rPr sz="2400" b="1" spc="-10" dirty="0">
                <a:latin typeface="Times New Roman"/>
                <a:cs typeface="Times New Roman"/>
              </a:rPr>
              <a:t>c</a:t>
            </a:r>
            <a:r>
              <a:rPr sz="2400" b="1" dirty="0">
                <a:latin typeface="Times New Roman"/>
                <a:cs typeface="Times New Roman"/>
              </a:rPr>
              <a:t>ác	</a:t>
            </a:r>
            <a:r>
              <a:rPr sz="2400" b="1" spc="-5" dirty="0">
                <a:latin typeface="Times New Roman"/>
                <a:cs typeface="Times New Roman"/>
              </a:rPr>
              <a:t>phép</a:t>
            </a:r>
            <a:r>
              <a:rPr sz="2400" b="1" dirty="0">
                <a:latin typeface="Times New Roman"/>
                <a:cs typeface="Times New Roman"/>
              </a:rPr>
              <a:t>	toán	về	tích	chập  (convolution)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24015"/>
            <a:ext cx="9144000" cy="634365"/>
          </a:xfrm>
          <a:custGeom>
            <a:avLst/>
            <a:gdLst/>
            <a:ahLst/>
            <a:cxnLst/>
            <a:rect l="l" t="t" r="r" b="b"/>
            <a:pathLst>
              <a:path w="9144000" h="634365">
                <a:moveTo>
                  <a:pt x="9144000" y="0"/>
                </a:moveTo>
                <a:lnTo>
                  <a:pt x="0" y="0"/>
                </a:lnTo>
                <a:lnTo>
                  <a:pt x="0" y="633981"/>
                </a:lnTo>
                <a:lnTo>
                  <a:pt x="9144000" y="633981"/>
                </a:lnTo>
                <a:lnTo>
                  <a:pt x="9144000" y="0"/>
                </a:lnTo>
                <a:close/>
              </a:path>
            </a:pathLst>
          </a:custGeom>
          <a:solidFill>
            <a:srgbClr val="66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50469" y="2516419"/>
            <a:ext cx="33178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b="1" dirty="0">
                <a:latin typeface="Times New Roman"/>
                <a:cs typeface="Times New Roman"/>
              </a:rPr>
              <a:t>ên </a:t>
            </a:r>
            <a:r>
              <a:rPr sz="2400" b="1" spc="-5" dirty="0">
                <a:latin typeface="Times New Roman"/>
                <a:cs typeface="Times New Roman"/>
              </a:rPr>
              <a:t>lân </a:t>
            </a:r>
            <a:r>
              <a:rPr sz="2400" b="1" dirty="0">
                <a:latin typeface="Times New Roman"/>
                <a:cs typeface="Times New Roman"/>
              </a:rPr>
              <a:t>cận của từng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pixel.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6707" y="2458211"/>
            <a:ext cx="3494532" cy="1885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366" y="4290441"/>
            <a:ext cx="8606155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290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Lân cận vuông của 1 pixel </a:t>
            </a:r>
            <a:r>
              <a:rPr sz="2400" b="1" spc="-5" dirty="0">
                <a:latin typeface="Times New Roman"/>
                <a:cs typeface="Times New Roman"/>
              </a:rPr>
              <a:t>sẽ được thực hiện </a:t>
            </a:r>
            <a:r>
              <a:rPr sz="2400" b="1" dirty="0">
                <a:latin typeface="Times New Roman"/>
                <a:cs typeface="Times New Roman"/>
              </a:rPr>
              <a:t>chập với  subimage </a:t>
            </a:r>
            <a:r>
              <a:rPr sz="2400" b="1" spc="-5" dirty="0">
                <a:latin typeface="Times New Roman"/>
                <a:cs typeface="Times New Roman"/>
              </a:rPr>
              <a:t>cùng </a:t>
            </a:r>
            <a:r>
              <a:rPr sz="2400" b="1" dirty="0">
                <a:latin typeface="Times New Roman"/>
                <a:cs typeface="Times New Roman"/>
              </a:rPr>
              <a:t>kích thước </a:t>
            </a:r>
            <a:r>
              <a:rPr sz="2400" b="1" spc="-5" dirty="0">
                <a:latin typeface="Times New Roman"/>
                <a:cs typeface="Times New Roman"/>
              </a:rPr>
              <a:t>để </a:t>
            </a:r>
            <a:r>
              <a:rPr sz="2400" b="1" dirty="0">
                <a:latin typeface="Times New Roman"/>
                <a:cs typeface="Times New Roman"/>
              </a:rPr>
              <a:t>tạo ra giá </a:t>
            </a:r>
            <a:r>
              <a:rPr sz="2400" b="1" spc="-5" dirty="0">
                <a:latin typeface="Times New Roman"/>
                <a:cs typeface="Times New Roman"/>
              </a:rPr>
              <a:t>trị mới </a:t>
            </a:r>
            <a:r>
              <a:rPr sz="2400" b="1" dirty="0">
                <a:latin typeface="Times New Roman"/>
                <a:cs typeface="Times New Roman"/>
              </a:rPr>
              <a:t>của pixel </a:t>
            </a:r>
            <a:r>
              <a:rPr sz="2400" b="1" spc="-5" dirty="0">
                <a:latin typeface="Times New Roman"/>
                <a:cs typeface="Times New Roman"/>
              </a:rPr>
              <a:t>đang  </a:t>
            </a:r>
            <a:r>
              <a:rPr sz="2400" b="1" dirty="0">
                <a:latin typeface="Times New Roman"/>
                <a:cs typeface="Times New Roman"/>
              </a:rPr>
              <a:t>xét.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Subimage được gọi </a:t>
            </a:r>
            <a:r>
              <a:rPr sz="2400" b="1" dirty="0">
                <a:latin typeface="Times New Roman"/>
                <a:cs typeface="Times New Roman"/>
              </a:rPr>
              <a:t>là : filter </a:t>
            </a:r>
            <a:r>
              <a:rPr sz="2400" b="1" spc="-5" dirty="0">
                <a:latin typeface="Times New Roman"/>
                <a:cs typeface="Times New Roman"/>
              </a:rPr>
              <a:t>(bộ lọc), mask </a:t>
            </a:r>
            <a:r>
              <a:rPr sz="2400" b="1" dirty="0">
                <a:latin typeface="Times New Roman"/>
                <a:cs typeface="Times New Roman"/>
              </a:rPr>
              <a:t>(mặt </a:t>
            </a:r>
            <a:r>
              <a:rPr sz="2400" b="1" spc="-5" dirty="0">
                <a:latin typeface="Times New Roman"/>
                <a:cs typeface="Times New Roman"/>
              </a:rPr>
              <a:t>nạ), kernel </a:t>
            </a:r>
            <a:r>
              <a:rPr sz="2400" b="1" spc="59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(nhân chập), </a:t>
            </a:r>
            <a:r>
              <a:rPr sz="2400" b="1" dirty="0">
                <a:latin typeface="Times New Roman"/>
                <a:cs typeface="Times New Roman"/>
              </a:rPr>
              <a:t>template (mẫu </a:t>
            </a:r>
            <a:r>
              <a:rPr sz="2400" b="1" spc="-5" dirty="0">
                <a:latin typeface="Times New Roman"/>
                <a:cs typeface="Times New Roman"/>
              </a:rPr>
              <a:t>chập), </a:t>
            </a:r>
            <a:r>
              <a:rPr sz="2400" b="1" dirty="0">
                <a:latin typeface="Times New Roman"/>
                <a:cs typeface="Times New Roman"/>
              </a:rPr>
              <a:t>hay </a:t>
            </a:r>
            <a:r>
              <a:rPr sz="2400" b="1" spc="-5" dirty="0">
                <a:latin typeface="Times New Roman"/>
                <a:cs typeface="Times New Roman"/>
              </a:rPr>
              <a:t>window </a:t>
            </a:r>
            <a:r>
              <a:rPr sz="2400" b="1" dirty="0">
                <a:latin typeface="Times New Roman"/>
                <a:cs typeface="Times New Roman"/>
              </a:rPr>
              <a:t>(cửa sổ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chập)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2576322" y="6298341"/>
            <a:ext cx="44634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algn="ctr">
              <a:lnSpc>
                <a:spcPts val="1845"/>
              </a:lnSpc>
            </a:pPr>
            <a:r>
              <a:rPr spc="-10" dirty="0"/>
              <a:t>GIẢNG VIÊN: </a:t>
            </a:r>
            <a:r>
              <a:rPr spc="-5" dirty="0"/>
              <a:t>THS. TRẦN THÚY</a:t>
            </a:r>
            <a:r>
              <a:rPr spc="-165" dirty="0"/>
              <a:t> </a:t>
            </a:r>
            <a:r>
              <a:rPr spc="-10" dirty="0"/>
              <a:t>HÀ</a:t>
            </a: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BỘ </a:t>
            </a:r>
            <a:r>
              <a:rPr spc="-10" dirty="0"/>
              <a:t>MÔN: KỸ </a:t>
            </a:r>
            <a:r>
              <a:rPr spc="-5" dirty="0"/>
              <a:t>THUẬT </a:t>
            </a:r>
            <a:r>
              <a:rPr spc="-10" dirty="0"/>
              <a:t>ĐIỆN </a:t>
            </a:r>
            <a:r>
              <a:rPr spc="-5" dirty="0"/>
              <a:t>TỬ - </a:t>
            </a:r>
            <a:r>
              <a:rPr spc="-15" dirty="0"/>
              <a:t>KHOA</a:t>
            </a:r>
            <a:r>
              <a:rPr spc="-85" dirty="0"/>
              <a:t> </a:t>
            </a:r>
            <a:r>
              <a:rPr spc="-5" dirty="0"/>
              <a:t>KTDT1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388867"/>
            <a:ext cx="144145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spc="-10" dirty="0">
                <a:latin typeface="Times New Roman"/>
                <a:cs typeface="Times New Roman"/>
                <a:hlinkClick r:id="rId3"/>
              </a:rPr>
              <a:t>www.ptit.edu.vn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30" dirty="0"/>
              <a:t>Trang</a:t>
            </a:r>
            <a:r>
              <a:rPr spc="-45" dirty="0"/>
              <a:t> </a:t>
            </a:r>
            <a:r>
              <a:rPr spc="-5" dirty="0"/>
              <a:t>32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28938</Words>
  <Application>Microsoft Office PowerPoint</Application>
  <PresentationFormat>On-screen Show (4:3)</PresentationFormat>
  <Paragraphs>4776</Paragraphs>
  <Slides>380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380</vt:i4>
      </vt:variant>
    </vt:vector>
  </HeadingPairs>
  <TitlesOfParts>
    <vt:vector size="392" baseType="lpstr">
      <vt:lpstr>Arial</vt:lpstr>
      <vt:lpstr>Calibri</vt:lpstr>
      <vt:lpstr>Symbol</vt:lpstr>
      <vt:lpstr>Tahoma</vt:lpstr>
      <vt:lpstr>Times New Roman</vt:lpstr>
      <vt:lpstr>Tuffy</vt:lpstr>
      <vt:lpstr>UnDotum</vt:lpstr>
      <vt:lpstr>Verdana</vt:lpstr>
      <vt:lpstr>Webdings</vt:lpstr>
      <vt:lpstr>WenQuanYi Micro Hei</vt:lpstr>
      <vt:lpstr>Wingdings</vt:lpstr>
      <vt:lpstr>Office Theme</vt:lpstr>
      <vt:lpstr>PowerPoint Presentation</vt:lpstr>
      <vt:lpstr>PowerPoint Presentation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BÀI GIẢNG MÔN: XỬ LÝ ẢNH</vt:lpstr>
      <vt:lpstr>PowerPoint Presentation</vt:lpstr>
      <vt:lpstr>PowerPoint Presentation</vt:lpstr>
      <vt:lpstr>PowerPoint Presentation</vt:lpstr>
      <vt:lpstr>1.2.7. Nén ảnh</vt:lpstr>
      <vt:lpstr>PowerPoint Presentation</vt:lpstr>
      <vt:lpstr>BÀI GIẢNG MÔN: XỬ LÝ ẢNH</vt:lpstr>
      <vt:lpstr>CHƯƠNG 2. THU NHẬN ẢNH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BÀI GIẢNG MÔN: XỬ LÝ ẢNH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BÀI GIẢNG MÔN: XỬ LÝ ẢNH</vt:lpstr>
      <vt:lpstr>PowerPoint Presentation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BÀI GIẢNG MÔN: XỬ LÝ ẢNH</vt:lpstr>
      <vt:lpstr>BÀI GIẢNG MÔN: XỬ LÝ ẢNH</vt:lpstr>
      <vt:lpstr>BÀI GIẢNG MÔN: XỬ LÝ ẢNH</vt:lpstr>
      <vt:lpstr>BÀI GIẢNG MÔN: XỬ LÝ ẢNH</vt:lpstr>
      <vt:lpstr>PowerPoint Presentation</vt:lpstr>
      <vt:lpstr>PowerPoint Presentation</vt:lpstr>
      <vt:lpstr>BÀI GIẢNG MÔN: XỬ LÝ ẢNH</vt:lpstr>
      <vt:lpstr>BÀI GIẢNG MÔN: XỬ LÝ ẢNH</vt:lpstr>
      <vt:lpstr>PowerPoint Presentation</vt:lpstr>
      <vt:lpstr>BÀI GIẢNG MÔN: XỬ LÝ ẢNH</vt:lpstr>
      <vt:lpstr>S(2)= 6*[P(0)+P(1)+P(2)] = 6 [6/25+5/25+4/25]  4 ….</vt:lpstr>
      <vt:lpstr>BÀI GIẢNG MÔN: XỬ LÝ ẢNH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BÀI GIẢNG MÔN: XỬ LÝ ẢNH</vt:lpstr>
      <vt:lpstr>PowerPoint Presentation</vt:lpstr>
      <vt:lpstr>BÀI GIẢNG MÔN: XỬ LÝ ẢNH</vt:lpstr>
      <vt:lpstr>PowerPoint Presentation</vt:lpstr>
      <vt:lpstr>BÀI GIẢNG MÔN: XỬ LÝ ẢNH</vt:lpstr>
      <vt:lpstr>BÀI GIẢNG MÔN: XỬ LÝ ẢNH</vt:lpstr>
      <vt:lpstr>3.2.4. Lọc trung bình</vt:lpstr>
      <vt:lpstr>PowerPoint Presentation</vt:lpstr>
      <vt:lpstr>PowerPoint Presentation</vt:lpstr>
      <vt:lpstr>BÀI GIẢNG MÔN: XỬ LÝ ẢNH</vt:lpstr>
      <vt:lpstr>BÀI GIẢNG MÔN: XỬ LÝ ẢNH</vt:lpstr>
      <vt:lpstr>Ví dụ: Lọc ảnh sau: cho W (3 x3);  = 3</vt:lpstr>
      <vt:lpstr>PowerPoint Presentation</vt:lpstr>
      <vt:lpstr>BÀI GIẢNG MÔN: XỬ LÝ ẢNH</vt:lpstr>
      <vt:lpstr>Ví dụ: Lọc ảnh I sau biết W (3 x 3),  = 3; k = 3</vt:lpstr>
      <vt:lpstr>PowerPoint Presentation</vt:lpstr>
      <vt:lpstr>PowerPoint Presentation</vt:lpstr>
      <vt:lpstr>3.3. KHÔI PHỤC ẢNH</vt:lpstr>
      <vt:lpstr>PowerPoint Presentation</vt:lpstr>
      <vt:lpstr>BÀI GIẢNG MÔN: XỬ LÝ ẢNH</vt:lpstr>
      <vt:lpstr>PowerPoint Presentation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4.1.2. Kỹ thuật phát hiện biên Gradient</vt:lpstr>
      <vt:lpstr>PowerPoint Presentation</vt:lpstr>
      <vt:lpstr>PowerPoint Presentation</vt:lpstr>
      <vt:lpstr>Với dx=dy=1 ta có:</vt:lpstr>
      <vt:lpstr>Ví dụ:</vt:lpstr>
      <vt:lpstr>PowerPoint Presentation</vt:lpstr>
      <vt:lpstr> 0 0 0 0 0 0  </vt:lpstr>
      <vt:lpstr> 1 1 1</vt:lpstr>
      <vt:lpstr>PowerPoint Presentation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Phân ngưỡng: | HI | theo θ &gt; 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Bước 2: Tính gradient bằng ma trận Prewitt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0 1 0 1 1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PowerPoint Presentation</vt:lpstr>
      <vt:lpstr>0 1 0 1 1</vt:lpstr>
      <vt:lpstr>PowerPoint Presentation</vt:lpstr>
      <vt:lpstr>PowerPoint Presentation</vt:lpstr>
      <vt:lpstr>BÀI GIẢNG MÔN: XỬ LÝ ẢNH</vt:lpstr>
      <vt:lpstr>PowerPoint Presentation</vt:lpstr>
      <vt:lpstr>Phép mở (open)</vt:lpstr>
      <vt:lpstr>Phép đóng là giãn nở rồi co</vt:lpstr>
      <vt:lpstr>PowerPoint Presentation</vt:lpstr>
      <vt:lpstr>Kết quả của phép mở và phép đóng:</vt:lpstr>
      <vt:lpstr>BÀI GIẢNG MÔN: XỬ LÝ ẢNH</vt:lpstr>
      <vt:lpstr>PowerPoint Presentation</vt:lpstr>
      <vt:lpstr>PowerPoint Presentation</vt:lpstr>
      <vt:lpstr>BÀI GIẢNG MÔN: XỬ LÝ ẢNH</vt:lpstr>
      <vt:lpstr>PowerPoint Presentation</vt:lpstr>
      <vt:lpstr>BÀI GIẢNG MÔN: XỬ LÝ ẢNH</vt:lpstr>
      <vt:lpstr>BÀI GIẢNG MÔN: XỬ LÝ ẢNH</vt:lpstr>
      <vt:lpstr>BÀI GIẢNG MÔN: XỬ LÝ ẢNH</vt:lpstr>
      <vt:lpstr>BÀI GIẢNG MÔN: XỬ LÝ ẢNH</vt:lpstr>
      <vt:lpstr>BÀI GIẢNG MÔN: XỬ LÝ ẢNH</vt:lpstr>
      <vt:lpstr>PowerPoint Presentation</vt:lpstr>
      <vt:lpstr>BÀI GIẢNG MÔN: XỬ LÝ ẢNH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BÀI GIẢNG MÔN: XỬ LÝ ẢNH</vt:lpstr>
      <vt:lpstr>Ví dụ:</vt:lpstr>
      <vt:lpstr>PowerPoint Presentation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BÀI GIẢNG MÔN: XỬ LÝ ẢNH</vt:lpstr>
      <vt:lpstr>BÀI GIẢNG MÔN: XỬ LÝ ẢNH</vt:lpstr>
      <vt:lpstr>BÀI GIẢNG MÔN: XỬ LÝ ẢNH</vt:lpstr>
      <vt:lpstr>PowerPoint Presentation</vt:lpstr>
      <vt:lpstr>BÀI GIẢNG MÔN: XỬ LÝ ẢNH</vt:lpstr>
      <vt:lpstr>BÀI GIẢNG MÔN: XỬ LÝ ẢNH</vt:lpstr>
      <vt:lpstr>PowerPoint Presentation</vt:lpstr>
      <vt:lpstr>5.2. Làm trơn ảnh</vt:lpstr>
      <vt:lpstr>PowerPoint Presentation</vt:lpstr>
      <vt:lpstr>BÀI GIẢNG MÔN: XỬ LÝ ẢNH</vt:lpstr>
      <vt:lpstr>PowerPoint Presentation</vt:lpstr>
      <vt:lpstr>5.2.2. Thuật toán đẳng điệu</vt:lpstr>
      <vt:lpstr>PowerPoint Presentation</vt:lpstr>
      <vt:lpstr> (k 1)  m( f , k)  m(b, k)</vt:lpstr>
      <vt:lpstr>PowerPoint Presentation</vt:lpstr>
      <vt:lpstr>5.2.3. Thuật toán đối xứng nền</vt:lpstr>
      <vt:lpstr>PowerPoint Presentation</vt:lpstr>
      <vt:lpstr>BÀI GIẢNG MÔN: XỬ LÝ ẢNH</vt:lpstr>
      <vt:lpstr>PowerPoint Presentation</vt:lpstr>
      <vt:lpstr>BÀI GIẢNG MÔN: XỬ LÝ ẢNH</vt:lpstr>
      <vt:lpstr>Ngưỡng với Bimodal Histogram</vt:lpstr>
      <vt:lpstr>PowerPoint Presentation</vt:lpstr>
      <vt:lpstr>PowerPoint Presentation</vt:lpstr>
      <vt:lpstr>Tách cây tứ phân (quad tree)</vt:lpstr>
      <vt:lpstr>PowerPoint Presentation</vt:lpstr>
      <vt:lpstr>PowerPoint Presentation</vt:lpstr>
      <vt:lpstr>BÀI GIẢNG MÔN: XỬ LÝ ẢNH</vt:lpstr>
      <vt:lpstr>BÀI GIẢNG MÔN: XỬ LÝ ẢNH</vt:lpstr>
      <vt:lpstr>Tách cây tứ phân (tổng thể)</vt:lpstr>
      <vt:lpstr>PowerPoint Presentation</vt:lpstr>
      <vt:lpstr>PowerPoint Presentation</vt:lpstr>
      <vt:lpstr>Phương pháp tách hợp (split-merge)</vt:lpstr>
      <vt:lpstr>PowerPoint Presentation</vt:lpstr>
      <vt:lpstr>PowerPoint Presentation</vt:lpstr>
      <vt:lpstr>Phát hiện biên</vt:lpstr>
      <vt:lpstr>Làm mảnh biên</vt:lpstr>
      <vt:lpstr>PowerPoint Presentation</vt:lpstr>
      <vt:lpstr>Miêu tả đường biên</vt:lpstr>
      <vt:lpstr>PowerPoint Presentation</vt:lpstr>
      <vt:lpstr>BÀI GIẢNG MÔN: XỬ LÝ ẢNH</vt:lpstr>
      <vt:lpstr>BÀI GIẢNG MÔN: XỬ LÝ ẢNH</vt:lpstr>
      <vt:lpstr>Quá trình nhận dạng</vt:lpstr>
      <vt:lpstr>Học có giám sát (Supervised learning)</vt:lpstr>
      <vt:lpstr>Học không giám sát (Unsupervised learning)</vt:lpstr>
      <vt:lpstr>PowerPoint Presentation</vt:lpstr>
      <vt:lpstr>Phân hoạch không gian</vt:lpstr>
      <vt:lpstr>Hàm phân lớp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Ví dụ: phân lớp cho ảnh I sau theo thuật toán K-means:</vt:lpstr>
      <vt:lpstr>PowerPoint Presentation</vt:lpstr>
      <vt:lpstr>PowerPoint Presentation</vt:lpstr>
      <vt:lpstr>PowerPoint Presentation</vt:lpstr>
      <vt:lpstr>Thuật toán ISODATA</vt:lpstr>
      <vt:lpstr>PowerPoint Presentation</vt:lpstr>
      <vt:lpstr>PowerPoint Presentation</vt:lpstr>
      <vt:lpstr>BÀI GIẢNG MÔN: XỬ LÝ ẢNH</vt:lpstr>
      <vt:lpstr>Nhận dạng dựa theo cấu trúc</vt:lpstr>
      <vt:lpstr>PowerPoint Presentation</vt:lpstr>
      <vt:lpstr>PowerPoint Presentation</vt:lpstr>
      <vt:lpstr>PowerPoint Presentation</vt:lpstr>
      <vt:lpstr>PowerPoint Presentation</vt:lpstr>
      <vt:lpstr> 1, j  wij s j  i</vt:lpstr>
      <vt:lpstr>PowerPoint Presentation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PowerPoint Presentation</vt:lpstr>
      <vt:lpstr>BÀI GIẢNG MÔN: XỬ LÝ ẢNH</vt:lpstr>
      <vt:lpstr>BÀI GIẢNG MÔN: XỬ LÝ ẢNH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BÀI GIẢNG MÔN: XỬ LÝ ẢNH</vt:lpstr>
      <vt:lpstr>PowerPoint Presentation</vt:lpstr>
      <vt:lpstr>BÀI GIẢNG MÔN: XỬ LÝ ẢNH</vt:lpstr>
      <vt:lpstr>PowerPoint Presentation</vt:lpstr>
      <vt:lpstr>PowerPoint Presentation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PowerPoint Presentation</vt:lpstr>
      <vt:lpstr>X000000111111X0011100100111</vt:lpstr>
      <vt:lpstr>PowerPoint Presentation</vt:lpstr>
      <vt:lpstr>BÀI GIẢNG MÔN: XỬ LÝ ẢNH</vt:lpstr>
      <vt:lpstr>PowerPoint Presentation</vt:lpstr>
      <vt:lpstr>Từ điển của LZW  Cấu trúc từ điển</vt:lpstr>
      <vt:lpstr>PowerPoint Presentation</vt:lpstr>
      <vt:lpstr>PowerPoint Presentation</vt:lpstr>
      <vt:lpstr>PowerPoint Presentation</vt:lpstr>
      <vt:lpstr>PowerPoint Presentation</vt:lpstr>
      <vt:lpstr>BÀI GIẢNG MÔN: XỬ LÝ ẢNH Phương pháp LZW (ví dụ nén)</vt:lpstr>
      <vt:lpstr>PowerPoint Presentation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BÀI GIẢNG MÔN: XỬ LÝ ẢNH</vt:lpstr>
      <vt:lpstr>PowerPoint Presentation</vt:lpstr>
      <vt:lpstr>PowerPoint Presentation</vt:lpstr>
      <vt:lpstr>Biến đổi Cosin</vt:lpstr>
      <vt:lpstr>PowerPoint Presentation</vt:lpstr>
      <vt:lpstr>BÀI GIẢNG MÔN: XỬ LÝ ẢNH</vt:lpstr>
      <vt:lpstr>PowerPoint Presentation</vt:lpstr>
      <vt:lpstr>BÀI GIẢNG MÔN: XỬ LÝ ẢNH</vt:lpstr>
      <vt:lpstr>BÀI GIẢNG MÔN: XỬ LÝ ẢNH</vt:lpstr>
      <vt:lpstr>BÀI GIẢNG MÔN: XỬ LÝ ẢNH Biến đổi Cosin (ví dụ)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PowerPoint Presentation</vt:lpstr>
      <vt:lpstr>BÀI GIẢNG MÔN: XỬ LÝ ẢNH</vt:lpstr>
      <vt:lpstr>PowerPoint Presentation</vt:lpstr>
      <vt:lpstr>BÀI GIẢNG MÔN: XỬ LÝ ẢNH</vt:lpstr>
      <vt:lpstr>BÀI GIẢNG MÔN: XỬ LÝ ẢNH Lena (Ảnh gốc)</vt:lpstr>
      <vt:lpstr>BÀI GIẢNG MÔN: XỬ LÝ ẢNH Lena (12:1)</vt:lpstr>
      <vt:lpstr>BÀI GIẢNG MÔN: XỬ LÝ ẢNH Lena (20:1)</vt:lpstr>
      <vt:lpstr>BÀI GIẢNG MÔN: XỬ LÝ ẢNH Lena (32:1)</vt:lpstr>
      <vt:lpstr>PowerPoint Presentation</vt:lpstr>
      <vt:lpstr>PowerPoint Presentation</vt:lpstr>
      <vt:lpstr>BÀI GIẢNG MÔN: XỬ LÝ ẢNH</vt:lpstr>
      <vt:lpstr>BÀI GIẢNG MÔN: XỬ LÝ ẢNH</vt:lpstr>
      <vt:lpstr>BÀI GIẢNG MÔN: XỬ LÝ ẢNH</vt:lpstr>
      <vt:lpstr>PowerPoint Presentation</vt:lpstr>
      <vt:lpstr>PowerPoint Presentation</vt:lpstr>
      <vt:lpstr>PowerPoint Presentation</vt:lpstr>
      <vt:lpstr>PowerPoint Presentation</vt:lpstr>
      <vt:lpstr>BÀI GIẢNG MÔN: XỬ LÝ ẢNH</vt:lpstr>
      <vt:lpstr>BÀI GIẢNG MÔN: XỬ LÝ ẢNH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Lecture2-PassiveComponents1</dc:title>
  <dc:subject>Electronic Devices</dc:subject>
  <dc:creator>Tran Thuy Ha</dc:creator>
  <cp:lastModifiedBy>Đình Nguyên Nguyễn</cp:lastModifiedBy>
  <cp:revision>1</cp:revision>
  <dcterms:created xsi:type="dcterms:W3CDTF">2021-08-11T09:39:36Z</dcterms:created>
  <dcterms:modified xsi:type="dcterms:W3CDTF">2021-08-11T09:43:51Z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2013-08-19T00:00:00Z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2021-08-11T00:00:00Z</vt:filetime>
  </property>
</Properties>
</file>